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412-7D58-40EF-B2D9-F774818E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E8FA9-80B8-43C8-9BEC-1A8FAA38E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123A-B72A-460B-BBEB-45542D28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6CD9-E3DE-45FB-BFF5-1CD93C59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A590D-A88C-4CF8-9847-EE8DAA5C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D5C4-2963-4BB1-8C8C-7025ACA6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BE854-AE0D-4056-90E8-47DCD0C5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B90D-6D10-430A-BA13-A51F099B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5284-DB56-49A3-B7F8-178EEB95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43E-B4AA-41B5-97B5-31091AE4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21842-1D9E-4C91-A90E-31BDD68A8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B9D7D-E3A2-4F12-9801-A9F30EB3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F0FF-501B-4E00-901B-B84A89B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3589-6E4A-48AA-B468-6496594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C6D1-9257-45B8-9D65-69501891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1316-E528-4017-926C-D156708A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F5-77D5-4BC8-953C-B50F2A5B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F17C-AF3A-47DB-AFEE-2D8C5878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BE20-BE92-4030-968A-2CB6E299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BCA2-66A3-4F60-A133-9087223E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F543-BDB4-4611-9EAF-ED6BC116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13D3-4476-4EAA-A583-B83C60C4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09B2-3708-4098-8C37-1703A0A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147C-29E8-4CDF-BC2E-BBE80F82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1F92-C039-4D17-B8B1-1A3DC3DA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C881-F41A-4C34-8DBD-B8C40E00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5CF4-6625-4F66-9688-1B8E7001B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04731-52DF-4B1D-9769-B2B22FF4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EA37B-CBD7-486B-A547-2E9419AB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618FB-DF20-4E8D-976F-2CA9AE91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BDA20-00CC-435B-B60D-3B8A4713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E805-B0AF-42F4-B101-6EEF765F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1C69-F1F1-4CC6-85A8-A3E663E0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7B5BD-1DA8-4809-91A5-C763FC7B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4A37-0749-4F2A-8673-C2E7DBF6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06C4B-97A6-485B-8F3E-EB394A6B6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F2B4C-F515-4312-8983-CCDD0471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34F07-D823-4A92-B45D-B42F762D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5E8B5-E41A-48C5-9E22-50D19B30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0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D492-82F0-4BF7-B108-4F68EF81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AAD8D-2EAA-4539-8A39-B67FF889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EFC1F-EFDD-436F-890A-DF748152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876D2-F2D7-48E0-80D8-B1F13314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FD337-657F-4490-BD91-A8EFE7B4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51C04-5E4E-40C3-9808-36CEC668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70FD-99D7-4B76-B3A2-0D3E22D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811C-B72D-48AE-9989-103DBA79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6D36-CF78-46EE-8886-B64298DC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37168-A032-4FF1-8D57-2C4CB5ADD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0A8B-1CE9-40E2-AD81-402DC090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CCBE7-0F82-4F7D-8918-37AECFC1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D231-EC65-4D1F-878A-077D2E34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ACB0-1930-485C-B436-8AA62708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89531-A018-45F4-A7AB-16B1589AB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7734-221C-4372-B951-CDE45061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0F33-AE56-4CFF-979E-DD4B6015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DB4DA-9FAB-4A5F-9B64-72B76C0E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0A750-0990-452D-9486-8A22F636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D0EC6-1335-4197-AEF1-2E167B26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4732-65BD-4FA3-8BCE-83FE298E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EC6A-B794-46CF-81C3-2C4117BFB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0E13-0310-4113-A80E-EC3A92A08F6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8033-584B-4B21-9E43-457DBD448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5A53-E0F9-4392-BCA9-2A1E7082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555B-9AB4-4BA6-8D21-CFC4AB9B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237884-4A73-45A4-92AD-01E0A0521498}"/>
              </a:ext>
            </a:extLst>
          </p:cNvPr>
          <p:cNvSpPr txBox="1"/>
          <p:nvPr/>
        </p:nvSpPr>
        <p:spPr>
          <a:xfrm>
            <a:off x="797560" y="391160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vs. Java</a:t>
            </a:r>
          </a:p>
        </p:txBody>
      </p:sp>
    </p:spTree>
    <p:extLst>
      <p:ext uri="{BB962C8B-B14F-4D97-AF65-F5344CB8AC3E}">
        <p14:creationId xmlns:p14="http://schemas.microsoft.com/office/powerpoint/2010/main" val="120502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48EC5A-48CA-455F-8DA7-87C51B66A4E1}"/>
              </a:ext>
            </a:extLst>
          </p:cNvPr>
          <p:cNvSpPr/>
          <p:nvPr/>
        </p:nvSpPr>
        <p:spPr>
          <a:xfrm>
            <a:off x="1002030" y="90785"/>
            <a:ext cx="10270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In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Javascript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, any function can be a constructor (but by style convention, they start with capitol letters)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289BF-8113-4384-B8F8-3617C637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13" y="751840"/>
            <a:ext cx="5292387" cy="48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5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C01FA-BAC5-420E-AB6C-A89112D6B9AB}"/>
              </a:ext>
            </a:extLst>
          </p:cNvPr>
          <p:cNvSpPr/>
          <p:nvPr/>
        </p:nvSpPr>
        <p:spPr>
          <a:xfrm>
            <a:off x="2935300" y="38854"/>
            <a:ext cx="4888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Java is class-based; JavaScript is prototype-based.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66199E-5A2E-4F5F-B328-36CB172864BE}"/>
              </a:ext>
            </a:extLst>
          </p:cNvPr>
          <p:cNvCxnSpPr>
            <a:cxnSpLocks/>
          </p:cNvCxnSpPr>
          <p:nvPr/>
        </p:nvCxnSpPr>
        <p:spPr>
          <a:xfrm>
            <a:off x="5942330" y="462280"/>
            <a:ext cx="46552" cy="605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DD1254-6BE7-468B-B313-306726F5BEF4}"/>
              </a:ext>
            </a:extLst>
          </p:cNvPr>
          <p:cNvSpPr/>
          <p:nvPr/>
        </p:nvSpPr>
        <p:spPr>
          <a:xfrm>
            <a:off x="-26233" y="6211054"/>
            <a:ext cx="556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https://www.w3schools.com/js/js_object_prototypes.asp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CB174-7270-4871-B460-474C1B96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1" y="636662"/>
            <a:ext cx="4681220" cy="2023352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31F7CE90-8B7D-495E-9F88-DD3C2263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460" y="605790"/>
            <a:ext cx="3594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classes inherit from Object in 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2C2BD-CAA4-489C-A751-57983C6B9789}"/>
              </a:ext>
            </a:extLst>
          </p:cNvPr>
          <p:cNvSpPr/>
          <p:nvPr/>
        </p:nvSpPr>
        <p:spPr>
          <a:xfrm>
            <a:off x="430967" y="355382"/>
            <a:ext cx="3780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https://www.w3schools.com/js/js_object_prototypes.asp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16002612-A1C5-49B5-80EA-7361970B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" y="2743200"/>
            <a:ext cx="539763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Run-time changes to the prototype change all the derived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“new” keyword in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uses a function 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constructor 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E886C8A-297C-49AC-B697-7378B032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590" y="2663190"/>
            <a:ext cx="37064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 classes (like all other classes in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Java) can’t be changed at run-time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5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36ED65-3359-489E-802F-681CDB8ED9A0}"/>
              </a:ext>
            </a:extLst>
          </p:cNvPr>
          <p:cNvSpPr txBox="1"/>
          <p:nvPr/>
        </p:nvSpPr>
        <p:spPr>
          <a:xfrm>
            <a:off x="264160" y="-60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thoughtful post…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8F0CF-36DC-4AE3-A2A7-7901A369899C}"/>
              </a:ext>
            </a:extLst>
          </p:cNvPr>
          <p:cNvSpPr/>
          <p:nvPr/>
        </p:nvSpPr>
        <p:spPr>
          <a:xfrm>
            <a:off x="624840" y="184835"/>
            <a:ext cx="1023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https://stackoverflow.com/questions/245062/whats-the-difference-between-javascript-and-java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33246-1D6B-4E84-941A-9C0CD7D9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7" y="509940"/>
            <a:ext cx="6781233" cy="484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00715-1D1A-4A5A-BD48-E318C8C52437}"/>
              </a:ext>
            </a:extLst>
          </p:cNvPr>
          <p:cNvSpPr txBox="1"/>
          <p:nvPr/>
        </p:nvSpPr>
        <p:spPr>
          <a:xfrm>
            <a:off x="513081" y="5313681"/>
            <a:ext cx="110693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would add: Java supports multi-threaded access to mutable data structures shared in memory;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everything is multi-threaded except your code which runs single-threaded.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Java GUIs, blocking code can be run in a background thread with callbacks to the GUI (AWT thread);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browswer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-based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there is only the GUI thread and blocking functions are usually run on the server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(with a callback function to the single-threaded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code)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E8D03C-1DB6-4A9A-8269-B93E96D93088}"/>
              </a:ext>
            </a:extLst>
          </p:cNvPr>
          <p:cNvSpPr/>
          <p:nvPr/>
        </p:nvSpPr>
        <p:spPr>
          <a:xfrm>
            <a:off x="289560" y="-33605"/>
            <a:ext cx="9418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https://stackoverflow.com/questions/245062/whats-the-difference-between-javascript-and-java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512D4-E09A-4E97-8D3D-0D407D55D5E6}"/>
              </a:ext>
            </a:extLst>
          </p:cNvPr>
          <p:cNvSpPr txBox="1"/>
          <p:nvPr/>
        </p:nvSpPr>
        <p:spPr>
          <a:xfrm>
            <a:off x="1132840" y="370840"/>
            <a:ext cx="511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also jokes, digs and things to think about…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33A72-205D-4F0C-BB87-E21BF3B5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584"/>
            <a:ext cx="12192000" cy="2694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BF970F-4D58-4288-B7D5-F633346A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9371"/>
            <a:ext cx="4810760" cy="2269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A3E0A-3BCB-427A-B1C1-0577C3C0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080" y="4043781"/>
            <a:ext cx="6746240" cy="20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8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AAB28-D143-43C4-AA6C-D57F18C40E21}"/>
              </a:ext>
            </a:extLst>
          </p:cNvPr>
          <p:cNvSpPr txBox="1"/>
          <p:nvPr/>
        </p:nvSpPr>
        <p:spPr>
          <a:xfrm>
            <a:off x="187960" y="81280"/>
            <a:ext cx="487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already seen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browser..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0A4134F-65B6-414C-9367-4343B09F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" y="831850"/>
            <a:ext cx="5192712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61608EF-529D-4B0B-B9B2-2A97E11C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26113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https://github.com/afodor/afodor.github.io/blob/master/exampleInput.html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2F34114-57FA-4A82-B6BD-A8A9B30D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15" y="1239203"/>
            <a:ext cx="6027956" cy="239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5">
            <a:extLst>
              <a:ext uri="{FF2B5EF4-FFF2-40B4-BE49-F238E27FC236}">
                <a16:creationId xmlns:a16="http://schemas.microsoft.com/office/drawing/2014/main" id="{03E8DE8B-3C0B-468C-8217-5F7A36634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4" y="1979614"/>
            <a:ext cx="174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Javascript thread</a:t>
            </a:r>
          </a:p>
        </p:txBody>
      </p:sp>
      <p:sp>
        <p:nvSpPr>
          <p:cNvPr id="117763" name="Rectangle 5">
            <a:extLst>
              <a:ext uri="{FF2B5EF4-FFF2-40B4-BE49-F238E27FC236}">
                <a16:creationId xmlns:a16="http://schemas.microsoft.com/office/drawing/2014/main" id="{A34B331A-8C79-471D-9CCD-B0C4067B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49450"/>
            <a:ext cx="3938588" cy="190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7764" name="TextBox 8">
            <a:extLst>
              <a:ext uri="{FF2B5EF4-FFF2-40B4-BE49-F238E27FC236}">
                <a16:creationId xmlns:a16="http://schemas.microsoft.com/office/drawing/2014/main" id="{2D579566-1BDF-447E-9268-197A33D67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2503488"/>
            <a:ext cx="321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javascript does a bunch of things</a:t>
            </a:r>
          </a:p>
        </p:txBody>
      </p:sp>
      <p:sp>
        <p:nvSpPr>
          <p:cNvPr id="117765" name="TextBox 9">
            <a:extLst>
              <a:ext uri="{FF2B5EF4-FFF2-40B4-BE49-F238E27FC236}">
                <a16:creationId xmlns:a16="http://schemas.microsoft.com/office/drawing/2014/main" id="{5B9721A8-0F30-46D8-A4BA-827227F1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9" y="2962276"/>
            <a:ext cx="3582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Callback function() gets called when</a:t>
            </a:r>
          </a:p>
          <a:p>
            <a:r>
              <a:rPr lang="en-US" altLang="en-US" sz="1800"/>
              <a:t>javascript gets around to it</a:t>
            </a:r>
          </a:p>
        </p:txBody>
      </p:sp>
      <p:sp>
        <p:nvSpPr>
          <p:cNvPr id="117766" name="TextBox 10">
            <a:extLst>
              <a:ext uri="{FF2B5EF4-FFF2-40B4-BE49-F238E27FC236}">
                <a16:creationId xmlns:a16="http://schemas.microsoft.com/office/drawing/2014/main" id="{80312CF7-8CB3-478F-9619-10B69B05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490914"/>
            <a:ext cx="374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javascript does a bunch of other things</a:t>
            </a:r>
          </a:p>
        </p:txBody>
      </p:sp>
      <p:sp>
        <p:nvSpPr>
          <p:cNvPr id="117767" name="Rectangle 12">
            <a:extLst>
              <a:ext uri="{FF2B5EF4-FFF2-40B4-BE49-F238E27FC236}">
                <a16:creationId xmlns:a16="http://schemas.microsoft.com/office/drawing/2014/main" id="{A225F72E-433A-4010-879F-B11318AB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6" y="2039938"/>
            <a:ext cx="303847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7768" name="Line 7">
            <a:extLst>
              <a:ext uri="{FF2B5EF4-FFF2-40B4-BE49-F238E27FC236}">
                <a16:creationId xmlns:a16="http://schemas.microsoft.com/office/drawing/2014/main" id="{85046471-D2BB-4F0E-8930-4A5CB0429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526" y="2382839"/>
            <a:ext cx="3071813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9" name="TextBox 14">
            <a:extLst>
              <a:ext uri="{FF2B5EF4-FFF2-40B4-BE49-F238E27FC236}">
                <a16:creationId xmlns:a16="http://schemas.microsoft.com/office/drawing/2014/main" id="{BD563DD4-6E9E-4472-9DD9-7FA46D8EC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9" y="236220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Clicks on button</a:t>
            </a:r>
          </a:p>
        </p:txBody>
      </p:sp>
      <p:sp>
        <p:nvSpPr>
          <p:cNvPr id="117770" name="Text Box 5">
            <a:extLst>
              <a:ext uri="{FF2B5EF4-FFF2-40B4-BE49-F238E27FC236}">
                <a16:creationId xmlns:a16="http://schemas.microsoft.com/office/drawing/2014/main" id="{7AEE6810-DCA5-4866-8618-501E72B0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2066925"/>
            <a:ext cx="620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23D5-89A6-4A63-8FD3-BAE7B7B66DD4}"/>
              </a:ext>
            </a:extLst>
          </p:cNvPr>
          <p:cNvCxnSpPr>
            <a:cxnSpLocks/>
            <a:endCxn id="117763" idx="3"/>
          </p:cNvCxnSpPr>
          <p:nvPr/>
        </p:nvCxnSpPr>
        <p:spPr>
          <a:xfrm flipH="1">
            <a:off x="5995989" y="2655889"/>
            <a:ext cx="617537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72" name="TextBox 21">
            <a:extLst>
              <a:ext uri="{FF2B5EF4-FFF2-40B4-BE49-F238E27FC236}">
                <a16:creationId xmlns:a16="http://schemas.microsoft.com/office/drawing/2014/main" id="{110A42B1-7734-40C3-8E54-5F87B6A2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609600"/>
            <a:ext cx="863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Callbacks into the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thread work very similarly to callbacks to the AWT thread in Java</a:t>
            </a:r>
          </a:p>
        </p:txBody>
      </p:sp>
      <p:sp>
        <p:nvSpPr>
          <p:cNvPr id="117773" name="TextBox 22">
            <a:extLst>
              <a:ext uri="{FF2B5EF4-FFF2-40B4-BE49-F238E27FC236}">
                <a16:creationId xmlns:a16="http://schemas.microsoft.com/office/drawing/2014/main" id="{F54DBF92-EC9A-4D5D-B9F4-346C6FC2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459288"/>
            <a:ext cx="731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If you do something slow on the javascript thread you will crash the browser.</a:t>
            </a:r>
          </a:p>
          <a:p>
            <a:r>
              <a:rPr lang="en-US" altLang="en-US" sz="1800"/>
              <a:t>(Which is an unfriendly thing to your user)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55C812-003F-4204-8A16-196F1E8039C8}"/>
              </a:ext>
            </a:extLst>
          </p:cNvPr>
          <p:cNvCxnSpPr/>
          <p:nvPr/>
        </p:nvCxnSpPr>
        <p:spPr>
          <a:xfrm>
            <a:off x="2133600" y="2438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0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502FD-04B6-42CA-A1D6-5B982A7E9A96}"/>
              </a:ext>
            </a:extLst>
          </p:cNvPr>
          <p:cNvSpPr txBox="1"/>
          <p:nvPr/>
        </p:nvSpPr>
        <p:spPr>
          <a:xfrm>
            <a:off x="711200" y="284480"/>
            <a:ext cx="9919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Surprisingly, </a:t>
            </a:r>
            <a:r>
              <a:rPr lang="en-US" dirty="0" err="1"/>
              <a:t>javascript</a:t>
            </a:r>
            <a:r>
              <a:rPr lang="en-US" dirty="0"/>
              <a:t> is gaining traction on the server using node.js.</a:t>
            </a:r>
          </a:p>
          <a:p>
            <a:endParaRPr lang="en-US" dirty="0"/>
          </a:p>
          <a:p>
            <a:r>
              <a:rPr lang="en-US" dirty="0"/>
              <a:t>node.js allows us to run </a:t>
            </a:r>
            <a:r>
              <a:rPr lang="en-US" dirty="0" err="1"/>
              <a:t>javascript</a:t>
            </a:r>
            <a:r>
              <a:rPr lang="en-US" dirty="0"/>
              <a:t> from the command line, which is useful when learning the language…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EE087-3175-456E-BDF2-0930D034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203"/>
            <a:ext cx="11349484" cy="4060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0EFFBD-8BD2-4831-AFFC-80CE0DE618FA}"/>
              </a:ext>
            </a:extLst>
          </p:cNvPr>
          <p:cNvSpPr/>
          <p:nvPr/>
        </p:nvSpPr>
        <p:spPr>
          <a:xfrm>
            <a:off x="2341880" y="5762675"/>
            <a:ext cx="904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https://developers.slashdot.org/story/17/08/24/1457245/javascript-is-eating-the-world</a:t>
            </a:r>
          </a:p>
        </p:txBody>
      </p:sp>
    </p:spTree>
    <p:extLst>
      <p:ext uri="{BB962C8B-B14F-4D97-AF65-F5344CB8AC3E}">
        <p14:creationId xmlns:p14="http://schemas.microsoft.com/office/powerpoint/2010/main" val="309330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1">
            <a:extLst>
              <a:ext uri="{FF2B5EF4-FFF2-40B4-BE49-F238E27FC236}">
                <a16:creationId xmlns:a16="http://schemas.microsoft.com/office/drawing/2014/main" id="{E4905C15-FAAF-453A-AF20-714809567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" y="279400"/>
            <a:ext cx="839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installing node.js (on the platform of your choice) you will have a “node” executable…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ACC63-A3C0-42DE-B418-81CBA452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123632"/>
            <a:ext cx="7620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F22B8-B62C-4C1A-92B6-07A0B7FF0120}"/>
              </a:ext>
            </a:extLst>
          </p:cNvPr>
          <p:cNvSpPr/>
          <p:nvPr/>
        </p:nvSpPr>
        <p:spPr>
          <a:xfrm>
            <a:off x="2629156" y="18534"/>
            <a:ext cx="552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Java is a statically typed language; JavaScript is dynamic.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36BE-EB26-485A-83A5-43BADBB15518}"/>
              </a:ext>
            </a:extLst>
          </p:cNvPr>
          <p:cNvCxnSpPr/>
          <p:nvPr/>
        </p:nvCxnSpPr>
        <p:spPr>
          <a:xfrm>
            <a:off x="5196840" y="462280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CCC7F6-C918-4103-B96F-05FD5E33935E}"/>
              </a:ext>
            </a:extLst>
          </p:cNvPr>
          <p:cNvSpPr/>
          <p:nvPr/>
        </p:nvSpPr>
        <p:spPr>
          <a:xfrm>
            <a:off x="5682236" y="460494"/>
            <a:ext cx="5173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solidFill>
                  <a:srgbClr val="242729"/>
                </a:solidFill>
                <a:latin typeface="inherit"/>
              </a:rPr>
              <a:t>In Java, classes are defined at run time; you can’t add</a:t>
            </a:r>
          </a:p>
          <a:p>
            <a:pPr fontAlgn="base"/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feature</a:t>
            </a:r>
            <a:r>
              <a:rPr lang="en-US" dirty="0">
                <a:solidFill>
                  <a:srgbClr val="242729"/>
                </a:solidFill>
                <a:latin typeface="inherit"/>
              </a:rPr>
              <a:t>s at run time</a:t>
            </a:r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A1985-F38D-4B66-A771-DE8F7335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0" y="1358628"/>
            <a:ext cx="6658422" cy="24056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4C0F21-3D55-4BC8-AAA3-3A40FAFC45C9}"/>
              </a:ext>
            </a:extLst>
          </p:cNvPr>
          <p:cNvSpPr/>
          <p:nvPr/>
        </p:nvSpPr>
        <p:spPr>
          <a:xfrm>
            <a:off x="373636" y="602734"/>
            <a:ext cx="42379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solidFill>
                  <a:srgbClr val="242729"/>
                </a:solidFill>
                <a:latin typeface="inherit"/>
              </a:rPr>
              <a:t>In </a:t>
            </a:r>
            <a:r>
              <a:rPr lang="en-US" dirty="0" err="1">
                <a:solidFill>
                  <a:srgbClr val="242729"/>
                </a:solidFill>
                <a:latin typeface="inherit"/>
              </a:rPr>
              <a:t>javascript</a:t>
            </a:r>
            <a:r>
              <a:rPr lang="en-US" dirty="0">
                <a:solidFill>
                  <a:srgbClr val="242729"/>
                </a:solidFill>
                <a:latin typeface="inherit"/>
              </a:rPr>
              <a:t>, there are no classes.  </a:t>
            </a:r>
          </a:p>
          <a:p>
            <a:pPr fontAlgn="base"/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Everything is a</a:t>
            </a:r>
            <a:r>
              <a:rPr lang="en-US" dirty="0">
                <a:solidFill>
                  <a:srgbClr val="242729"/>
                </a:solidFill>
                <a:latin typeface="inherit"/>
              </a:rPr>
              <a:t>n object.</a:t>
            </a:r>
          </a:p>
          <a:p>
            <a:pPr fontAlgn="base"/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You can al</a:t>
            </a:r>
            <a:r>
              <a:rPr lang="en-US" dirty="0">
                <a:solidFill>
                  <a:srgbClr val="242729"/>
                </a:solidFill>
                <a:latin typeface="inherit"/>
              </a:rPr>
              <a:t>ways add features to your object.</a:t>
            </a:r>
          </a:p>
          <a:p>
            <a:pPr fontAlgn="base"/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5663F3-1D91-4299-A4D2-7280815B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282507"/>
            <a:ext cx="4884836" cy="1527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82043F-9F29-438B-AB5C-292B5D0FD690}"/>
              </a:ext>
            </a:extLst>
          </p:cNvPr>
          <p:cNvSpPr txBox="1"/>
          <p:nvPr/>
        </p:nvSpPr>
        <p:spPr>
          <a:xfrm>
            <a:off x="360680" y="4282440"/>
            <a:ext cx="4874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</a:t>
            </a:r>
            <a:r>
              <a:rPr lang="en-US" dirty="0" err="1"/>
              <a:t>javascript</a:t>
            </a:r>
            <a:r>
              <a:rPr lang="en-US" dirty="0"/>
              <a:t>  are sort of like hash maps or </a:t>
            </a:r>
          </a:p>
          <a:p>
            <a:r>
              <a:rPr lang="en-US" dirty="0"/>
              <a:t>dictionaries ; </a:t>
            </a:r>
          </a:p>
          <a:p>
            <a:r>
              <a:rPr lang="en-US" dirty="0"/>
              <a:t>Just a collection of keys and values…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CE51-BD44-4897-BB09-1DF1DC9D1209}"/>
              </a:ext>
            </a:extLst>
          </p:cNvPr>
          <p:cNvSpPr txBox="1"/>
          <p:nvPr/>
        </p:nvSpPr>
        <p:spPr>
          <a:xfrm>
            <a:off x="5770880" y="4368800"/>
            <a:ext cx="5204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Java are instances of strongly-typed classes</a:t>
            </a:r>
          </a:p>
          <a:p>
            <a:r>
              <a:rPr lang="en-US" dirty="0"/>
              <a:t>(whose contents are defined at compile time but</a:t>
            </a:r>
          </a:p>
          <a:p>
            <a:r>
              <a:rPr lang="en-US" dirty="0"/>
              <a:t>instantiated at run-time)</a:t>
            </a:r>
          </a:p>
        </p:txBody>
      </p:sp>
    </p:spTree>
    <p:extLst>
      <p:ext uri="{BB962C8B-B14F-4D97-AF65-F5344CB8AC3E}">
        <p14:creationId xmlns:p14="http://schemas.microsoft.com/office/powerpoint/2010/main" val="299855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5CC88D-7D80-4B63-8002-857D160502C2}"/>
              </a:ext>
            </a:extLst>
          </p:cNvPr>
          <p:cNvSpPr/>
          <p:nvPr/>
        </p:nvSpPr>
        <p:spPr>
          <a:xfrm>
            <a:off x="1002030" y="90785"/>
            <a:ext cx="8602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Java constructors are special functions that can only be called at object creation; JavaScript "constructors" are just standard functions.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1F452E-2633-4C8A-AD01-27D59A8FAF9E}"/>
              </a:ext>
            </a:extLst>
          </p:cNvPr>
          <p:cNvCxnSpPr/>
          <p:nvPr/>
        </p:nvCxnSpPr>
        <p:spPr>
          <a:xfrm>
            <a:off x="5674360" y="680720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A24F282-B13E-4CD9-B96B-A4EE7536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1" y="889000"/>
            <a:ext cx="4942511" cy="409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CB89D-3315-4EC2-9C5C-BB436CC2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15" y="953452"/>
            <a:ext cx="5109841" cy="37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517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18</cp:revision>
  <dcterms:created xsi:type="dcterms:W3CDTF">2017-11-17T08:04:12Z</dcterms:created>
  <dcterms:modified xsi:type="dcterms:W3CDTF">2017-11-17T12:55:22Z</dcterms:modified>
</cp:coreProperties>
</file>