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6" r:id="rId22"/>
    <p:sldId id="270" r:id="rId23"/>
    <p:sldId id="269" r:id="rId24"/>
    <p:sldId id="271" r:id="rId25"/>
    <p:sldId id="296" r:id="rId26"/>
    <p:sldId id="288" r:id="rId27"/>
    <p:sldId id="272" r:id="rId28"/>
    <p:sldId id="273" r:id="rId29"/>
    <p:sldId id="274" r:id="rId30"/>
    <p:sldId id="275" r:id="rId31"/>
    <p:sldId id="291" r:id="rId32"/>
    <p:sldId id="289" r:id="rId33"/>
    <p:sldId id="292" r:id="rId34"/>
    <p:sldId id="290" r:id="rId35"/>
    <p:sldId id="293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E97-C8F6-414A-BAD9-185DD18CF7E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C3E-385A-4462-A0B4-D188B5F4F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5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9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6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4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8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6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0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8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2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81600" y="53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documentation is tough going…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94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0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Surprisingly, the Fisher exact test can be conservative.</a:t>
            </a:r>
          </a:p>
          <a:p>
            <a:br>
              <a:rPr lang="en-US" dirty="0"/>
            </a:br>
            <a:r>
              <a:rPr lang="en-US" dirty="0"/>
              <a:t>Because of it’s discrete nature, the only “available” p-values may not line up to 0.05.</a:t>
            </a:r>
          </a:p>
          <a:p>
            <a:endParaRPr lang="en-US" dirty="0"/>
          </a:p>
          <a:p>
            <a:r>
              <a:rPr lang="en-US" dirty="0"/>
              <a:t>You want to test at 0.05, but the test can’t report that.  </a:t>
            </a:r>
          </a:p>
          <a:p>
            <a:r>
              <a:rPr lang="en-US" dirty="0"/>
              <a:t>In this case, it can only report 0.045 so if your “real” p-value is &gt;0.045 but &lt;0.05, the</a:t>
            </a:r>
          </a:p>
          <a:p>
            <a:r>
              <a:rPr lang="en-US" dirty="0"/>
              <a:t>test will  report 0.16.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29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438400" y="5789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5249" y="3810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Wiki: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0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352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3733800"/>
            <a:ext cx="861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unlikely to get into trouble with reviewers for using the Fisher exact test, however..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924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the hypermetric distribution from the genomics literature: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the hypergeometric distribution from the genomics literature: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2" y="304800"/>
            <a:ext cx="6172200" cy="31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61301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324600" y="838200"/>
            <a:ext cx="26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</a:t>
            </a:r>
            <a:r>
              <a:rPr lang="en-US" dirty="0">
                <a:solidFill>
                  <a:srgbClr val="FF0000"/>
                </a:solidFill>
              </a:rPr>
              <a:t>lane effect</a:t>
            </a:r>
          </a:p>
          <a:p>
            <a:r>
              <a:rPr lang="en-US" dirty="0"/>
              <a:t>In RNA-</a:t>
            </a:r>
            <a:r>
              <a:rPr lang="en-US" dirty="0" err="1"/>
              <a:t>seq</a:t>
            </a:r>
            <a:r>
              <a:rPr lang="en-US" dirty="0"/>
              <a:t> experiments?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498" y="4971871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 number of marked reads in lane 1</a:t>
            </a:r>
          </a:p>
          <a:p>
            <a:r>
              <a:rPr lang="en-US" dirty="0"/>
              <a:t>C1 – number of reads in lane 1</a:t>
            </a:r>
          </a:p>
          <a:p>
            <a:r>
              <a:rPr lang="en-US" dirty="0"/>
              <a:t>x2= number of marked reads in lane 2</a:t>
            </a:r>
          </a:p>
          <a:p>
            <a:r>
              <a:rPr lang="en-US" dirty="0"/>
              <a:t>C2 – number reads in lane 2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0427" y="3440668"/>
            <a:ext cx="3626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dhyper</a:t>
            </a:r>
            <a:r>
              <a:rPr lang="en-US" dirty="0"/>
              <a:t>(x1,x1+x2,C1+C2-(x1+x2),C1)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791200" y="5574268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802868"/>
            <a:ext cx="171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marked</a:t>
            </a:r>
          </a:p>
          <a:p>
            <a:r>
              <a:rPr lang="en-US" dirty="0"/>
              <a:t>and drawn in</a:t>
            </a:r>
          </a:p>
          <a:p>
            <a:r>
              <a:rPr lang="en-US" dirty="0"/>
              <a:t>lane #1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77000" y="5410201"/>
            <a:ext cx="228600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543800" y="542186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8033813" y="488846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8214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marked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6414" y="571500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not marked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443126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drawn in lane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4886" y="38862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put this into R: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01469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 number of marked reads in lane 1</a:t>
            </a:r>
          </a:p>
          <a:p>
            <a:r>
              <a:rPr lang="en-US" dirty="0"/>
              <a:t>C1 – number of reads in lane 1</a:t>
            </a:r>
          </a:p>
          <a:p>
            <a:r>
              <a:rPr lang="en-US" dirty="0"/>
              <a:t>x2= number of marked reads in lane 2</a:t>
            </a:r>
          </a:p>
          <a:p>
            <a:r>
              <a:rPr lang="en-US" dirty="0"/>
              <a:t>C2 – number reads in lane 2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01669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from the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C1-x1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C2-x2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590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&lt;- matrix( c(x1,x2,numReadsLane1-x1,numReadsLane2-x2 ), </a:t>
            </a:r>
            <a:r>
              <a:rPr lang="en-US" u="sng" dirty="0" err="1"/>
              <a:t>nrow</a:t>
            </a:r>
            <a:r>
              <a:rPr lang="en-US" u="sng" dirty="0"/>
              <a:t>=2)</a:t>
            </a:r>
          </a:p>
          <a:p>
            <a:r>
              <a:rPr lang="en-US" dirty="0" err="1"/>
              <a:t>pValue</a:t>
            </a:r>
            <a:r>
              <a:rPr lang="en-US" dirty="0"/>
              <a:t> &lt;- </a:t>
            </a:r>
            <a:r>
              <a:rPr lang="en-US" dirty="0" err="1"/>
              <a:t>fisher.test</a:t>
            </a:r>
            <a:r>
              <a:rPr lang="en-US" dirty="0"/>
              <a:t>(m)$</a:t>
            </a:r>
            <a:r>
              <a:rPr lang="en-US" dirty="0" err="1"/>
              <a:t>p.value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"/>
            <a:ext cx="51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put it in matrix form and then use </a:t>
            </a:r>
            <a:r>
              <a:rPr lang="en-US" dirty="0" err="1"/>
              <a:t>Fisher.test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23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look in the methods section of the paper for more details……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6693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05400" y="1524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1219200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some small # to make up for</a:t>
            </a:r>
          </a:p>
          <a:p>
            <a:r>
              <a:rPr lang="en-US" sz="1400" dirty="0"/>
              <a:t>the discontinuous nature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86400" y="2209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13" y="1978223"/>
            <a:ext cx="230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clear what justifies this #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28575"/>
            <a:ext cx="816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run this as a simulation (in this code ignoring the correction for discontinuity)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2425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504825"/>
            <a:ext cx="51625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1419225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876425"/>
            <a:ext cx="237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“ceiling” just rounds up</a:t>
            </a:r>
          </a:p>
          <a:p>
            <a:r>
              <a:rPr lang="en-US" dirty="0"/>
              <a:t> to an integer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77000"/>
            <a:ext cx="1150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https://github.com/afodor/metagenomicsTools/blob/master/src/classExamples/simDist/hyper.txt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binomial distribution samples </a:t>
            </a:r>
            <a:r>
              <a:rPr lang="en-US" dirty="0">
                <a:solidFill>
                  <a:srgbClr val="FF0000"/>
                </a:solidFill>
              </a:rPr>
              <a:t>with replacement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Flipping a coin does not change the probability of the next flip.</a:t>
            </a:r>
          </a:p>
          <a:p>
            <a:endParaRPr lang="en-US" dirty="0"/>
          </a:p>
          <a:p>
            <a:r>
              <a:rPr lang="en-US" dirty="0"/>
              <a:t>There are so many pairs of residues in the protein that we </a:t>
            </a:r>
          </a:p>
          <a:p>
            <a:r>
              <a:rPr lang="en-US" dirty="0"/>
              <a:t>(correctly or incorrectly) treat them as independent..</a:t>
            </a:r>
          </a:p>
          <a:p>
            <a:endParaRPr lang="en-US" dirty="0"/>
          </a:p>
          <a:p>
            <a:r>
              <a:rPr lang="en-US" dirty="0"/>
              <a:t>The background death rate of the disease is not affected by our study.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57225"/>
            <a:ext cx="6086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76200"/>
            <a:ext cx="40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(of course) uniformly distributed…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65913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interesting to compare our simulation to the real lane data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05200"/>
            <a:ext cx="3067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44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the real data does have some artifacts</a:t>
            </a:r>
          </a:p>
          <a:p>
            <a:r>
              <a:rPr lang="en-US" dirty="0"/>
              <a:t>that effect the distribution of a few genes…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743200" y="114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11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rare event:</a:t>
            </a:r>
          </a:p>
          <a:p>
            <a:endParaRPr lang="en-US" dirty="0"/>
          </a:p>
          <a:p>
            <a:r>
              <a:rPr lang="en-US" dirty="0"/>
              <a:t>	I have a (very large) collection of cards.  1% of them are marked.</a:t>
            </a:r>
          </a:p>
          <a:p>
            <a:endParaRPr lang="en-US" dirty="0"/>
          </a:p>
          <a:p>
            <a:r>
              <a:rPr lang="en-US" dirty="0"/>
              <a:t>	I draw 1,000 of the cards. </a:t>
            </a:r>
          </a:p>
          <a:p>
            <a:endParaRPr lang="en-US" dirty="0"/>
          </a:p>
          <a:p>
            <a:r>
              <a:rPr lang="en-US" dirty="0"/>
              <a:t>	How many times can I expect to see the cards?</a:t>
            </a:r>
          </a:p>
          <a:p>
            <a:endParaRPr lang="en-US" dirty="0"/>
          </a:p>
          <a:p>
            <a:r>
              <a:rPr lang="en-US" dirty="0"/>
              <a:t>	We can show this with </a:t>
            </a:r>
            <a:r>
              <a:rPr lang="en-US" dirty="0" err="1"/>
              <a:t>dbinom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648200"/>
            <a:ext cx="451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expected value = n * p = 1,000 * 0.01 =10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438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09863"/>
            <a:ext cx="435589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71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distribution is an alternative way of modeling rare events 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321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lambda is the expected value ( n * p ) that would occur in n trials.</a:t>
            </a:r>
          </a:p>
          <a:p>
            <a:r>
              <a:rPr lang="en-US" dirty="0"/>
              <a:t>lambda can also be thought of as the frequency of an event occurring over some set interval of time… </a:t>
            </a:r>
          </a:p>
          <a:p>
            <a:endParaRPr lang="en-US" dirty="0"/>
          </a:p>
          <a:p>
            <a:r>
              <a:rPr lang="en-US" dirty="0"/>
              <a:t>K is the number of successes…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http://en.wikipedia.org/wiki/Poisson_distribution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228600"/>
            <a:ext cx="34766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http://en.wikipedia.org/wiki/Poisson_distribution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335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1440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239" y="1143000"/>
            <a:ext cx="6337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binomial:</a:t>
            </a:r>
          </a:p>
          <a:p>
            <a:endParaRPr lang="en-US" dirty="0"/>
          </a:p>
          <a:p>
            <a:r>
              <a:rPr lang="en-US" dirty="0"/>
              <a:t>	mean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	variance = n * p * (1-p)</a:t>
            </a:r>
          </a:p>
          <a:p>
            <a:endParaRPr lang="en-US" dirty="0"/>
          </a:p>
          <a:p>
            <a:r>
              <a:rPr lang="en-US" dirty="0"/>
              <a:t>For the Poisson, p is small.  (1-p) approaches 1 so…</a:t>
            </a:r>
          </a:p>
          <a:p>
            <a:endParaRPr lang="en-US" dirty="0"/>
          </a:p>
          <a:p>
            <a:r>
              <a:rPr lang="en-US" dirty="0"/>
              <a:t>	mean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	variance = n * p = mean</a:t>
            </a:r>
          </a:p>
          <a:p>
            <a:endParaRPr lang="en-US" dirty="0"/>
          </a:p>
          <a:p>
            <a:r>
              <a:rPr lang="en-US" dirty="0"/>
              <a:t>The variance and the mean for the Poisson distribution are equal!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841929" cy="44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Poisson distribution nicely approximates the binomial distribution </a:t>
            </a:r>
          </a:p>
          <a:p>
            <a:r>
              <a:rPr lang="en-US" dirty="0"/>
              <a:t>for a large sample size…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609600"/>
            <a:ext cx="4267200" cy="8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6019800"/>
            <a:ext cx="91737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 of the Poisson from the binomial for the limiting case of an infinite # of samples:</a:t>
            </a:r>
          </a:p>
          <a:p>
            <a:r>
              <a:rPr lang="en-US" sz="1600" dirty="0"/>
              <a:t>https://probabilityandstats.wordpress.com/2011/08/18/poisson-as-a-limiting-case-of-binomial-distribution/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81000"/>
            <a:ext cx="8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as we can use the binomial test for inference, we can use the Poisson test for inference…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an RNA </a:t>
            </a:r>
            <a:r>
              <a:rPr lang="en-US" dirty="0" err="1"/>
              <a:t>seq</a:t>
            </a:r>
            <a:r>
              <a:rPr lang="en-US" dirty="0"/>
              <a:t> experiment (modeled the same way as marked cards):</a:t>
            </a:r>
          </a:p>
          <a:p>
            <a:endParaRPr lang="en-US" dirty="0"/>
          </a:p>
          <a:p>
            <a:r>
              <a:rPr lang="en-US" dirty="0"/>
              <a:t>	I have a (small) RNA-</a:t>
            </a:r>
            <a:r>
              <a:rPr lang="en-US" dirty="0" err="1"/>
              <a:t>seq</a:t>
            </a:r>
            <a:r>
              <a:rPr lang="en-US" dirty="0"/>
              <a:t> dataset with 100,000 reads</a:t>
            </a:r>
          </a:p>
          <a:p>
            <a:r>
              <a:rPr lang="en-US" dirty="0"/>
              <a:t>	I have a gene that is expressed 0.1% of the time.</a:t>
            </a:r>
          </a:p>
          <a:p>
            <a:endParaRPr lang="en-US" dirty="0"/>
          </a:p>
          <a:p>
            <a:r>
              <a:rPr lang="en-US" dirty="0"/>
              <a:t>	Expected number of reads = p * N = 100,000 * 0.001 = 100</a:t>
            </a:r>
          </a:p>
          <a:p>
            <a:endParaRPr lang="en-US" dirty="0"/>
          </a:p>
          <a:p>
            <a:r>
              <a:rPr lang="en-US" dirty="0"/>
              <a:t>	What are the odds that I would see X sequences from this gene?</a:t>
            </a:r>
          </a:p>
          <a:p>
            <a:r>
              <a:rPr lang="en-US" dirty="0"/>
              <a:t>	This is the same problem as for the cards…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4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838200"/>
            <a:ext cx="74987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5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the odds that I would see X sequences from this gene?</a:t>
            </a:r>
          </a:p>
          <a:p>
            <a:r>
              <a:rPr lang="en-US" dirty="0"/>
              <a:t>	This is the same problem as for the cards…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inference in exactly the same</a:t>
            </a:r>
          </a:p>
          <a:p>
            <a:r>
              <a:rPr lang="en-US" dirty="0"/>
              <a:t>way as the binomial test…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395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odds that I would see </a:t>
            </a:r>
          </a:p>
          <a:p>
            <a:r>
              <a:rPr lang="en-US" dirty="0"/>
              <a:t>130 reads if the “true” expression of the</a:t>
            </a:r>
          </a:p>
          <a:p>
            <a:r>
              <a:rPr lang="en-US" dirty="0"/>
              <a:t>gene was 0.001?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 samples </a:t>
            </a:r>
            <a:r>
              <a:rPr lang="en-US" dirty="0">
                <a:solidFill>
                  <a:srgbClr val="FF0000"/>
                </a:solidFill>
              </a:rPr>
              <a:t>without replacement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have a deck of 60 cards and 20 of them are marked.</a:t>
            </a:r>
          </a:p>
          <a:p>
            <a:endParaRPr lang="en-US" dirty="0"/>
          </a:p>
          <a:p>
            <a:r>
              <a:rPr lang="en-US" dirty="0"/>
              <a:t>I draw 7.  What is the probability that I will draw X marked cards.</a:t>
            </a:r>
          </a:p>
          <a:p>
            <a:endParaRPr lang="en-US" dirty="0"/>
          </a:p>
          <a:p>
            <a:r>
              <a:rPr lang="en-US" dirty="0"/>
              <a:t>Not exactly </a:t>
            </a:r>
            <a:r>
              <a:rPr lang="en-US" dirty="0" err="1"/>
              <a:t>dbinom</a:t>
            </a:r>
            <a:r>
              <a:rPr lang="en-US" dirty="0"/>
              <a:t>(p=20/60)  because if I draw a marked card, the number of remaining marked cards changes.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Wiki: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odds that I would see 130 reads if the “true” expression of the gene was 0.001?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59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Poisson and binomial tests will give (nearly) identical results in the limiting case of an </a:t>
            </a:r>
          </a:p>
          <a:p>
            <a:r>
              <a:rPr lang="en-US" dirty="0"/>
              <a:t>infinitely large sample size and small 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810000" y="137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09600"/>
            <a:ext cx="6728185" cy="58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-76200"/>
            <a:ext cx="618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can use the Poisson distribution to simulate an </a:t>
            </a:r>
            <a:r>
              <a:rPr lang="en-US" sz="1600" dirty="0" err="1"/>
              <a:t>rna</a:t>
            </a:r>
            <a:r>
              <a:rPr lang="en-US" sz="1600" dirty="0"/>
              <a:t>-seq experiment.</a:t>
            </a:r>
          </a:p>
          <a:p>
            <a:r>
              <a:rPr lang="en-US" sz="1600" dirty="0"/>
              <a:t>We call a success ( a read that belongs to the gene) “1” and a failure “0”.</a:t>
            </a:r>
          </a:p>
          <a:p>
            <a:r>
              <a:rPr lang="en-US" sz="1600" dirty="0"/>
              <a:t>Then mean = n * p = # of expected successes..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488668"/>
            <a:ext cx="1135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https://github.com/afodor/metagenomicsTools/blob/master/src/classExamples/simDist/Poisson.txt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5486400" cy="55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38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32472"/>
            <a:ext cx="1482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analytical</a:t>
            </a:r>
          </a:p>
          <a:p>
            <a:r>
              <a:rPr lang="en-US" dirty="0"/>
              <a:t>calculation of</a:t>
            </a:r>
          </a:p>
          <a:p>
            <a:r>
              <a:rPr lang="en-US" dirty="0"/>
              <a:t>the mean is</a:t>
            </a:r>
          </a:p>
          <a:p>
            <a:r>
              <a:rPr lang="en-US" dirty="0"/>
              <a:t>correct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38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33400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does equal the variance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5486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505271"/>
            <a:ext cx="264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p-values</a:t>
            </a:r>
          </a:p>
          <a:p>
            <a:r>
              <a:rPr lang="en-US" dirty="0"/>
              <a:t>Generated by</a:t>
            </a:r>
          </a:p>
          <a:p>
            <a:r>
              <a:rPr lang="en-US" dirty="0"/>
              <a:t>the Poisson test</a:t>
            </a:r>
          </a:p>
          <a:p>
            <a:r>
              <a:rPr lang="en-US" dirty="0"/>
              <a:t>are uniform for a true null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567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76200"/>
            <a:ext cx="55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this exact Poisson test in use (for example) here…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 p the background frequency observed in one lane.</a:t>
            </a:r>
          </a:p>
          <a:p>
            <a:r>
              <a:rPr lang="en-US" dirty="0"/>
              <a:t>What are the odds that you will see as many reads in the other lane if the real value was p?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581400"/>
            <a:ext cx="238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like the </a:t>
            </a:r>
          </a:p>
          <a:p>
            <a:r>
              <a:rPr lang="en-US" dirty="0"/>
              <a:t>Fisher test with no</a:t>
            </a:r>
          </a:p>
          <a:p>
            <a:r>
              <a:rPr lang="en-US" dirty="0"/>
              <a:t>replacement.</a:t>
            </a:r>
          </a:p>
          <a:p>
            <a:r>
              <a:rPr lang="en-US" dirty="0"/>
              <a:t>(Won’t matter at the</a:t>
            </a:r>
          </a:p>
          <a:p>
            <a:r>
              <a:rPr lang="en-US" dirty="0"/>
              <a:t>large sample size of the</a:t>
            </a:r>
          </a:p>
          <a:p>
            <a:r>
              <a:rPr lang="en-US" dirty="0"/>
              <a:t># of reads in a typical</a:t>
            </a:r>
          </a:p>
          <a:p>
            <a:r>
              <a:rPr lang="en-US" dirty="0" err="1"/>
              <a:t>rna</a:t>
            </a:r>
            <a:r>
              <a:rPr lang="en-US" dirty="0"/>
              <a:t>-seq experiment)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2400"/>
            <a:ext cx="2914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0300" y="-6453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when we compare our simulated data to real data…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2314575"/>
            <a:ext cx="697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5246784"/>
            <a:ext cx="6324600" cy="153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2100" y="304800"/>
            <a:ext cx="3200400" cy="21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2743200"/>
            <a:ext cx="229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mean-variance</a:t>
            </a:r>
          </a:p>
          <a:p>
            <a:r>
              <a:rPr lang="en-US" dirty="0"/>
              <a:t>relationship predicted</a:t>
            </a:r>
          </a:p>
          <a:p>
            <a:r>
              <a:rPr lang="en-US" dirty="0"/>
              <a:t>by the Poisson does</a:t>
            </a:r>
          </a:p>
          <a:p>
            <a:r>
              <a:rPr lang="en-US" dirty="0"/>
              <a:t>not hold!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71600" y="5334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953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Lack of independence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4379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The negative binomial distribution.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hard to understand or implement.</a:t>
            </a:r>
          </a:p>
          <a:p>
            <a:endParaRPr lang="en-US" dirty="0"/>
          </a:p>
          <a:p>
            <a:r>
              <a:rPr lang="en-US" dirty="0"/>
              <a:t>I have 60 cards.  20 are marked.  I draw 7.  What are the odds I have 3 marked?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N=60</a:t>
            </a:r>
          </a:p>
          <a:p>
            <a:r>
              <a:rPr lang="en-US" dirty="0"/>
              <a:t>K = 20</a:t>
            </a:r>
          </a:p>
          <a:p>
            <a:endParaRPr lang="en-US" dirty="0"/>
          </a:p>
          <a:p>
            <a:r>
              <a:rPr lang="en-US" dirty="0"/>
              <a:t>n = 7</a:t>
            </a:r>
          </a:p>
          <a:p>
            <a:r>
              <a:rPr lang="en-US" dirty="0"/>
              <a:t>k = 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810000"/>
          <a:ext cx="17483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749160" imgH="457200" progId="Equation.3">
                  <p:embed/>
                </p:oleObj>
              </mc:Choice>
              <mc:Fallback>
                <p:oleObj name="Equation" r:id="rId5" imgW="749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17483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0"/>
            <a:ext cx="864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I draw 3 marked cards * how many ways can I draw 4 unmarked cards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6400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673" y="6400800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I draw any 7 cards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334000"/>
            <a:ext cx="406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32" y="1219200"/>
            <a:ext cx="88756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58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of course, we have </a:t>
            </a:r>
            <a:r>
              <a:rPr lang="en-US" dirty="0" err="1"/>
              <a:t>dhyper</a:t>
            </a:r>
            <a:r>
              <a:rPr lang="en-US" dirty="0"/>
              <a:t>, </a:t>
            </a:r>
            <a:r>
              <a:rPr lang="en-US" dirty="0" err="1"/>
              <a:t>phyper</a:t>
            </a:r>
            <a:r>
              <a:rPr lang="en-US" dirty="0"/>
              <a:t>, </a:t>
            </a:r>
            <a:r>
              <a:rPr lang="en-US" dirty="0" err="1"/>
              <a:t>qhyper</a:t>
            </a:r>
            <a:r>
              <a:rPr lang="en-US" dirty="0"/>
              <a:t> and </a:t>
            </a:r>
            <a:r>
              <a:rPr lang="en-US" dirty="0" err="1"/>
              <a:t>rhyper</a:t>
            </a:r>
            <a:r>
              <a:rPr lang="en-US" dirty="0"/>
              <a:t>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4314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0125"/>
            <a:ext cx="484487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3333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731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</a:t>
            </a:r>
            <a:r>
              <a:rPr lang="en-US" dirty="0" err="1"/>
              <a:t>hypergeometric</a:t>
            </a:r>
            <a:r>
              <a:rPr lang="en-US" dirty="0"/>
              <a:t> and binomial test in this case have close to </a:t>
            </a:r>
          </a:p>
          <a:p>
            <a:r>
              <a:rPr lang="en-US" dirty="0"/>
              <a:t>(but not exactly the same) PDFs..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8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differences between the </a:t>
            </a:r>
            <a:r>
              <a:rPr lang="en-US" dirty="0" err="1"/>
              <a:t>hypergeometric</a:t>
            </a:r>
            <a:r>
              <a:rPr lang="en-US" dirty="0"/>
              <a:t> and the binomial matter more when</a:t>
            </a:r>
          </a:p>
          <a:p>
            <a:r>
              <a:rPr lang="en-US" dirty="0"/>
              <a:t>the sample size is smaller (of course)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2930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632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have 5 marked cards in a deck of 15 for which we draw 7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401935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use the </a:t>
            </a:r>
            <a:r>
              <a:rPr lang="en-US" dirty="0" err="1"/>
              <a:t>hypergeometric</a:t>
            </a:r>
            <a:r>
              <a:rPr lang="en-US" dirty="0"/>
              <a:t> distribution for inference, this is called the </a:t>
            </a:r>
          </a:p>
          <a:p>
            <a:r>
              <a:rPr lang="en-US" dirty="0"/>
              <a:t>Fisher test…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4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clinical trial…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1905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124200"/>
            <a:ext cx="7496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one-sided test what are the odds that by chance you could have split </a:t>
            </a:r>
          </a:p>
          <a:p>
            <a:r>
              <a:rPr lang="en-US" dirty="0"/>
              <a:t>the people who lived with at least 13 on the drug living?</a:t>
            </a:r>
          </a:p>
          <a:p>
            <a:r>
              <a:rPr lang="en-US" dirty="0"/>
              <a:t>The people who live are “marked”.  We drew 13 “marked” people in 15 draws.</a:t>
            </a:r>
          </a:p>
          <a:p>
            <a:r>
              <a:rPr lang="en-US" dirty="0"/>
              <a:t>There are a total of 16 “marked” people out of 34 people…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dhyper</a:t>
            </a:r>
            <a:r>
              <a:rPr lang="en-US" dirty="0"/>
              <a:t>(13,16,18,15)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176283" y="5257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683" y="5486400"/>
            <a:ext cx="17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marked</a:t>
            </a:r>
          </a:p>
          <a:p>
            <a:r>
              <a:rPr lang="en-US" dirty="0"/>
              <a:t>and drawn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4478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marked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1336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542186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not marked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133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44196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drawn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006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5562600"/>
            <a:ext cx="2076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7375"/>
            <a:ext cx="54483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796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3622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80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Alternatively, you can use </a:t>
            </a:r>
            <a:r>
              <a:rPr lang="en-US" dirty="0" err="1"/>
              <a:t>Fisher.test</a:t>
            </a:r>
            <a:r>
              <a:rPr lang="en-US" dirty="0"/>
              <a:t> but you have to input the matrix…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1288</Words>
  <Application>Microsoft Office PowerPoint</Application>
  <PresentationFormat>On-screen Show (4:3)</PresentationFormat>
  <Paragraphs>271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111</cp:revision>
  <dcterms:created xsi:type="dcterms:W3CDTF">2006-08-16T00:00:00Z</dcterms:created>
  <dcterms:modified xsi:type="dcterms:W3CDTF">2017-01-26T15:36:16Z</dcterms:modified>
</cp:coreProperties>
</file>