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0" r:id="rId2"/>
    <p:sldId id="279" r:id="rId3"/>
    <p:sldId id="256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2" r:id="rId14"/>
    <p:sldId id="267" r:id="rId15"/>
    <p:sldId id="268" r:id="rId16"/>
    <p:sldId id="269" r:id="rId17"/>
    <p:sldId id="271" r:id="rId18"/>
    <p:sldId id="270" r:id="rId19"/>
    <p:sldId id="272" r:id="rId20"/>
    <p:sldId id="275" r:id="rId21"/>
    <p:sldId id="273" r:id="rId22"/>
    <p:sldId id="274" r:id="rId23"/>
    <p:sldId id="276" r:id="rId24"/>
    <p:sldId id="277" r:id="rId25"/>
    <p:sldId id="278" r:id="rId26"/>
    <p:sldId id="29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CFA00-39CD-4082-ADA7-DBEB5CED06F4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A95F3-96B2-49AA-B62C-5DF49EA73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5F3-96B2-49AA-B62C-5DF49EA732B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57200"/>
            <a:ext cx="364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Bayesian model of disease outbreaks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762000"/>
            <a:ext cx="43148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4724400"/>
            <a:ext cx="77938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ki</a:t>
            </a:r>
            <a:r>
              <a:rPr lang="en-US" dirty="0"/>
              <a:t> is 1 (as it appears that it is by default in R), we recognize this as the </a:t>
            </a:r>
          </a:p>
          <a:p>
            <a:r>
              <a:rPr lang="en-US" dirty="0"/>
              <a:t>Binomial distribution without the normalizing (choose) function.</a:t>
            </a:r>
          </a:p>
          <a:p>
            <a:r>
              <a:rPr lang="en-US" dirty="0"/>
              <a:t>We can presumably ignore the normalizing constant since we are sampling</a:t>
            </a:r>
          </a:p>
          <a:p>
            <a:r>
              <a:rPr lang="en-US" dirty="0"/>
              <a:t>the posterior and we don’t need these to be true probabilities between 0 and 1…</a:t>
            </a:r>
          </a:p>
          <a:p>
            <a:r>
              <a:rPr lang="en-US" dirty="0"/>
              <a:t>(in previous papers, this has also been modeled by </a:t>
            </a:r>
            <a:r>
              <a:rPr lang="en-US" dirty="0" err="1"/>
              <a:t>Poission</a:t>
            </a:r>
            <a:r>
              <a:rPr lang="en-US" dirty="0"/>
              <a:t> distribution)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6172200"/>
            <a:ext cx="690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 a coin at each base with p(head) = µ.  If it’s a head, change the base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33400"/>
            <a:ext cx="42576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2590800"/>
            <a:ext cx="40290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62000" y="4495800"/>
            <a:ext cx="75530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the probability that a given strain is out in the population</a:t>
            </a:r>
          </a:p>
          <a:p>
            <a:r>
              <a:rPr lang="en-US" dirty="0"/>
              <a:t>(the hidden variable) that you will observe it given some distribution…</a:t>
            </a:r>
          </a:p>
          <a:p>
            <a:endParaRPr lang="en-US" dirty="0"/>
          </a:p>
          <a:p>
            <a:r>
              <a:rPr lang="en-US" dirty="0"/>
              <a:t>The parameters for that distribution are essentially made up:</a:t>
            </a:r>
          </a:p>
          <a:p>
            <a:r>
              <a:rPr lang="en-US" dirty="0"/>
              <a:t>	 w= f = {0.00 0.50 1.00 0.75}</a:t>
            </a:r>
          </a:p>
          <a:p>
            <a:endParaRPr lang="en-US" dirty="0"/>
          </a:p>
          <a:p>
            <a:r>
              <a:rPr lang="en-US" dirty="0"/>
              <a:t>So there is some (made up) distribution that calculates if you have the disease,</a:t>
            </a:r>
          </a:p>
          <a:p>
            <a:r>
              <a:rPr lang="en-US" dirty="0"/>
              <a:t>there is some probability you will pass it on * probability it will be observed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2700" y="1524000"/>
            <a:ext cx="4038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843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simulate a (small) outbreak and see if we can understand the way the model works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838200"/>
            <a:ext cx="44577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09600"/>
            <a:ext cx="42862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152400"/>
            <a:ext cx="845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start by typing this into R (and waiting a while for everything to download and install)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371600"/>
            <a:ext cx="21431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38200" y="100226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Then…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1981200"/>
            <a:ext cx="52863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533400"/>
            <a:ext cx="4010025" cy="3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4267200"/>
            <a:ext cx="5867400" cy="2504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0"/>
            <a:ext cx="399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 our walks on our simplified tree…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6825" y="457200"/>
            <a:ext cx="61245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1447799"/>
            <a:ext cx="6019800" cy="5311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800"/>
            <a:ext cx="8686800" cy="3587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533400"/>
            <a:ext cx="16764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371600"/>
            <a:ext cx="43053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181600" y="762000"/>
            <a:ext cx="2883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 &lt;- </a:t>
            </a:r>
            <a:r>
              <a:rPr lang="en-US" dirty="0" err="1"/>
              <a:t>transGraph</a:t>
            </a:r>
            <a:r>
              <a:rPr lang="en-US" dirty="0"/>
              <a:t>(res, </a:t>
            </a:r>
            <a:r>
              <a:rPr lang="en-US" dirty="0" err="1"/>
              <a:t>thres</a:t>
            </a:r>
            <a:r>
              <a:rPr lang="en-US" dirty="0"/>
              <a:t>=0)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5" y="1312920"/>
            <a:ext cx="4010025" cy="3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2000" y="1219200"/>
            <a:ext cx="273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original simulated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60949" y="1154668"/>
            <a:ext cx="24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reconstructed data..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4913" y="400050"/>
            <a:ext cx="6734175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28600"/>
            <a:ext cx="6378704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9906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journal club interlude:</a:t>
            </a:r>
          </a:p>
          <a:p>
            <a:r>
              <a:rPr lang="en-US" dirty="0"/>
              <a:t>	A current example of MCMC “walking” methods…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609600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http://www.ploscompbiol.org/article/info%3Adoi%2F10.1371%2Fjournal.pcbi.1003457;jsessionid=1542C917D52714E6043BD1567B416164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590800"/>
            <a:ext cx="8077200" cy="1598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14400" y="4724400"/>
            <a:ext cx="35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(published less than a month ago…)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313" y="881063"/>
            <a:ext cx="795337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81000"/>
            <a:ext cx="6400800" cy="5999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609600"/>
            <a:ext cx="6248400" cy="5921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152400"/>
            <a:ext cx="498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– the # of secondary cases per infected individual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8600"/>
            <a:ext cx="6705600" cy="638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6934200" cy="65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33400"/>
            <a:ext cx="6858000" cy="614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152400"/>
            <a:ext cx="407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same figure drawn in a prettier way…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457200"/>
            <a:ext cx="61549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Coming up:</a:t>
            </a:r>
          </a:p>
          <a:p>
            <a:r>
              <a:rPr lang="en-US" dirty="0"/>
              <a:t>	We begin our review of canonical distributions:</a:t>
            </a:r>
          </a:p>
          <a:p>
            <a:r>
              <a:rPr lang="en-US" dirty="0"/>
              <a:t>		normal, chi-square, t</a:t>
            </a:r>
          </a:p>
          <a:p>
            <a:endParaRPr lang="en-US" dirty="0"/>
          </a:p>
          <a:p>
            <a:r>
              <a:rPr lang="en-US" dirty="0"/>
              <a:t>	which will lead us to the t-test and then linear models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-76200"/>
            <a:ext cx="406717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733800" y="-38100"/>
            <a:ext cx="5557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Consider a simple tree with only 4 observed cases…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86400" y="1181100"/>
            <a:ext cx="381000" cy="342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62600" y="1181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87957" y="1550432"/>
            <a:ext cx="150843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257800" y="1943100"/>
            <a:ext cx="381000" cy="342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0" y="194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257800" y="2324100"/>
            <a:ext cx="150843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29200" y="2716768"/>
            <a:ext cx="381000" cy="342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5105400" y="2716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5867400" y="1954768"/>
            <a:ext cx="381000" cy="342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43600" y="1954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867400" y="1550432"/>
            <a:ext cx="152399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86201" y="1170801"/>
            <a:ext cx="99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N = 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33801" y="1018401"/>
            <a:ext cx="16763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i = 1,2,3,4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" y="4580572"/>
            <a:ext cx="85443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w= f = {0.00 0.50 1.00 0.75} (see “An introduction to </a:t>
            </a:r>
            <a:r>
              <a:rPr lang="en-US" dirty="0" err="1"/>
              <a:t>outbreaker</a:t>
            </a:r>
            <a:r>
              <a:rPr lang="en-US" dirty="0"/>
              <a:t> 1.1-0”, p. 2)</a:t>
            </a:r>
          </a:p>
          <a:p>
            <a:r>
              <a:rPr lang="en-US" dirty="0">
                <a:solidFill>
                  <a:srgbClr val="FF0000"/>
                </a:solidFill>
              </a:rPr>
              <a:t>Model variables (adjusted in Monte Carlo Markov Chain walk):</a:t>
            </a:r>
          </a:p>
          <a:p>
            <a:r>
              <a:rPr lang="en-US" dirty="0" err="1">
                <a:latin typeface="Symbol" pitchFamily="18" charset="2"/>
              </a:rPr>
              <a:t>a</a:t>
            </a:r>
            <a:r>
              <a:rPr lang="en-US" baseline="-25000" dirty="0" err="1">
                <a:latin typeface="Arial" pitchFamily="34" charset="0"/>
              </a:rPr>
              <a:t>i</a:t>
            </a:r>
            <a:r>
              <a:rPr lang="en-US" baseline="-25000" dirty="0">
                <a:latin typeface="Arial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= index of most recently sampled ancestor (so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baseline="-25000" dirty="0">
                <a:latin typeface="Arial" pitchFamily="34" charset="0"/>
              </a:rPr>
              <a:t>3</a:t>
            </a:r>
            <a:r>
              <a:rPr lang="en-US" dirty="0">
                <a:latin typeface="Arial" pitchFamily="34" charset="0"/>
              </a:rPr>
              <a:t> would be 2 in example above)</a:t>
            </a:r>
          </a:p>
          <a:p>
            <a:r>
              <a:rPr lang="en-US" dirty="0" err="1">
                <a:latin typeface="Arial" pitchFamily="34" charset="0"/>
              </a:rPr>
              <a:t>K</a:t>
            </a:r>
            <a:r>
              <a:rPr lang="en-US" baseline="-25000" dirty="0" err="1">
                <a:latin typeface="Arial" pitchFamily="34" charset="0"/>
              </a:rPr>
              <a:t>i</a:t>
            </a:r>
            <a:r>
              <a:rPr lang="en-US" baseline="-25000" dirty="0">
                <a:latin typeface="Arial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= number of generations between and </a:t>
            </a:r>
            <a:r>
              <a:rPr lang="en-US" dirty="0" err="1">
                <a:latin typeface="Symbol" pitchFamily="18" charset="2"/>
              </a:rPr>
              <a:t>a</a:t>
            </a:r>
            <a:r>
              <a:rPr lang="en-US" baseline="-25000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i.</a:t>
            </a:r>
          </a:p>
          <a:p>
            <a:r>
              <a:rPr lang="en-US" dirty="0" err="1">
                <a:latin typeface="Arial" pitchFamily="34" charset="0"/>
              </a:rPr>
              <a:t>T</a:t>
            </a:r>
            <a:r>
              <a:rPr lang="en-US" baseline="-25000" dirty="0" err="1">
                <a:latin typeface="Arial" pitchFamily="34" charset="0"/>
              </a:rPr>
              <a:t>i</a:t>
            </a:r>
            <a:r>
              <a:rPr lang="en-US" baseline="30000" dirty="0" err="1">
                <a:latin typeface="Arial" pitchFamily="34" charset="0"/>
              </a:rPr>
              <a:t>inf</a:t>
            </a:r>
            <a:r>
              <a:rPr lang="en-US" dirty="0">
                <a:latin typeface="Arial" pitchFamily="34" charset="0"/>
              </a:rPr>
              <a:t> = actual date of the infection of I</a:t>
            </a:r>
          </a:p>
          <a:p>
            <a:r>
              <a:rPr lang="en-US" dirty="0"/>
              <a:t>µ = mutation rate </a:t>
            </a:r>
          </a:p>
          <a:p>
            <a:r>
              <a:rPr lang="en-US" dirty="0"/>
              <a:t>∏ = proportion observed (if ∏ = 0.8, there would be one hidden case)</a:t>
            </a:r>
          </a:p>
          <a:p>
            <a:r>
              <a:rPr lang="en-US" dirty="0"/>
              <a:t>So there are at least 3 * N + 3 parameters that we walk through in the MCMC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3400" y="4305300"/>
            <a:ext cx="18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Model constants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486400" y="1295400"/>
            <a:ext cx="381000" cy="342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62600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87957" y="1664732"/>
            <a:ext cx="150843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257800" y="2057400"/>
            <a:ext cx="381000" cy="342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0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257800" y="2438400"/>
            <a:ext cx="150843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29200" y="2831068"/>
            <a:ext cx="381000" cy="342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5105400" y="2831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5867400" y="2069068"/>
            <a:ext cx="381000" cy="342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43600" y="206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867400" y="1664732"/>
            <a:ext cx="152399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8600" y="152400"/>
            <a:ext cx="81509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set of model variables (augmented data) represents a tree and infection history.</a:t>
            </a:r>
          </a:p>
          <a:p>
            <a:r>
              <a:rPr lang="en-US" dirty="0"/>
              <a:t>We are going to take MCMC walks changing these variables,</a:t>
            </a:r>
          </a:p>
          <a:p>
            <a:r>
              <a:rPr lang="en-US" dirty="0"/>
              <a:t>calculating likelihood.  The tree we observe the most, the most probable tree,</a:t>
            </a:r>
          </a:p>
          <a:p>
            <a:r>
              <a:rPr lang="en-US" dirty="0"/>
              <a:t>reflects the most probable transmission path </a:t>
            </a:r>
          </a:p>
          <a:p>
            <a:r>
              <a:rPr lang="en-US" dirty="0"/>
              <a:t>(given the data and the assumptions of our model)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600" y="4580572"/>
            <a:ext cx="85443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Model variables (adjusted in Monte Carlo Markov Chain walk):</a:t>
            </a:r>
          </a:p>
          <a:p>
            <a:r>
              <a:rPr lang="en-US" dirty="0" err="1">
                <a:latin typeface="Symbol" pitchFamily="18" charset="2"/>
              </a:rPr>
              <a:t>a</a:t>
            </a:r>
            <a:r>
              <a:rPr lang="en-US" baseline="-25000" dirty="0" err="1">
                <a:latin typeface="Arial" pitchFamily="34" charset="0"/>
              </a:rPr>
              <a:t>i</a:t>
            </a:r>
            <a:r>
              <a:rPr lang="en-US" baseline="-25000" dirty="0">
                <a:latin typeface="Arial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= index of most recently sampled ancestor (so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baseline="-25000" dirty="0">
                <a:latin typeface="Arial" pitchFamily="34" charset="0"/>
              </a:rPr>
              <a:t>3</a:t>
            </a:r>
            <a:r>
              <a:rPr lang="en-US" dirty="0">
                <a:latin typeface="Arial" pitchFamily="34" charset="0"/>
              </a:rPr>
              <a:t> would be 2 in example above)</a:t>
            </a:r>
          </a:p>
          <a:p>
            <a:r>
              <a:rPr lang="en-US" dirty="0" err="1">
                <a:latin typeface="Arial" pitchFamily="34" charset="0"/>
              </a:rPr>
              <a:t>K</a:t>
            </a:r>
            <a:r>
              <a:rPr lang="en-US" baseline="-25000" dirty="0" err="1">
                <a:latin typeface="Arial" pitchFamily="34" charset="0"/>
              </a:rPr>
              <a:t>i</a:t>
            </a:r>
            <a:r>
              <a:rPr lang="en-US" baseline="-25000" dirty="0">
                <a:latin typeface="Arial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= number of generations between and </a:t>
            </a:r>
            <a:r>
              <a:rPr lang="en-US" dirty="0" err="1">
                <a:latin typeface="Symbol" pitchFamily="18" charset="2"/>
              </a:rPr>
              <a:t>a</a:t>
            </a:r>
            <a:r>
              <a:rPr lang="en-US" baseline="-25000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i.</a:t>
            </a:r>
          </a:p>
          <a:p>
            <a:r>
              <a:rPr lang="en-US" dirty="0" err="1">
                <a:latin typeface="Arial" pitchFamily="34" charset="0"/>
              </a:rPr>
              <a:t>T</a:t>
            </a:r>
            <a:r>
              <a:rPr lang="en-US" baseline="-25000" dirty="0" err="1">
                <a:latin typeface="Arial" pitchFamily="34" charset="0"/>
              </a:rPr>
              <a:t>i</a:t>
            </a:r>
            <a:r>
              <a:rPr lang="en-US" baseline="30000" dirty="0" err="1">
                <a:latin typeface="Arial" pitchFamily="34" charset="0"/>
              </a:rPr>
              <a:t>inf</a:t>
            </a:r>
            <a:r>
              <a:rPr lang="en-US" dirty="0">
                <a:latin typeface="Arial" pitchFamily="34" charset="0"/>
              </a:rPr>
              <a:t> = actual date of the infection of I</a:t>
            </a:r>
          </a:p>
          <a:p>
            <a:r>
              <a:rPr lang="en-US" dirty="0"/>
              <a:t>µ = mutation rate </a:t>
            </a:r>
          </a:p>
          <a:p>
            <a:r>
              <a:rPr lang="en-US" dirty="0"/>
              <a:t>∏ = proportion observed (if ∏ = 0.8, there would be one hidden case)</a:t>
            </a:r>
          </a:p>
          <a:p>
            <a:r>
              <a:rPr lang="en-US" dirty="0"/>
              <a:t>So there are at least 3 * N + 3 parameters that we walk through in the MCMC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81000"/>
            <a:ext cx="5196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our coin-flipping example:</a:t>
            </a:r>
          </a:p>
          <a:p>
            <a:endParaRPr lang="en-US" dirty="0"/>
          </a:p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is proportional to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| </a:t>
            </a:r>
            <a:r>
              <a:rPr lang="el-GR" dirty="0"/>
              <a:t>Θ</a:t>
            </a:r>
            <a:r>
              <a:rPr lang="en-US" dirty="0"/>
              <a:t> ) * P(</a:t>
            </a:r>
            <a:r>
              <a:rPr lang="el-GR" dirty="0"/>
              <a:t>Θ</a:t>
            </a:r>
            <a:r>
              <a:rPr lang="en-US" dirty="0"/>
              <a:t> |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 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90600" y="12954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" y="1752600"/>
            <a:ext cx="109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Posterior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10000" y="1371600"/>
            <a:ext cx="152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76600" y="1828800"/>
            <a:ext cx="10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likelihood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44878" y="184046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953000" y="12954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352800"/>
            <a:ext cx="40671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2514600" y="2743200"/>
            <a:ext cx="233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paper we have…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24000" y="3733800"/>
            <a:ext cx="1600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5987" y="3505200"/>
            <a:ext cx="104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posterior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267200" y="3733800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81600" y="35052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724400" y="40386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86400" y="4191000"/>
            <a:ext cx="10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likelihood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276600" y="5105400"/>
            <a:ext cx="152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0" y="5410200"/>
            <a:ext cx="10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likelihood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5029200" y="51054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49678" y="54864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8600" y="5943600"/>
            <a:ext cx="8752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little different the pure Bayesian, because there is no data in the prior!</a:t>
            </a:r>
          </a:p>
          <a:p>
            <a:r>
              <a:rPr lang="en-US" dirty="0"/>
              <a:t>What is “data” and what is “parameter” is more confusing than in our coin flipping example!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52400"/>
            <a:ext cx="423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“An introduction to </a:t>
            </a:r>
            <a:r>
              <a:rPr lang="en-US" dirty="0" err="1"/>
              <a:t>outbreaker</a:t>
            </a:r>
            <a:r>
              <a:rPr lang="en-US" dirty="0"/>
              <a:t> 1.1-0”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087010"/>
            <a:ext cx="4419600" cy="377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457200"/>
            <a:ext cx="677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the variables that get updated with each walk on our chain..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838200"/>
            <a:ext cx="5181600" cy="2264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28600" y="3200400"/>
            <a:ext cx="411850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µ = mutation rate = mu1 = mu2</a:t>
            </a:r>
          </a:p>
          <a:p>
            <a:r>
              <a:rPr lang="en-US" dirty="0"/>
              <a:t>Kappa seems to be fixed to 1</a:t>
            </a:r>
          </a:p>
          <a:p>
            <a:endParaRPr lang="en-US" dirty="0"/>
          </a:p>
          <a:p>
            <a:r>
              <a:rPr lang="en-US" dirty="0"/>
              <a:t>So we have u and pi for the whole dataset</a:t>
            </a:r>
          </a:p>
          <a:p>
            <a:r>
              <a:rPr lang="en-US" dirty="0"/>
              <a:t>and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and </a:t>
            </a:r>
            <a:r>
              <a:rPr lang="en-US" dirty="0" err="1"/>
              <a:t>Tinf</a:t>
            </a:r>
            <a:r>
              <a:rPr lang="en-US" dirty="0"/>
              <a:t>_ for each node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7355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update, the prior probability is calculated using essentially arbitrary </a:t>
            </a:r>
          </a:p>
          <a:p>
            <a:r>
              <a:rPr lang="en-US" dirty="0"/>
              <a:t>distributions…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14400"/>
            <a:ext cx="84486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" y="5486400"/>
            <a:ext cx="6033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look at what they actually do in the code, p(</a:t>
            </a:r>
            <a:r>
              <a:rPr lang="en-US" dirty="0">
                <a:latin typeface="Symbol" pitchFamily="18" charset="2"/>
              </a:rPr>
              <a:t>m</a:t>
            </a:r>
            <a:r>
              <a:rPr lang="en-US" dirty="0"/>
              <a:t>) is set to 1</a:t>
            </a:r>
          </a:p>
          <a:p>
            <a:r>
              <a:rPr lang="en-US" dirty="0"/>
              <a:t>p(∏) = beta(∏,10,1)</a:t>
            </a:r>
          </a:p>
          <a:p>
            <a:r>
              <a:rPr lang="en-US" dirty="0"/>
              <a:t>prior = log(beta(∏,10,1) )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0"/>
            <a:ext cx="42386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28600"/>
            <a:ext cx="41624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533400"/>
            <a:ext cx="47529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19600" y="2590800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500: 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8800" y="2590800"/>
            <a:ext cx="2133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7391400" y="9144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43600" y="685800"/>
            <a:ext cx="152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57400" y="4724400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57200" y="4267200"/>
            <a:ext cx="6436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although they don’t say this, the prior is essentially a constant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6402" y="5193268"/>
            <a:ext cx="83212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(especially compared to the likelihood that is changing by ~600 log units..)</a:t>
            </a:r>
          </a:p>
          <a:p>
            <a:endParaRPr lang="en-US" dirty="0"/>
          </a:p>
          <a:p>
            <a:r>
              <a:rPr lang="en-US" dirty="0"/>
              <a:t>∏ is constrained to a very narrow range ; big limitation of this model.</a:t>
            </a:r>
          </a:p>
          <a:p>
            <a:r>
              <a:rPr lang="en-US" dirty="0"/>
              <a:t>The two parameters of the beta distribution are not changeable during MCMC updates.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38800" y="3276600"/>
            <a:ext cx="20955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343400" y="3288268"/>
            <a:ext cx="129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1000: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2400"/>
            <a:ext cx="308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what about the likelihood? 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685800"/>
            <a:ext cx="44291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828</Words>
  <Application>Microsoft Office PowerPoint</Application>
  <PresentationFormat>On-screen Show (4:3)</PresentationFormat>
  <Paragraphs>126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afodor</cp:lastModifiedBy>
  <cp:revision>82</cp:revision>
  <dcterms:created xsi:type="dcterms:W3CDTF">2006-08-16T00:00:00Z</dcterms:created>
  <dcterms:modified xsi:type="dcterms:W3CDTF">2018-02-02T19:29:57Z</dcterms:modified>
</cp:coreProperties>
</file>