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86" r:id="rId4"/>
    <p:sldId id="281" r:id="rId5"/>
    <p:sldId id="313" r:id="rId6"/>
    <p:sldId id="317" r:id="rId7"/>
    <p:sldId id="314" r:id="rId8"/>
    <p:sldId id="315" r:id="rId9"/>
    <p:sldId id="316" r:id="rId10"/>
    <p:sldId id="318" r:id="rId11"/>
    <p:sldId id="323" r:id="rId12"/>
    <p:sldId id="319" r:id="rId13"/>
    <p:sldId id="320" r:id="rId14"/>
    <p:sldId id="324" r:id="rId15"/>
    <p:sldId id="325" r:id="rId16"/>
    <p:sldId id="326" r:id="rId17"/>
    <p:sldId id="311" r:id="rId18"/>
    <p:sldId id="312" r:id="rId19"/>
    <p:sldId id="291" r:id="rId20"/>
    <p:sldId id="292" r:id="rId21"/>
    <p:sldId id="321" r:id="rId22"/>
    <p:sldId id="32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8341-E763-4674-BA0D-02D148C6F082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6FD1A-E10F-40B3-A65E-190C11A0A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5200A-267F-4314-A1B3-689929883B7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B61D-7E55-4054-919B-157F4E501A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B61D-7E55-4054-919B-157F4E501A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6FD1A-E10F-40B3-A65E-190C11A0A6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fund.nih.gov/hmp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ciencemag.org/content/338/6103/120.short" TargetMode="Externa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fund.nih.gov/hmp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752600"/>
            <a:ext cx="571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Host Associated Microbial Community Dynamics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Over Space and Time</a:t>
            </a:r>
          </a:p>
          <a:p>
            <a:endParaRPr lang="en-US" dirty="0" smtClean="0"/>
          </a:p>
          <a:p>
            <a:r>
              <a:rPr lang="en-US" dirty="0" smtClean="0"/>
              <a:t>		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1919" y="3505200"/>
            <a:ext cx="2925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Anthony Fodor</a:t>
            </a:r>
          </a:p>
          <a:p>
            <a:r>
              <a:rPr lang="en-US" dirty="0" smtClean="0"/>
              <a:t>           UNC Charlotte </a:t>
            </a:r>
          </a:p>
          <a:p>
            <a:r>
              <a:rPr lang="en-US" dirty="0" smtClean="0"/>
              <a:t>Bioinformatics and Genomics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334000" cy="676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4972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200"/>
            <a:ext cx="4972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143000"/>
            <a:ext cx="32099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5486400" cy="17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676400"/>
            <a:ext cx="5562600" cy="12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19400"/>
            <a:ext cx="58102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2971800"/>
            <a:ext cx="3009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5481167"/>
            <a:ext cx="5105400" cy="137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585029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0"/>
            <a:ext cx="4191000" cy="294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400"/>
            <a:ext cx="4495800" cy="7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7858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4171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5638800"/>
            <a:ext cx="4229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609600"/>
            <a:ext cx="42005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42005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0007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905000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548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454 sequencing targeting the conserved 16S rRNA gene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543300" y="32501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33644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~1,200,000 sequences of ~400 basepairs each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544094" y="3858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5400" y="39740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44094" y="26397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6324600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ISME J. 2012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396" y="76200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41307"/>
            <a:ext cx="9296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Figure 2: Maximum likelihood tree generated from the top 315 OTUs using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RaxXML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EPA server. Leaf nodes are labeled with the RDP call of the consensus sequence at 80%.  Internal nodes are labeled with the most derived RDP classification that at least 90% of all child nodes share . Branches are colored red if the OTU was significantly different between case and control and blue if not significant (at 10% FDR).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288" y="762000"/>
            <a:ext cx="614791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534" y="21336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87 </a:t>
            </a:r>
            <a:r>
              <a:rPr lang="en-US" sz="1400" dirty="0" err="1" smtClean="0">
                <a:latin typeface="Arial" pitchFamily="34" charset="0"/>
              </a:rPr>
              <a:t>taxa</a:t>
            </a:r>
            <a:r>
              <a:rPr lang="en-US" sz="1400" dirty="0" smtClean="0">
                <a:latin typeface="Arial" pitchFamily="34" charset="0"/>
              </a:rPr>
              <a:t> more abundant in case</a:t>
            </a:r>
          </a:p>
          <a:p>
            <a:r>
              <a:rPr lang="en-US" sz="1400" dirty="0" smtClean="0">
                <a:latin typeface="Arial" pitchFamily="34" charset="0"/>
              </a:rPr>
              <a:t> 5 </a:t>
            </a:r>
            <a:r>
              <a:rPr lang="en-US" sz="1400" dirty="0" err="1" smtClean="0">
                <a:latin typeface="Arial" pitchFamily="34" charset="0"/>
              </a:rPr>
              <a:t>taxa</a:t>
            </a:r>
            <a:r>
              <a:rPr lang="en-US" sz="1400" dirty="0" smtClean="0">
                <a:latin typeface="Arial" pitchFamily="34" charset="0"/>
              </a:rPr>
              <a:t> more abundant in control</a:t>
            </a:r>
            <a:endParaRPr lang="en-US" sz="1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69850"/>
            <a:ext cx="8882063" cy="1143000"/>
          </a:xfrm>
        </p:spPr>
        <p:txBody>
          <a:bodyPr/>
          <a:lstStyle/>
          <a:p>
            <a:pPr eaLnBrk="1" hangingPunct="1"/>
            <a:r>
              <a:rPr lang="en-US" i="1" dirty="0" smtClean="0">
                <a:latin typeface="Arial"/>
                <a:cs typeface="Arial"/>
              </a:rPr>
              <a:t>Il10</a:t>
            </a:r>
            <a:r>
              <a:rPr lang="en-US" i="1" baseline="30000" dirty="0" smtClean="0">
                <a:latin typeface="Arial"/>
                <a:cs typeface="Arial"/>
              </a:rPr>
              <a:t>-\-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Mouse Model</a:t>
            </a:r>
            <a:endParaRPr lang="en-US" i="1" baseline="300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987558"/>
            <a:ext cx="3535406" cy="2616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3249006"/>
            <a:ext cx="347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http://</a:t>
            </a:r>
            <a:r>
              <a:rPr lang="en-US" sz="1000" dirty="0" err="1">
                <a:latin typeface="Arial"/>
                <a:cs typeface="Arial"/>
              </a:rPr>
              <a:t>en.wikipedia.org</a:t>
            </a:r>
            <a:r>
              <a:rPr lang="en-US" sz="1000" dirty="0">
                <a:latin typeface="Arial"/>
                <a:cs typeface="Arial"/>
              </a:rPr>
              <a:t>/wiki/Interleukin_10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1" y="1552121"/>
            <a:ext cx="5105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Il10 is an anti-inflammatory </a:t>
            </a:r>
            <a:r>
              <a:rPr lang="en-US" dirty="0" smtClean="0">
                <a:latin typeface="Arial"/>
                <a:ea typeface="+mn-ea"/>
                <a:cs typeface="Arial"/>
              </a:rPr>
              <a:t>cytokine.</a:t>
            </a:r>
            <a:r>
              <a:rPr lang="en-US" i="1" dirty="0">
                <a:latin typeface="Arial"/>
                <a:cs typeface="Arial"/>
              </a:rPr>
              <a:t>	</a:t>
            </a:r>
            <a:endParaRPr lang="en-US" dirty="0">
              <a:latin typeface="Arial"/>
              <a:cs typeface="Arial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/>
                <a:ea typeface="+mn-ea"/>
                <a:cs typeface="Arial"/>
              </a:rPr>
              <a:t>Inhibits pro inflammatory cytokines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/>
                <a:cs typeface="Arial"/>
              </a:rPr>
              <a:t>Acts as an </a:t>
            </a:r>
            <a:r>
              <a:rPr lang="en-US" dirty="0" err="1" smtClean="0">
                <a:latin typeface="Arial"/>
                <a:cs typeface="Arial"/>
              </a:rPr>
              <a:t>immunoregulator</a:t>
            </a:r>
            <a:r>
              <a:rPr lang="en-US" dirty="0" smtClean="0">
                <a:latin typeface="Arial"/>
                <a:cs typeface="Arial"/>
              </a:rPr>
              <a:t> in the GI tract.</a:t>
            </a:r>
            <a:r>
              <a:rPr lang="en-US" dirty="0" smtClean="0">
                <a:latin typeface="Arial"/>
                <a:ea typeface="+mn-ea"/>
                <a:cs typeface="Arial"/>
              </a:rPr>
              <a:t> </a:t>
            </a: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05" y="5375189"/>
            <a:ext cx="82638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 smtClean="0">
                <a:latin typeface="Arial"/>
                <a:ea typeface="+mn-ea"/>
                <a:cs typeface="Arial"/>
              </a:rPr>
              <a:t>Il10</a:t>
            </a:r>
            <a:r>
              <a:rPr lang="en-US" i="1" baseline="30000" dirty="0">
                <a:latin typeface="Arial"/>
                <a:ea typeface="+mn-ea"/>
                <a:cs typeface="Arial"/>
              </a:rPr>
              <a:t>-\- </a:t>
            </a:r>
            <a:r>
              <a:rPr lang="en-US" i="1" dirty="0">
                <a:latin typeface="Arial"/>
                <a:ea typeface="+mn-ea"/>
                <a:cs typeface="Arial"/>
              </a:rPr>
              <a:t> </a:t>
            </a:r>
            <a:r>
              <a:rPr lang="en-US" dirty="0">
                <a:latin typeface="Arial"/>
                <a:ea typeface="+mn-ea"/>
                <a:cs typeface="Arial"/>
              </a:rPr>
              <a:t>mice are prone to inflammation with commensal tolerated by WT </a:t>
            </a:r>
            <a:r>
              <a:rPr lang="en-US" dirty="0" smtClean="0">
                <a:latin typeface="Arial"/>
                <a:ea typeface="+mn-ea"/>
                <a:cs typeface="Arial"/>
              </a:rPr>
              <a:t>mice</a:t>
            </a:r>
            <a:r>
              <a:rPr lang="en-US" i="1" dirty="0" smtClean="0">
                <a:latin typeface="Arial"/>
                <a:ea typeface="+mn-ea"/>
                <a:cs typeface="Arial"/>
              </a:rPr>
              <a:t>. </a:t>
            </a: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0566" y="5670379"/>
            <a:ext cx="2740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Knoch</a:t>
            </a:r>
            <a:r>
              <a:rPr lang="en-US" sz="1100" dirty="0">
                <a:latin typeface="Arial"/>
                <a:cs typeface="Arial"/>
              </a:rPr>
              <a:t>, B., et al.</a:t>
            </a:r>
            <a:r>
              <a:rPr lang="en-US" sz="1100" dirty="0" smtClean="0">
                <a:latin typeface="Arial"/>
                <a:cs typeface="Arial"/>
              </a:rPr>
              <a:t>,</a:t>
            </a:r>
            <a:r>
              <a:rPr lang="en-US" sz="1100" dirty="0" err="1" smtClean="0">
                <a:latin typeface="Arial"/>
                <a:cs typeface="Arial"/>
              </a:rPr>
              <a:t>Microbiology</a:t>
            </a:r>
            <a:r>
              <a:rPr lang="en-US" sz="1100" dirty="0" err="1">
                <a:latin typeface="Arial"/>
                <a:cs typeface="Arial"/>
              </a:rPr>
              <a:t>-Sgm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dirty="0" smtClean="0">
                <a:latin typeface="Arial"/>
                <a:cs typeface="Arial"/>
              </a:rPr>
              <a:t>2010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678" y="5881747"/>
            <a:ext cx="8325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latin typeface="Arial"/>
                <a:ea typeface="+mn-ea"/>
                <a:cs typeface="Arial"/>
              </a:rPr>
              <a:t>Established model for investigating disease phenotypes associated with inflammation</a:t>
            </a: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2297" y="3074313"/>
            <a:ext cx="4180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Lamblin</a:t>
            </a:r>
            <a:r>
              <a:rPr lang="en-US" sz="1100" dirty="0">
                <a:latin typeface="Arial"/>
                <a:cs typeface="Arial"/>
              </a:rPr>
              <a:t>, C., et </a:t>
            </a:r>
            <a:r>
              <a:rPr lang="en-US" sz="1100" dirty="0" err="1">
                <a:latin typeface="Arial"/>
                <a:cs typeface="Arial"/>
              </a:rPr>
              <a:t>al.</a:t>
            </a:r>
            <a:r>
              <a:rPr lang="en-US" sz="1100" dirty="0" err="1" smtClean="0">
                <a:latin typeface="Arial"/>
                <a:cs typeface="Arial"/>
              </a:rPr>
              <a:t>,The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Journal of allergy and clinical immunology, 2001</a:t>
            </a:r>
            <a:r>
              <a:rPr lang="en-US" sz="1100" dirty="0" smtClean="0">
                <a:latin typeface="Arial"/>
                <a:cs typeface="Arial"/>
              </a:rPr>
              <a:t>.</a:t>
            </a: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8" y="3603759"/>
            <a:ext cx="2654416" cy="178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95175" y="4450264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Il10-\-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47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2339876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10 times more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microbial cells </a:t>
            </a:r>
            <a:r>
              <a:rPr lang="en-US" dirty="0" smtClean="0">
                <a:latin typeface="Arial" pitchFamily="34" charset="0"/>
              </a:rPr>
              <a:t>than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human cells</a:t>
            </a: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100 times more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microbial genes </a:t>
            </a:r>
            <a:r>
              <a:rPr lang="en-US" dirty="0" smtClean="0">
                <a:latin typeface="Arial" pitchFamily="34" charset="0"/>
              </a:rPr>
              <a:t>than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</a:rPr>
              <a:t>human genes</a:t>
            </a: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Both human and microbial genomes are targets</a:t>
            </a:r>
          </a:p>
          <a:p>
            <a:r>
              <a:rPr lang="en-US" dirty="0" smtClean="0">
                <a:latin typeface="Arial" pitchFamily="34" charset="0"/>
              </a:rPr>
              <a:t>for association studies to health and disease </a:t>
            </a:r>
          </a:p>
          <a:p>
            <a:r>
              <a:rPr lang="en-US" dirty="0" smtClean="0">
                <a:latin typeface="Arial" pitchFamily="34" charset="0"/>
              </a:rPr>
              <a:t>phenotypes</a:t>
            </a:r>
          </a:p>
          <a:p>
            <a:endParaRPr lang="en-US" dirty="0">
              <a:latin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990600"/>
            <a:ext cx="3314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0" y="5343525"/>
            <a:ext cx="1733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038600" y="6248400"/>
            <a:ext cx="343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http://commonfund.nih.gov/hmp/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Ecosystems within our body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762000"/>
            <a:ext cx="6705600" cy="457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4650" y="5638800"/>
            <a:ext cx="516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04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but not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</a:t>
            </a:r>
            <a:r>
              <a:rPr lang="en-US" sz="20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Faecalis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promotes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tumorigensis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the IL10-/- model 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6564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http://www.sciencemag.org/content/338/6103/120.short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4876800" cy="402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3676" y="152400"/>
            <a:ext cx="9076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pks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island region of </a:t>
            </a:r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(strain NC101) is associated with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tumorigensis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41020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Figure 4</a:t>
            </a:r>
            <a:r>
              <a:rPr lang="en-US" sz="1400" dirty="0" smtClean="0"/>
              <a:t>.  Deletion of </a:t>
            </a:r>
            <a:r>
              <a:rPr lang="en-US" sz="1400" i="1" dirty="0" err="1" smtClean="0"/>
              <a:t>pks</a:t>
            </a:r>
            <a:r>
              <a:rPr lang="en-US" sz="1400" dirty="0" smtClean="0"/>
              <a:t> reduces the </a:t>
            </a:r>
            <a:r>
              <a:rPr lang="en-US" sz="1400" dirty="0" err="1" smtClean="0"/>
              <a:t>tumorigenicity</a:t>
            </a:r>
            <a:r>
              <a:rPr lang="en-US" sz="1400" dirty="0" smtClean="0"/>
              <a:t>, but not inflammatory potential, of </a:t>
            </a:r>
            <a:r>
              <a:rPr lang="en-US" sz="1400" i="1" dirty="0" smtClean="0"/>
              <a:t>E. coli </a:t>
            </a:r>
            <a:r>
              <a:rPr lang="en-US" sz="1400" dirty="0" smtClean="0"/>
              <a:t>NC101 in AOM/</a:t>
            </a:r>
            <a:r>
              <a:rPr lang="en-US" sz="1400" i="1" dirty="0" smtClean="0"/>
              <a:t>Il10</a:t>
            </a:r>
            <a:r>
              <a:rPr lang="en-US" sz="1400" baseline="30000" dirty="0" smtClean="0"/>
              <a:t>-/-</a:t>
            </a:r>
            <a:r>
              <a:rPr lang="en-US" sz="1400" dirty="0" smtClean="0"/>
              <a:t> mice.  (A) </a:t>
            </a:r>
            <a:r>
              <a:rPr lang="en-US" sz="1400" dirty="0" err="1" smtClean="0"/>
              <a:t>Histologic</a:t>
            </a:r>
            <a:r>
              <a:rPr lang="en-US" sz="1400" dirty="0" smtClean="0"/>
              <a:t> inflammation scores at 12, 14, 18 weeks, (B) Macroscopic tumors/mouse, (C) </a:t>
            </a:r>
            <a:r>
              <a:rPr lang="en-US" sz="1400" dirty="0" err="1" smtClean="0"/>
              <a:t>Histologic</a:t>
            </a:r>
            <a:r>
              <a:rPr lang="en-US" sz="1400" dirty="0" smtClean="0"/>
              <a:t> invasion through the </a:t>
            </a:r>
            <a:r>
              <a:rPr lang="en-US" sz="1400" dirty="0" err="1" smtClean="0"/>
              <a:t>muscularis</a:t>
            </a:r>
            <a:r>
              <a:rPr lang="en-US" sz="1400" dirty="0" smtClean="0"/>
              <a:t> </a:t>
            </a:r>
            <a:r>
              <a:rPr lang="en-US" sz="1400" dirty="0" err="1" smtClean="0"/>
              <a:t>propria</a:t>
            </a:r>
            <a:r>
              <a:rPr lang="en-US" sz="1400" dirty="0" smtClean="0"/>
              <a:t>, Fisher’s exact test.  (D) Macroscopic tumor diameter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62000" y="6858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759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12 weeks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759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14 weeks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759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18 weeks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1099" y="6336268"/>
            <a:ext cx="27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Arthur et. al, Science, 2012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990600"/>
            <a:ext cx="3740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PKS island encodes a machinery</a:t>
            </a:r>
          </a:p>
          <a:p>
            <a:r>
              <a:rPr lang="en-US" dirty="0" smtClean="0"/>
              <a:t>for synthesis of </a:t>
            </a:r>
            <a:r>
              <a:rPr lang="en-US" dirty="0" err="1" smtClean="0"/>
              <a:t>nonribosomal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peptide and </a:t>
            </a:r>
            <a:r>
              <a:rPr lang="en-US" dirty="0" err="1" smtClean="0"/>
              <a:t>polyketide</a:t>
            </a:r>
            <a:r>
              <a:rPr lang="en-US" dirty="0" smtClean="0"/>
              <a:t> compounds.</a:t>
            </a:r>
          </a:p>
          <a:p>
            <a:endParaRPr lang="en-US" dirty="0" smtClean="0"/>
          </a:p>
          <a:p>
            <a:r>
              <a:rPr lang="en-US" dirty="0" smtClean="0"/>
              <a:t>It has previously been associated with</a:t>
            </a:r>
          </a:p>
          <a:p>
            <a:r>
              <a:rPr lang="en-US" dirty="0" smtClean="0"/>
              <a:t>DNA double-stranded breakage.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6725" y="2971800"/>
            <a:ext cx="48672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ikemutzel.com/wp-content/uploads/2012/06/Fellow-Travell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3200400" cy="4203192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4450" y="1143000"/>
            <a:ext cx="3314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9450" y="5495925"/>
            <a:ext cx="1733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14800" y="6400800"/>
            <a:ext cx="343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http://commonfund.nih.gov/hmp/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96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Fodor &amp; Talley. Gastroenterology.  2011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Nov-cover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99" y="765810"/>
            <a:ext cx="3854577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67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human variability in the microbiome impact health and disease?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97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microbial-diet interactions cause heart disease?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9600"/>
            <a:ext cx="56864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858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743200"/>
            <a:ext cx="77057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8620125" cy="305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276600"/>
            <a:ext cx="780930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4371975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33400"/>
            <a:ext cx="460050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55158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496</Words>
  <Application>Microsoft Office PowerPoint</Application>
  <PresentationFormat>On-screen Show (4:3)</PresentationFormat>
  <Paragraphs>75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Il10-\- Mouse Model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43</cp:revision>
  <dcterms:created xsi:type="dcterms:W3CDTF">2006-08-16T00:00:00Z</dcterms:created>
  <dcterms:modified xsi:type="dcterms:W3CDTF">2015-03-30T01:53:07Z</dcterms:modified>
</cp:coreProperties>
</file>