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3" r:id="rId55"/>
    <p:sldId id="312" r:id="rId56"/>
    <p:sldId id="313" r:id="rId57"/>
    <p:sldId id="314" r:id="rId58"/>
    <p:sldId id="315" r:id="rId59"/>
    <p:sldId id="316" r:id="rId60"/>
    <p:sldId id="317" r:id="rId61"/>
    <p:sldId id="320" r:id="rId62"/>
    <p:sldId id="321" r:id="rId63"/>
    <p:sldId id="322" r:id="rId64"/>
    <p:sldId id="324" r:id="rId65"/>
    <p:sldId id="327" r:id="rId66"/>
    <p:sldId id="328" r:id="rId67"/>
    <p:sldId id="325" r:id="rId68"/>
    <p:sldId id="326" r:id="rId69"/>
    <p:sldId id="329" r:id="rId70"/>
    <p:sldId id="330" r:id="rId71"/>
    <p:sldId id="331" r:id="rId72"/>
    <p:sldId id="333" r:id="rId73"/>
    <p:sldId id="334" r:id="rId74"/>
    <p:sldId id="336" r:id="rId75"/>
    <p:sldId id="346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35" r:id="rId85"/>
    <p:sldId id="33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B4465-7818-4AA7-8F7A-68954839EB1C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034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8BAB96-0406-4B3C-AAEF-557EBCB4F8F9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040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1634-1B95-4CC1-AC24-0568A09E3B28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6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5B288-65CF-4A57-9161-69899B8BC290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601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84B74-898A-44DF-A37B-AD277EB0FD8A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74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390D7-457A-420B-AFDE-BE668353D131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388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02281-0785-4BD8-80A3-638244ED2764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463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CCDCC-F6AA-4B6E-A561-C21739ED1361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319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1469" y="957094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{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)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 samples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 genera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talk 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=c(3,2))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	myFrame &lt;- data.frame( bug = myT[,i], logBug = log10(myT[,i] + + 0.00001),</a:t>
            </a:r>
          </a:p>
          <a:p>
            <a:r>
              <a:rPr lang="en-US" dirty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/>
              <a:t>)))</a:t>
            </a:r>
          </a:p>
          <a:p>
            <a:r>
              <a:rPr lang="en-US" dirty="0"/>
              <a:t>	</a:t>
            </a:r>
            <a:r>
              <a:rPr lang="en-US" dirty="0" err="1"/>
              <a:t>myLm</a:t>
            </a:r>
            <a:r>
              <a:rPr lang="en-US" dirty="0"/>
              <a:t> 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/>
              <a:t>	index 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lmPValues</a:t>
            </a:r>
            <a:r>
              <a:rPr lang="en-US" dirty="0"/>
              <a:t>[index]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/>
              <a:t>	names[index]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	if(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lmPValues,breaks</a:t>
            </a:r>
            <a:r>
              <a:rPr lang="en-US" dirty="0"/>
              <a:t>=30)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6174" y="6553832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all the significant hits are higher in case!</a:t>
            </a:r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804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12083" y="1211283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13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1306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linear model makes assumptions of equal variance, normality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7" y="486890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how well these assumptions are met…</a:t>
            </a:r>
          </a:p>
        </p:txBody>
      </p:sp>
    </p:spTree>
    <p:extLst>
      <p:ext uri="{BB962C8B-B14F-4D97-AF65-F5344CB8AC3E}">
        <p14:creationId xmlns:p14="http://schemas.microsoft.com/office/powerpoint/2010/main" val="267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905000" y="2286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http://cran.r-project.org/doc/manuals/R-intro.pdf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7658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08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2362200" y="381001"/>
            <a:ext cx="586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 has built in practice datasets to play with….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516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5914"/>
            <a:ext cx="57912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30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1162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1"/>
            <a:ext cx="6134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32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74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2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752601" y="76200"/>
            <a:ext cx="585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 has lots and lots of way to see if a distribution is normal….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6096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436814" y="6324600"/>
            <a:ext cx="336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(An introduction to R; section 8.3)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18213" y="762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6399214" y="457200"/>
            <a:ext cx="358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Scales the y-axis in probability space</a:t>
            </a: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029201"/>
            <a:ext cx="719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486400"/>
            <a:ext cx="7334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61013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3"/>
          <p:cNvSpPr txBox="1">
            <a:spLocks noChangeArrowheads="1"/>
          </p:cNvSpPr>
          <p:nvPr/>
        </p:nvSpPr>
        <p:spPr bwMode="auto">
          <a:xfrm>
            <a:off x="6246814" y="1676400"/>
            <a:ext cx="359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Show the raw data on the histogram</a:t>
            </a:r>
          </a:p>
        </p:txBody>
      </p:sp>
      <p:pic>
        <p:nvPicPr>
          <p:cNvPr id="399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133600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2136776" y="3059114"/>
            <a:ext cx="304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Obviously this is not normal…</a:t>
            </a:r>
          </a:p>
        </p:txBody>
      </p:sp>
    </p:spTree>
    <p:extLst>
      <p:ext uri="{BB962C8B-B14F-4D97-AF65-F5344CB8AC3E}">
        <p14:creationId xmlns:p14="http://schemas.microsoft.com/office/powerpoint/2010/main" val="580284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0" y="8382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?ks.test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447800"/>
            <a:ext cx="6391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917866" y="228601"/>
            <a:ext cx="847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 can use of any number of statistical tests to test for normality….</a:t>
            </a:r>
          </a:p>
        </p:txBody>
      </p:sp>
    </p:spTree>
    <p:extLst>
      <p:ext uri="{BB962C8B-B14F-4D97-AF65-F5344CB8AC3E}">
        <p14:creationId xmlns:p14="http://schemas.microsoft.com/office/powerpoint/2010/main" val="1707932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05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0"/>
            <a:ext cx="4029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2362201" y="76201"/>
            <a:ext cx="550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From the numerical recipes in C++ book…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91200" y="6324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05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2" y="249382"/>
            <a:ext cx="103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whether our transformed data is normally distributed and visualize how well the normal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matches our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" y="1965304"/>
            <a:ext cx="10549908" cy="31292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5644063" y="1341912"/>
            <a:ext cx="495480" cy="6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2659" y="1095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the result of our normality test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67751" y="4073236"/>
            <a:ext cx="771896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9025" y="378822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histogram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our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8260" y="4916384"/>
            <a:ext cx="415636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9684" y="516576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does the normal distribution fit our data??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03221" y="2802577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4489" y="258882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comment this out with a # to write graphs for all the taxa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91787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2345958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285008"/>
            <a:ext cx="891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find is that for more abundant bugs, the normal distribution is not so far off…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low abundance taxa, the normal distribution can’t deal with the zeros…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5" y="974974"/>
            <a:ext cx="5107132" cy="510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5" y="974974"/>
            <a:ext cx="5123253" cy="51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" y="672006"/>
            <a:ext cx="748665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276" y="178130"/>
            <a:ext cx="65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Clearly, the normality assumption fails for low abundance taxa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0" y="1082774"/>
            <a:ext cx="5810842" cy="568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883" y="271944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our hits were in the -3 to -4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abundance, so normality assumption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as bad as lower abundances.</a:t>
            </a:r>
          </a:p>
        </p:txBody>
      </p:sp>
    </p:spTree>
    <p:extLst>
      <p:ext uri="{BB962C8B-B14F-4D97-AF65-F5344CB8AC3E}">
        <p14:creationId xmlns:p14="http://schemas.microsoft.com/office/powerpoint/2010/main" val="2872289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344384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the non-parametric Wilcoxon test to our set of analyses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0" y="1085911"/>
            <a:ext cx="9248406" cy="52555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253839" y="1246909"/>
            <a:ext cx="10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48842" y="5830784"/>
            <a:ext cx="104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0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31" y="166256"/>
            <a:ext cx="116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our flagrant violation of normality assumptions, our results appear to be robust to parametric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023442"/>
            <a:ext cx="59531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04" y="535588"/>
            <a:ext cx="5988888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0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40" y="-47503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good deal of current interest in the literature in explicitly modeling the zeros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(these are often called “zero inflated models”)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89" y="2304665"/>
            <a:ext cx="7014210" cy="417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5" y="692295"/>
            <a:ext cx="6044727" cy="1612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572" y="3146961"/>
            <a:ext cx="405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parameter model</a:t>
            </a:r>
          </a:p>
          <a:p>
            <a:r>
              <a:rPr lang="en-US" dirty="0"/>
              <a:t>One parameter to absorb the zeros</a:t>
            </a:r>
          </a:p>
          <a:p>
            <a:r>
              <a:rPr lang="en-US" dirty="0"/>
              <a:t>Two parameters to fit the rest of the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2" y="4293424"/>
            <a:ext cx="4752975" cy="2095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535" y="115190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one is called the zero inflated 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6588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11552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2" y="6488668"/>
            <a:ext cx="117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unzipped version: </a:t>
            </a:r>
            <a:r>
              <a:rPr lang="en-US" sz="1400" dirty="0"/>
              <a:t>https://github.com/afodor/ChapelHillWorkshop/blob/master/humann2_genefamilies.LABELS2OnlyAbundantSubSampled.txt 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29" y="0"/>
            <a:ext cx="61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makes it possible to fit such models to our microbiome data….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4" y="1056285"/>
            <a:ext cx="9885780" cy="44063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45083" y="1223158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97483" y="1696191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97483" y="1850572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5106" y="1425039"/>
            <a:ext cx="56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the p-values from each of our parameters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28260" y="5308270"/>
            <a:ext cx="546265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55" y="5925788"/>
            <a:ext cx="7340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is pretty simple; we say how we want to model each parameter.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each of the three parameters is aware of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case/control label</a:t>
            </a:r>
          </a:p>
        </p:txBody>
      </p:sp>
    </p:spTree>
    <p:extLst>
      <p:ext uri="{BB962C8B-B14F-4D97-AF65-F5344CB8AC3E}">
        <p14:creationId xmlns:p14="http://schemas.microsoft.com/office/powerpoint/2010/main" val="738320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1" y="482312"/>
            <a:ext cx="7794852" cy="62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6" y="11875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taxa, R will perform inference for us for all three parameters</a:t>
            </a:r>
          </a:p>
        </p:txBody>
      </p:sp>
    </p:spTree>
    <p:extLst>
      <p:ext uri="{BB962C8B-B14F-4D97-AF65-F5344CB8AC3E}">
        <p14:creationId xmlns:p14="http://schemas.microsoft.com/office/powerpoint/2010/main" val="2305034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" y="899003"/>
            <a:ext cx="8109796" cy="236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1" y="23754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usual, we can capture the p-values for all of our taxa…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find that the parameter that measures zeros is well correlated with our standard linear models..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6970" y="2244441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4370" y="2432466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8729" y="257497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" y="4785328"/>
            <a:ext cx="103251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167" y="439391"/>
            <a:ext cx="4460167" cy="4363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66" y="6115797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(In this case) our conclusions appear to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modeling approach we take…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766" y="6531430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multiple statistical models is a good defense against reviewer crabbiness!</a:t>
            </a:r>
          </a:p>
        </p:txBody>
      </p:sp>
    </p:spTree>
    <p:extLst>
      <p:ext uri="{BB962C8B-B14F-4D97-AF65-F5344CB8AC3E}">
        <p14:creationId xmlns:p14="http://schemas.microsoft.com/office/powerpoint/2010/main" val="23344954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031" y="712519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5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742" y="130135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58784" y="130629"/>
            <a:ext cx="2683824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7017" y="20148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Essential for learning all the weirdness of R (does not try and teach stats!)</a:t>
            </a:r>
          </a:p>
        </p:txBody>
      </p:sp>
    </p:spTree>
    <p:extLst>
      <p:ext uri="{BB962C8B-B14F-4D97-AF65-F5344CB8AC3E}">
        <p14:creationId xmlns:p14="http://schemas.microsoft.com/office/powerpoint/2010/main" val="1076323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1" y="-76200"/>
            <a:ext cx="37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books on mixed linear models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85801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1371601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4191001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7401" y="5486401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(including zero-inflated models)</a:t>
            </a:r>
          </a:p>
        </p:txBody>
      </p:sp>
    </p:spTree>
    <p:extLst>
      <p:ext uri="{BB962C8B-B14F-4D97-AF65-F5344CB8AC3E}">
        <p14:creationId xmlns:p14="http://schemas.microsoft.com/office/powerpoint/2010/main" val="3685183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42548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39883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8083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1892083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088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337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7536" y="1009651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2826478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14526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3362" y="533401"/>
            <a:ext cx="904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484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28800" y="152401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384" y="743730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</p:spTree>
    <p:extLst>
      <p:ext uri="{BB962C8B-B14F-4D97-AF65-F5344CB8AC3E}">
        <p14:creationId xmlns:p14="http://schemas.microsoft.com/office/powerpoint/2010/main" val="42358662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172201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  <p:extLst>
      <p:ext uri="{BB962C8B-B14F-4D97-AF65-F5344CB8AC3E}">
        <p14:creationId xmlns:p14="http://schemas.microsoft.com/office/powerpoint/2010/main" val="21161843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954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1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9468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307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3723</Words>
  <Application>Microsoft Office PowerPoint</Application>
  <PresentationFormat>Widescreen</PresentationFormat>
  <Paragraphs>531</Paragraphs>
  <Slides>85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201</cp:revision>
  <dcterms:created xsi:type="dcterms:W3CDTF">2016-05-20T15:54:39Z</dcterms:created>
  <dcterms:modified xsi:type="dcterms:W3CDTF">2016-06-06T20:14:21Z</dcterms:modified>
</cp:coreProperties>
</file>