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434" r:id="rId3"/>
    <p:sldId id="435" r:id="rId4"/>
    <p:sldId id="423" r:id="rId5"/>
    <p:sldId id="409" r:id="rId6"/>
    <p:sldId id="425" r:id="rId7"/>
    <p:sldId id="410" r:id="rId8"/>
    <p:sldId id="375" r:id="rId9"/>
    <p:sldId id="411" r:id="rId10"/>
    <p:sldId id="412" r:id="rId11"/>
    <p:sldId id="429" r:id="rId12"/>
    <p:sldId id="430" r:id="rId13"/>
    <p:sldId id="413" r:id="rId14"/>
    <p:sldId id="377" r:id="rId15"/>
    <p:sldId id="414" r:id="rId16"/>
    <p:sldId id="431" r:id="rId17"/>
    <p:sldId id="432" r:id="rId18"/>
    <p:sldId id="433" r:id="rId19"/>
    <p:sldId id="427" r:id="rId20"/>
    <p:sldId id="416" r:id="rId21"/>
    <p:sldId id="417" r:id="rId22"/>
    <p:sldId id="380" r:id="rId23"/>
    <p:sldId id="418" r:id="rId24"/>
    <p:sldId id="419" r:id="rId25"/>
    <p:sldId id="420" r:id="rId26"/>
    <p:sldId id="42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9130" autoAdjust="0"/>
  </p:normalViewPr>
  <p:slideViewPr>
    <p:cSldViewPr>
      <p:cViewPr varScale="1">
        <p:scale>
          <a:sx n="107" d="100"/>
          <a:sy n="107" d="100"/>
        </p:scale>
        <p:origin x="12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8B491-9E98-4351-BD22-801796136277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84A27-24C2-4145-8A8F-C5ABABCAA9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304800"/>
            <a:ext cx="7696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Compositionality and Sparseness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81677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Compositionality can introduce subtle artifacts into our dataset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609600"/>
            <a:ext cx="294564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>
            <a:off x="3733800" y="1447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33800" y="1447800"/>
            <a:ext cx="2026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abundance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4465" y="1981200"/>
            <a:ext cx="337433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85800" y="3088481"/>
            <a:ext cx="748160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Problems include: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Inference may report a change in A and B even though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biologically A and B have not changed.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The estimate of A and B is dependent on C.  If C is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contaminant (or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rRNA</a:t>
            </a:r>
            <a:r>
              <a:rPr lang="en-US" dirty="0">
                <a:latin typeface="Arial" pitchFamily="34" charset="0"/>
                <a:cs typeface="Arial" pitchFamily="34" charset="0"/>
              </a:rPr>
              <a:t> in a RNA-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seq</a:t>
            </a:r>
            <a:r>
              <a:rPr lang="en-US" dirty="0">
                <a:latin typeface="Arial" pitchFamily="34" charset="0"/>
                <a:cs typeface="Arial" pitchFamily="34" charset="0"/>
              </a:rPr>
              <a:t> experiment), the values of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A and B might not be appropriate.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A and B will appear correlated, but this is a statistical artifact.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1668"/>
            <a:ext cx="312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simulated data set…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2000"/>
            <a:ext cx="5329625" cy="44196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2133600" y="2133600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72588" y="1981200"/>
            <a:ext cx="320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Clearly A and B are independent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667000"/>
            <a:ext cx="3398729" cy="30833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1000" y="6260812"/>
            <a:ext cx="1089660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/>
              <a:t>https://github.com/afodor/metagenomicsTools/blob/master/src/compositionality/compositionality.txt</a:t>
            </a:r>
          </a:p>
        </p:txBody>
      </p:sp>
    </p:spTree>
    <p:extLst>
      <p:ext uri="{BB962C8B-B14F-4D97-AF65-F5344CB8AC3E}">
        <p14:creationId xmlns:p14="http://schemas.microsoft.com/office/powerpoint/2010/main" val="901354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1668"/>
            <a:ext cx="491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when we switch to relative abundance space…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533400"/>
            <a:ext cx="5681749" cy="502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838200"/>
            <a:ext cx="3821339" cy="35714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791200"/>
            <a:ext cx="8380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looks to be a perfect correlation, but the observed correlation is entirely artefactual</a:t>
            </a:r>
          </a:p>
          <a:p>
            <a:r>
              <a:rPr lang="en-US" dirty="0"/>
              <a:t>induced by the normalization procedure…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6489412"/>
            <a:ext cx="1089660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/>
              <a:t>https://github.com/afodor/metagenomicsTools/blob/master/src/compositionality/compositionality.txt</a:t>
            </a:r>
          </a:p>
        </p:txBody>
      </p:sp>
    </p:spTree>
    <p:extLst>
      <p:ext uri="{BB962C8B-B14F-4D97-AF65-F5344CB8AC3E}">
        <p14:creationId xmlns:p14="http://schemas.microsoft.com/office/powerpoint/2010/main" val="1198492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669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correlation issue has been considered by multiple groups…</a:t>
            </a: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815291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48000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18646"/>
            <a:ext cx="1135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compositional nature of 16S </a:t>
            </a:r>
            <a:r>
              <a:rPr lang="en-US" sz="16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rRNA</a:t>
            </a: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data has led to controversies over analysis pipelines… 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8001000" cy="2038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200400"/>
            <a:ext cx="69342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609600"/>
            <a:ext cx="294564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4465" y="1981200"/>
            <a:ext cx="337433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14400" y="3352800"/>
            <a:ext cx="6789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Notice that in all the above examples, the ratio of B/A is always 2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irrespective of what happens with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taxa</a:t>
            </a:r>
            <a:r>
              <a:rPr lang="en-US" dirty="0">
                <a:latin typeface="Arial" pitchFamily="34" charset="0"/>
                <a:cs typeface="Arial" pitchFamily="34" charset="0"/>
              </a:rPr>
              <a:t> 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4800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52578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50914" y="534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38400" y="4964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0" y="473606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/ 115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971800" y="52578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14091" y="5345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/ 115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0" y="47244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/ 1015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495800" y="5246132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38091" y="533400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/ 1015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14800" y="5029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95918" y="5029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72200" y="50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1000" y="7620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Normalization schemes can take advantage of working in ratio space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688868" y="1447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88868" y="1447800"/>
            <a:ext cx="2026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abundance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52400"/>
            <a:ext cx="733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ratio or log-ratio space does not protect you from spurious correlations…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44" y="685800"/>
            <a:ext cx="5467556" cy="4648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296" y="838200"/>
            <a:ext cx="3774904" cy="358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5410200"/>
            <a:ext cx="7978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plot a vector against itself, it is a perfect correlation.</a:t>
            </a:r>
          </a:p>
          <a:p>
            <a:r>
              <a:rPr lang="en-US" dirty="0"/>
              <a:t>Multiplying or dividing by random noise, doesn’t change the underlying association.</a:t>
            </a:r>
          </a:p>
        </p:txBody>
      </p:sp>
    </p:spTree>
    <p:extLst>
      <p:ext uri="{BB962C8B-B14F-4D97-AF65-F5344CB8AC3E}">
        <p14:creationId xmlns:p14="http://schemas.microsoft.com/office/powerpoint/2010/main" val="2377843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76200"/>
            <a:ext cx="9013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Normalization artifacts can lead to spurious inference in which we know something is changing</a:t>
            </a:r>
          </a:p>
          <a:p>
            <a:r>
              <a:rPr lang="en-US" dirty="0"/>
              <a:t>in our experiment but we don’t know what.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14400"/>
            <a:ext cx="4826256" cy="14464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67" y="2514600"/>
            <a:ext cx="6041996" cy="37583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685800"/>
            <a:ext cx="2825825" cy="26177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6272979"/>
            <a:ext cx="678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changes in one taxa induce spurious observed changes in another</a:t>
            </a:r>
          </a:p>
        </p:txBody>
      </p:sp>
    </p:spTree>
    <p:extLst>
      <p:ext uri="{BB962C8B-B14F-4D97-AF65-F5344CB8AC3E}">
        <p14:creationId xmlns:p14="http://schemas.microsoft.com/office/powerpoint/2010/main" val="3863762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04800"/>
            <a:ext cx="60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Ratio space is not necessarily helpful in resolving the problem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4400"/>
            <a:ext cx="6781800" cy="27524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971800"/>
            <a:ext cx="384021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70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762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478" y="447675"/>
            <a:ext cx="8676722" cy="595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" y="0"/>
            <a:ext cx="8033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Cells in the spreadsheet with few counts are largely structured by sequencing depth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6243935"/>
            <a:ext cx="1036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latin typeface="Arial" pitchFamily="34" charset="0"/>
              <a:cs typeface="Arial" pitchFamily="34" charset="0"/>
            </a:endParaRP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 Source: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Gevers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et al. - The Treatment-Naive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Microbiome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in New-Onset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Crohn’s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Disease - Cell Host Microbe 2014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4817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62" y="914400"/>
            <a:ext cx="885973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81000" y="152400"/>
            <a:ext cx="804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Ordination without normalization leads to dependency of </a:t>
            </a:r>
            <a:r>
              <a:rPr lang="en-US">
                <a:latin typeface="Arial" pitchFamily="34" charset="0"/>
                <a:cs typeface="Arial" pitchFamily="34" charset="0"/>
              </a:rPr>
              <a:t>sequencing depth…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5029200"/>
            <a:ext cx="1828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98109" y="4953000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Log10 (number of sequences)</a:t>
            </a:r>
          </a:p>
        </p:txBody>
      </p:sp>
      <p:sp>
        <p:nvSpPr>
          <p:cNvPr id="6" name="Rectangle 5"/>
          <p:cNvSpPr/>
          <p:nvPr/>
        </p:nvSpPr>
        <p:spPr>
          <a:xfrm>
            <a:off x="6324600" y="5105400"/>
            <a:ext cx="1295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83847" y="4964668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Bray-Curtis distance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3008" y="76200"/>
            <a:ext cx="772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normalization scheme eliminates the dependency of sequencing depth</a:t>
            </a: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476250"/>
            <a:ext cx="6153150" cy="6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143000"/>
            <a:ext cx="72009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76200"/>
            <a:ext cx="8615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 normalization scheme eliminates compositional dependencies 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6172200"/>
            <a:ext cx="960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Bioinformatics pipelines for 16S 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rRNA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might consider explicitly tracking the </a:t>
            </a: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number of sequences per samples as a potential confounder…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-76200"/>
            <a:ext cx="718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Sequencing depth can be correlated with input variables of interest…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57200" y="276584"/>
            <a:ext cx="8134350" cy="6276616"/>
            <a:chOff x="228600" y="228600"/>
            <a:chExt cx="8591550" cy="66294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228600"/>
              <a:ext cx="8591550" cy="3352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69777" y="3902846"/>
              <a:ext cx="3036115" cy="2605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1298377" y="6485692"/>
              <a:ext cx="2922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itchFamily="34" charset="0"/>
                  <a:cs typeface="Arial" pitchFamily="34" charset="0"/>
                </a:rPr>
                <a:t>Log10 (number of sequences)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355939" y="4737039"/>
              <a:ext cx="11258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itchFamily="34" charset="0"/>
                  <a:cs typeface="Arial" pitchFamily="34" charset="0"/>
                </a:rPr>
                <a:t>NMDS 1</a:t>
              </a:r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20316" y="3675817"/>
              <a:ext cx="3485598" cy="2886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5600294" y="6519446"/>
              <a:ext cx="24769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itchFamily="34" charset="0"/>
                  <a:cs typeface="Arial" pitchFamily="34" charset="0"/>
                </a:rPr>
                <a:t>Theta YC distance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584628" y="4784658"/>
              <a:ext cx="1783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itchFamily="34" charset="0"/>
                  <a:cs typeface="Arial" pitchFamily="34" charset="0"/>
                </a:rPr>
                <a:t>Difference in number </a:t>
              </a:r>
            </a:p>
            <a:p>
              <a:r>
                <a:rPr lang="en-US" sz="1200" dirty="0">
                  <a:latin typeface="Arial" pitchFamily="34" charset="0"/>
                  <a:cs typeface="Arial" pitchFamily="34" charset="0"/>
                </a:rPr>
                <a:t>      of sequences</a:t>
              </a:r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00400" y="3548743"/>
              <a:ext cx="1676400" cy="413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Box 11"/>
          <p:cNvSpPr txBox="1"/>
          <p:nvPr/>
        </p:nvSpPr>
        <p:spPr>
          <a:xfrm>
            <a:off x="317315" y="6550223"/>
            <a:ext cx="8521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Source:  Baxter et al. - Structure of the gut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microbiome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following colonization with human feces determines colonic tumor burden -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Microbiome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2014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4724400" y="5715000"/>
            <a:ext cx="762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175" y="138113"/>
            <a:ext cx="7105650" cy="673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219200" y="1828800"/>
            <a:ext cx="1295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5" name="Rectangle 4"/>
          <p:cNvSpPr/>
          <p:nvPr/>
        </p:nvSpPr>
        <p:spPr>
          <a:xfrm>
            <a:off x="2667000" y="1828800"/>
            <a:ext cx="1295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6" name="Rectangle 5"/>
          <p:cNvSpPr/>
          <p:nvPr/>
        </p:nvSpPr>
        <p:spPr>
          <a:xfrm>
            <a:off x="5029200" y="1828800"/>
            <a:ext cx="1295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7" name="Rectangle 6"/>
          <p:cNvSpPr/>
          <p:nvPr/>
        </p:nvSpPr>
        <p:spPr>
          <a:xfrm>
            <a:off x="6705600" y="1828800"/>
            <a:ext cx="1295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8" name="Rectangle 7"/>
          <p:cNvSpPr/>
          <p:nvPr/>
        </p:nvSpPr>
        <p:spPr>
          <a:xfrm>
            <a:off x="1295400" y="3505200"/>
            <a:ext cx="1295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9" name="Rectangle 8"/>
          <p:cNvSpPr/>
          <p:nvPr/>
        </p:nvSpPr>
        <p:spPr>
          <a:xfrm>
            <a:off x="2895600" y="3505200"/>
            <a:ext cx="1295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0" name="Rectangle 9"/>
          <p:cNvSpPr/>
          <p:nvPr/>
        </p:nvSpPr>
        <p:spPr>
          <a:xfrm>
            <a:off x="4953000" y="3505200"/>
            <a:ext cx="1295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1" name="Rectangle 10"/>
          <p:cNvSpPr/>
          <p:nvPr/>
        </p:nvSpPr>
        <p:spPr>
          <a:xfrm>
            <a:off x="6553200" y="3505200"/>
            <a:ext cx="1295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2" name="Rectangle 11"/>
          <p:cNvSpPr/>
          <p:nvPr/>
        </p:nvSpPr>
        <p:spPr>
          <a:xfrm>
            <a:off x="1447800" y="5181600"/>
            <a:ext cx="1295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3" name="Rectangle 12"/>
          <p:cNvSpPr/>
          <p:nvPr/>
        </p:nvSpPr>
        <p:spPr>
          <a:xfrm>
            <a:off x="2971800" y="5181600"/>
            <a:ext cx="1295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4" name="Rectangle 13"/>
          <p:cNvSpPr/>
          <p:nvPr/>
        </p:nvSpPr>
        <p:spPr>
          <a:xfrm>
            <a:off x="4953000" y="5257800"/>
            <a:ext cx="12954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5" name="Rectangle 14"/>
          <p:cNvSpPr/>
          <p:nvPr/>
        </p:nvSpPr>
        <p:spPr>
          <a:xfrm>
            <a:off x="6553200" y="5257800"/>
            <a:ext cx="1295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6" name="Rectangle 15"/>
          <p:cNvSpPr/>
          <p:nvPr/>
        </p:nvSpPr>
        <p:spPr>
          <a:xfrm>
            <a:off x="3581400" y="6781800"/>
            <a:ext cx="1295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7" name="Rectangle 16"/>
          <p:cNvSpPr/>
          <p:nvPr/>
        </p:nvSpPr>
        <p:spPr>
          <a:xfrm>
            <a:off x="4953000" y="6781800"/>
            <a:ext cx="1295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3" name="TextBox 2"/>
          <p:cNvSpPr txBox="1"/>
          <p:nvPr/>
        </p:nvSpPr>
        <p:spPr>
          <a:xfrm>
            <a:off x="990600" y="1719590"/>
            <a:ext cx="126669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Log10 (number of sequences)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78355" y="1752600"/>
            <a:ext cx="126669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Log10 (number of sequences)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4555" y="3429000"/>
            <a:ext cx="126669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Log10 (number of sequences)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48200" y="3429000"/>
            <a:ext cx="126669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Log10 (number of sequences)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73155" y="5148590"/>
            <a:ext cx="126669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Log10 (number of sequences)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0" y="5148590"/>
            <a:ext cx="126669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Log10 (number of sequences)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00400" y="6705600"/>
            <a:ext cx="126669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Log10 (number of sequences)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0" y="1752600"/>
            <a:ext cx="8322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Theta YC distance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5600" y="1719590"/>
            <a:ext cx="8322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Theta YC distance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74636" y="3429000"/>
            <a:ext cx="8322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Theta YC distance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48000" y="3429000"/>
            <a:ext cx="8322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Theta YC distance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00800" y="5181600"/>
            <a:ext cx="8322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Theta YC distance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48000" y="5181600"/>
            <a:ext cx="8322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Theta YC distance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74436" y="6705600"/>
            <a:ext cx="8322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Theta YC distance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38200" y="838200"/>
            <a:ext cx="228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33" name="Rectangle 32"/>
          <p:cNvSpPr/>
          <p:nvPr/>
        </p:nvSpPr>
        <p:spPr>
          <a:xfrm>
            <a:off x="990600" y="2590800"/>
            <a:ext cx="228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34" name="Rectangle 33"/>
          <p:cNvSpPr/>
          <p:nvPr/>
        </p:nvSpPr>
        <p:spPr>
          <a:xfrm>
            <a:off x="1066800" y="4343400"/>
            <a:ext cx="228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35" name="Rectangle 34"/>
          <p:cNvSpPr/>
          <p:nvPr/>
        </p:nvSpPr>
        <p:spPr>
          <a:xfrm>
            <a:off x="4572000" y="838200"/>
            <a:ext cx="228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36" name="Rectangle 35"/>
          <p:cNvSpPr/>
          <p:nvPr/>
        </p:nvSpPr>
        <p:spPr>
          <a:xfrm>
            <a:off x="838200" y="990600"/>
            <a:ext cx="228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37" name="Rectangle 36"/>
          <p:cNvSpPr/>
          <p:nvPr/>
        </p:nvSpPr>
        <p:spPr>
          <a:xfrm>
            <a:off x="4419600" y="2438400"/>
            <a:ext cx="228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38" name="Rectangle 37"/>
          <p:cNvSpPr/>
          <p:nvPr/>
        </p:nvSpPr>
        <p:spPr>
          <a:xfrm>
            <a:off x="4419600" y="4267200"/>
            <a:ext cx="228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687688" y="1009183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NMDS 1</a:t>
            </a:r>
          </a:p>
        </p:txBody>
      </p:sp>
      <p:sp>
        <p:nvSpPr>
          <p:cNvPr id="41" name="TextBox 40"/>
          <p:cNvSpPr txBox="1"/>
          <p:nvPr/>
        </p:nvSpPr>
        <p:spPr>
          <a:xfrm rot="16200000">
            <a:off x="812289" y="2753162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NMDS 1</a:t>
            </a:r>
          </a:p>
        </p:txBody>
      </p:sp>
      <p:sp>
        <p:nvSpPr>
          <p:cNvPr id="42" name="TextBox 41"/>
          <p:cNvSpPr txBox="1"/>
          <p:nvPr/>
        </p:nvSpPr>
        <p:spPr>
          <a:xfrm rot="16200000">
            <a:off x="916289" y="4438183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NMDS 1</a:t>
            </a:r>
          </a:p>
        </p:txBody>
      </p:sp>
      <p:sp>
        <p:nvSpPr>
          <p:cNvPr id="43" name="TextBox 42"/>
          <p:cNvSpPr txBox="1"/>
          <p:nvPr/>
        </p:nvSpPr>
        <p:spPr>
          <a:xfrm rot="16200000">
            <a:off x="3022088" y="5962184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NMDS 1</a:t>
            </a:r>
          </a:p>
        </p:txBody>
      </p:sp>
      <p:sp>
        <p:nvSpPr>
          <p:cNvPr id="44" name="TextBox 43"/>
          <p:cNvSpPr txBox="1"/>
          <p:nvPr/>
        </p:nvSpPr>
        <p:spPr>
          <a:xfrm rot="16200000">
            <a:off x="4345289" y="932983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NMDS 1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4269089" y="2600761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NMDS 1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4269089" y="4361984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NMDS 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514600" y="838200"/>
            <a:ext cx="152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50" name="Rectangle 49"/>
          <p:cNvSpPr/>
          <p:nvPr/>
        </p:nvSpPr>
        <p:spPr>
          <a:xfrm>
            <a:off x="6324600" y="762000"/>
            <a:ext cx="152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51" name="Rectangle 50"/>
          <p:cNvSpPr/>
          <p:nvPr/>
        </p:nvSpPr>
        <p:spPr>
          <a:xfrm>
            <a:off x="2667000" y="2514600"/>
            <a:ext cx="152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52" name="Rectangle 51"/>
          <p:cNvSpPr/>
          <p:nvPr/>
        </p:nvSpPr>
        <p:spPr>
          <a:xfrm>
            <a:off x="6172200" y="2514600"/>
            <a:ext cx="152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53" name="Rectangle 52"/>
          <p:cNvSpPr/>
          <p:nvPr/>
        </p:nvSpPr>
        <p:spPr>
          <a:xfrm>
            <a:off x="2743200" y="4191000"/>
            <a:ext cx="152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54" name="Rectangle 53"/>
          <p:cNvSpPr/>
          <p:nvPr/>
        </p:nvSpPr>
        <p:spPr>
          <a:xfrm>
            <a:off x="6096000" y="4267200"/>
            <a:ext cx="152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2051984" y="101345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Difference in number </a:t>
            </a:r>
          </a:p>
          <a:p>
            <a:r>
              <a:rPr lang="en-US" sz="700" dirty="0">
                <a:latin typeface="Arial" pitchFamily="34" charset="0"/>
                <a:cs typeface="Arial" pitchFamily="34" charset="0"/>
              </a:rPr>
              <a:t>      of sequences</a:t>
            </a:r>
          </a:p>
        </p:txBody>
      </p:sp>
      <p:sp>
        <p:nvSpPr>
          <p:cNvPr id="58" name="TextBox 57"/>
          <p:cNvSpPr txBox="1"/>
          <p:nvPr/>
        </p:nvSpPr>
        <p:spPr>
          <a:xfrm rot="16200000">
            <a:off x="5938184" y="964768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Difference in number </a:t>
            </a:r>
          </a:p>
          <a:p>
            <a:r>
              <a:rPr lang="en-US" sz="700" dirty="0">
                <a:latin typeface="Arial" pitchFamily="34" charset="0"/>
                <a:cs typeface="Arial" pitchFamily="34" charset="0"/>
              </a:rPr>
              <a:t>      of sequences</a:t>
            </a:r>
          </a:p>
        </p:txBody>
      </p:sp>
      <p:sp>
        <p:nvSpPr>
          <p:cNvPr id="59" name="TextBox 58"/>
          <p:cNvSpPr txBox="1"/>
          <p:nvPr/>
        </p:nvSpPr>
        <p:spPr>
          <a:xfrm rot="16200000">
            <a:off x="2161939" y="2641168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Difference in number </a:t>
            </a:r>
          </a:p>
          <a:p>
            <a:r>
              <a:rPr lang="en-US" sz="700" dirty="0">
                <a:latin typeface="Arial" pitchFamily="34" charset="0"/>
                <a:cs typeface="Arial" pitchFamily="34" charset="0"/>
              </a:rPr>
              <a:t>      of sequences</a:t>
            </a:r>
          </a:p>
        </p:txBody>
      </p:sp>
      <p:sp>
        <p:nvSpPr>
          <p:cNvPr id="60" name="TextBox 59"/>
          <p:cNvSpPr txBox="1"/>
          <p:nvPr/>
        </p:nvSpPr>
        <p:spPr>
          <a:xfrm rot="16200000">
            <a:off x="5709584" y="268985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Difference in number </a:t>
            </a:r>
          </a:p>
          <a:p>
            <a:r>
              <a:rPr lang="en-US" sz="700" dirty="0">
                <a:latin typeface="Arial" pitchFamily="34" charset="0"/>
                <a:cs typeface="Arial" pitchFamily="34" charset="0"/>
              </a:rPr>
              <a:t>      of sequences</a:t>
            </a:r>
          </a:p>
        </p:txBody>
      </p:sp>
      <p:sp>
        <p:nvSpPr>
          <p:cNvPr id="61" name="TextBox 60"/>
          <p:cNvSpPr txBox="1"/>
          <p:nvPr/>
        </p:nvSpPr>
        <p:spPr>
          <a:xfrm rot="16200000">
            <a:off x="2280584" y="4393768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Difference in number </a:t>
            </a:r>
          </a:p>
          <a:p>
            <a:r>
              <a:rPr lang="en-US" sz="700" dirty="0">
                <a:latin typeface="Arial" pitchFamily="34" charset="0"/>
                <a:cs typeface="Arial" pitchFamily="34" charset="0"/>
              </a:rPr>
              <a:t>      of sequences</a:t>
            </a:r>
          </a:p>
        </p:txBody>
      </p:sp>
      <p:sp>
        <p:nvSpPr>
          <p:cNvPr id="62" name="TextBox 61"/>
          <p:cNvSpPr txBox="1"/>
          <p:nvPr/>
        </p:nvSpPr>
        <p:spPr>
          <a:xfrm rot="16200000">
            <a:off x="5633384" y="444245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Difference in number </a:t>
            </a:r>
          </a:p>
          <a:p>
            <a:r>
              <a:rPr lang="en-US" sz="700" dirty="0">
                <a:latin typeface="Arial" pitchFamily="34" charset="0"/>
                <a:cs typeface="Arial" pitchFamily="34" charset="0"/>
              </a:rPr>
              <a:t>      of sequences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724400" y="5715000"/>
            <a:ext cx="76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63" name="TextBox 62"/>
          <p:cNvSpPr txBox="1"/>
          <p:nvPr/>
        </p:nvSpPr>
        <p:spPr>
          <a:xfrm rot="16200000">
            <a:off x="4219339" y="596645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Difference in number </a:t>
            </a:r>
          </a:p>
          <a:p>
            <a:r>
              <a:rPr lang="en-US" sz="700" dirty="0">
                <a:latin typeface="Arial" pitchFamily="34" charset="0"/>
                <a:cs typeface="Arial" pitchFamily="34" charset="0"/>
              </a:rPr>
              <a:t>      of sequences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57200" y="-76200"/>
            <a:ext cx="7935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Different normalization schemes can have very different consequences for inference..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75260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No normalization scheme eliminates compositional dependencies (although some do better than others!).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Bioinformatics pipelines for 16S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rRNA</a:t>
            </a:r>
            <a:r>
              <a:rPr lang="en-US" dirty="0">
                <a:latin typeface="Arial" pitchFamily="34" charset="0"/>
                <a:cs typeface="Arial" pitchFamily="34" charset="0"/>
              </a:rPr>
              <a:t> should explicitly track number of sequences per samples as a potential confounding variable.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Just as no one statistical test is appropriate for inference, there is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likely no one normalization scheme that will be appropriate for all datasets.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35380" y="4572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Conclusions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7467" y="3200400"/>
            <a:ext cx="62504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endParaRPr lang="en-US" dirty="0"/>
          </a:p>
          <a:p>
            <a:r>
              <a:rPr lang="en-US" dirty="0"/>
              <a:t> 			</a:t>
            </a:r>
            <a:r>
              <a:rPr lang="en-US" dirty="0" err="1"/>
              <a:t>Raad</a:t>
            </a:r>
            <a:r>
              <a:rPr lang="en-US" dirty="0"/>
              <a:t> Z. </a:t>
            </a:r>
            <a:r>
              <a:rPr lang="en-US" dirty="0" err="1"/>
              <a:t>Gharaibeh</a:t>
            </a:r>
            <a:endParaRPr lang="en-US" dirty="0"/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		University of Florida</a:t>
            </a:r>
            <a:r>
              <a:rPr lang="en-US">
                <a:latin typeface="Arial" pitchFamily="34" charset="0"/>
                <a:cs typeface="Arial" pitchFamily="34" charset="0"/>
              </a:rPr>
              <a:t>, Gainesville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5345668"/>
            <a:ext cx="797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(We thank Dirk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Gevers</a:t>
            </a:r>
            <a:r>
              <a:rPr lang="en-US" dirty="0">
                <a:latin typeface="Arial" pitchFamily="34" charset="0"/>
                <a:cs typeface="Arial" pitchFamily="34" charset="0"/>
              </a:rPr>
              <a:t> for providing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parsable</a:t>
            </a:r>
            <a:r>
              <a:rPr lang="en-US" dirty="0">
                <a:latin typeface="Arial" pitchFamily="34" charset="0"/>
                <a:cs typeface="Arial" pitchFamily="34" charset="0"/>
              </a:rPr>
              <a:t> OTU table for the Risk data)  </a:t>
            </a:r>
          </a:p>
        </p:txBody>
      </p:sp>
      <p:pic>
        <p:nvPicPr>
          <p:cNvPr id="1026" name="Picture 2" descr="Raad Gharaibeh, Ph.D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676400"/>
            <a:ext cx="1905000" cy="2276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39103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For background a recent review paper…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10" y="1905000"/>
            <a:ext cx="7772400" cy="1524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2010" y="4905375"/>
            <a:ext cx="6709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http://afodor.github.io/classes/stats2017/compositionalData.pdf</a:t>
            </a:r>
          </a:p>
        </p:txBody>
      </p:sp>
    </p:spTree>
    <p:extLst>
      <p:ext uri="{BB962C8B-B14F-4D97-AF65-F5344CB8AC3E}">
        <p14:creationId xmlns:p14="http://schemas.microsoft.com/office/powerpoint/2010/main" val="228946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9788" y="304800"/>
            <a:ext cx="581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Can we fairly compare high and low biomass samples?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29988"/>
            <a:ext cx="3581401" cy="334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 flipH="1">
            <a:off x="4876800" y="2971800"/>
            <a:ext cx="1325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VS.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3235" y="3124200"/>
            <a:ext cx="32616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1668"/>
            <a:ext cx="642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Low abundance samples are inherently challenging to survey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533399"/>
            <a:ext cx="7848599" cy="5543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4191000" y="6096000"/>
            <a:ext cx="2667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65315" y="6096000"/>
            <a:ext cx="186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Less abundant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6396335"/>
            <a:ext cx="1120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Hanna et al - Comparison of culture and molecular techniques for microbial community characterization 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in infected necrotizing pancreatitis - J. Surgical Research - 2014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76200"/>
            <a:ext cx="843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Clearly the sequencing of negative controls should be part of all of our pipelines..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57200"/>
            <a:ext cx="702696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4343400"/>
            <a:ext cx="61341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3168" y="304800"/>
            <a:ext cx="729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Can we fairly compare samples with different numbers of sequences?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29988"/>
            <a:ext cx="3581401" cy="334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 flipH="1">
            <a:off x="4876800" y="2971800"/>
            <a:ext cx="1325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VS.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3235" y="3124200"/>
            <a:ext cx="32616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"/>
            <a:ext cx="695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16S 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rRNA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experiments are always compositional and often sparse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90600"/>
            <a:ext cx="8305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81000" y="5983069"/>
            <a:ext cx="8447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Compositional</a:t>
            </a:r>
            <a:r>
              <a:rPr lang="en-US" dirty="0">
                <a:latin typeface="Arial" pitchFamily="34" charset="0"/>
                <a:cs typeface="Arial" pitchFamily="34" charset="0"/>
              </a:rPr>
              <a:t> – because different samples have different numbers of sequences</a:t>
            </a: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Sparse</a:t>
            </a:r>
            <a:r>
              <a:rPr lang="en-US" dirty="0">
                <a:latin typeface="Arial" pitchFamily="34" charset="0"/>
                <a:cs typeface="Arial" pitchFamily="34" charset="0"/>
              </a:rPr>
              <a:t> – because there are many zeros in the spreadsheet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295400"/>
            <a:ext cx="3818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</a:t>
            </a: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</a:t>
            </a: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</a:t>
            </a: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</a:t>
            </a: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6096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OTUs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05000" y="762000"/>
            <a:ext cx="6934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7200" y="3429000"/>
            <a:ext cx="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52400"/>
            <a:ext cx="823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Compositionality is a well-studied problem in statistics, but remains challenging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762000"/>
            <a:ext cx="39909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706</Words>
  <Application>Microsoft Office PowerPoint</Application>
  <PresentationFormat>On-screen Show (4:3)</PresentationFormat>
  <Paragraphs>140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 Fodor</cp:lastModifiedBy>
  <cp:revision>237</cp:revision>
  <dcterms:created xsi:type="dcterms:W3CDTF">2006-08-16T00:00:00Z</dcterms:created>
  <dcterms:modified xsi:type="dcterms:W3CDTF">2017-04-09T12:40:58Z</dcterms:modified>
</cp:coreProperties>
</file>