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37" r:id="rId13"/>
    <p:sldId id="338" r:id="rId14"/>
    <p:sldId id="339" r:id="rId15"/>
    <p:sldId id="340" r:id="rId16"/>
    <p:sldId id="309" r:id="rId17"/>
    <p:sldId id="310" r:id="rId18"/>
    <p:sldId id="311" r:id="rId19"/>
    <p:sldId id="312" r:id="rId20"/>
    <p:sldId id="341" r:id="rId21"/>
    <p:sldId id="313" r:id="rId22"/>
    <p:sldId id="315" r:id="rId23"/>
    <p:sldId id="314" r:id="rId24"/>
    <p:sldId id="316" r:id="rId25"/>
    <p:sldId id="317" r:id="rId26"/>
    <p:sldId id="318" r:id="rId27"/>
    <p:sldId id="342" r:id="rId28"/>
    <p:sldId id="343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305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7886700" cy="496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https://github.com/afodor/metagenomicsTools/blob/master/src/metropolitan/metropolitanBetaExample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02732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90600" y="4876800"/>
            <a:ext cx="381000" cy="75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265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analytical  (update rule) with the numerical…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641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 “walk towards” the posterior in real-time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again follow the logic in Chapter 7 here…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mySeqs</a:t>
            </a:r>
            <a:r>
              <a:rPr lang="en-US" dirty="0"/>
              <a:t> &lt;- seq(0,1,.01)</a:t>
            </a:r>
          </a:p>
          <a:p>
            <a:r>
              <a:rPr lang="en-US" dirty="0"/>
              <a:t>&gt; plot(</a:t>
            </a:r>
            <a:r>
              <a:rPr lang="en-US" dirty="0" err="1"/>
              <a:t>mySeqs,dbeta</a:t>
            </a:r>
            <a:r>
              <a:rPr lang="en-US" dirty="0"/>
              <a:t>(</a:t>
            </a:r>
            <a:r>
              <a:rPr lang="en-US" dirty="0" err="1"/>
              <a:t>mySeqs</a:t>
            </a:r>
            <a:r>
              <a:rPr lang="en-US" dirty="0"/>
              <a:t>, 24,20))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curve that represents our </a:t>
            </a:r>
            <a:r>
              <a:rPr lang="en-US" dirty="0" err="1"/>
              <a:t>poterior</a:t>
            </a:r>
            <a:r>
              <a:rPr lang="en-US" dirty="0"/>
              <a:t> probability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call (note the lowercase p…)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the probability that we accept a move from </a:t>
            </a:r>
            <a:r>
              <a:rPr lang="el-GR" dirty="0"/>
              <a:t>θ</a:t>
            </a:r>
            <a:r>
              <a:rPr lang="en-US" dirty="0"/>
              <a:t> to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the probability that we accept a move from </a:t>
            </a:r>
            <a:r>
              <a:rPr lang="el-GR" dirty="0"/>
              <a:t>θ</a:t>
            </a:r>
            <a:r>
              <a:rPr lang="en-US" dirty="0"/>
              <a:t>+1 to 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6107668"/>
            <a:ext cx="23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uppercase P)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 = 0.5 * min( P(</a:t>
            </a:r>
            <a:r>
              <a:rPr lang="el-GR" dirty="0"/>
              <a:t>θ</a:t>
            </a:r>
            <a:r>
              <a:rPr lang="en-US" dirty="0"/>
              <a:t>+1)/P(</a:t>
            </a:r>
            <a:r>
              <a:rPr lang="el-GR" dirty="0"/>
              <a:t>θ</a:t>
            </a:r>
            <a:r>
              <a:rPr lang="en-US" dirty="0"/>
              <a:t>),1)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might have</a:t>
            </a:r>
          </a:p>
          <a:p>
            <a:r>
              <a:rPr lang="en-US" dirty="0"/>
              <a:t>gone to </a:t>
            </a:r>
            <a:r>
              <a:rPr lang="el-GR" dirty="0"/>
              <a:t>θ</a:t>
            </a:r>
            <a:r>
              <a:rPr lang="en-US" dirty="0"/>
              <a:t>-1 instead </a:t>
            </a:r>
          </a:p>
          <a:p>
            <a:r>
              <a:rPr lang="en-US" dirty="0"/>
              <a:t>(although this will cancel out in a bit…)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</a:t>
            </a:r>
          </a:p>
          <a:p>
            <a:r>
              <a:rPr lang="en-US" dirty="0"/>
              <a:t>Metropolis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Likewise…..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 = 0.5 * min( P(</a:t>
            </a:r>
            <a:r>
              <a:rPr lang="el-GR" dirty="0"/>
              <a:t>θ</a:t>
            </a:r>
            <a:r>
              <a:rPr lang="en-US" dirty="0"/>
              <a:t>)/P(</a:t>
            </a:r>
            <a:r>
              <a:rPr lang="el-GR" dirty="0"/>
              <a:t>θ</a:t>
            </a:r>
            <a:r>
              <a:rPr lang="en-US" dirty="0"/>
              <a:t>+1),1)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take the ratio of the two transition probabilities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this is not necessarily easy….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step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explore all of North America with random steps of a millimeter at a time..</a:t>
            </a:r>
          </a:p>
          <a:p>
            <a:r>
              <a:rPr lang="en-US" dirty="0"/>
              <a:t>Not going to work…</a:t>
            </a:r>
          </a:p>
          <a:p>
            <a:r>
              <a:rPr lang="en-US" dirty="0"/>
              <a:t>Our model get caught up in noise, non-reproducible local </a:t>
            </a:r>
            <a:r>
              <a:rPr lang="en-US" dirty="0" err="1"/>
              <a:t>minimas</a:t>
            </a:r>
            <a:r>
              <a:rPr lang="en-US" dirty="0"/>
              <a:t>  and gets confused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number of steps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sampled adequately…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“Local </a:t>
            </a:r>
            <a:r>
              <a:rPr lang="en-US" dirty="0" err="1"/>
              <a:t>mimima</a:t>
            </a:r>
            <a:r>
              <a:rPr lang="en-US" dirty="0"/>
              <a:t>” is the big problem…</a:t>
            </a:r>
          </a:p>
          <a:p>
            <a:endParaRPr lang="en-US" dirty="0"/>
          </a:p>
          <a:p>
            <a:r>
              <a:rPr lang="en-US" dirty="0"/>
              <a:t>(but not a problem for a simple distribution like a beta posterior where there are no local minima!)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a reasonable amount of time is harder to know..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coin and observe 34 heads out of 50 flips.</a:t>
            </a:r>
          </a:p>
          <a:p>
            <a:br>
              <a:rPr lang="en-US" dirty="0"/>
            </a:br>
            <a:r>
              <a:rPr lang="en-US" dirty="0"/>
              <a:t>What is the probability that the coin is fair…</a:t>
            </a:r>
          </a:p>
          <a:p>
            <a:r>
              <a:rPr lang="en-US" dirty="0"/>
              <a:t>The “</a:t>
            </a:r>
            <a:r>
              <a:rPr lang="en-US" dirty="0" err="1"/>
              <a:t>frequentist</a:t>
            </a:r>
            <a:r>
              <a:rPr lang="en-US" dirty="0"/>
              <a:t>” (</a:t>
            </a:r>
            <a:r>
              <a:rPr lang="en-US" dirty="0" err="1"/>
              <a:t>cannonical</a:t>
            </a:r>
            <a:r>
              <a:rPr lang="en-US" dirty="0"/>
              <a:t>) hypothesis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543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5334000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symmetrical PDF, twice the area</a:t>
            </a:r>
          </a:p>
          <a:p>
            <a:r>
              <a:rPr lang="en-US" dirty="0"/>
              <a:t>from 34 to 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http://en.wikipedia.org/wiki/Markov_chain_Monte_Carlo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381000"/>
            <a:ext cx="767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530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9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grid approximation to get the same answer…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https://github.com/afodor/metagenomicsTools/blob/master/src/metropolitan/gridBetaExample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implementation is easy (and in this easy case accurate)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?  Why not  just use grid approximations to skip the integral?</a:t>
            </a:r>
          </a:p>
          <a:p>
            <a:br>
              <a:rPr lang="en-US" dirty="0"/>
            </a:br>
            <a:r>
              <a:rPr lang="en-US" dirty="0"/>
              <a:t>For multi-dimensional datasets, one problem is the “curse of dimensionality”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mutli</a:t>
            </a:r>
            <a:r>
              <a:rPr lang="en-US" dirty="0"/>
              <a:t>-dimensional models, we can’t evaluate the entire space…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10 variables in  our prior * posterior, we would have to explore </a:t>
            </a:r>
          </a:p>
          <a:p>
            <a:r>
              <a:rPr lang="en-US" dirty="0"/>
              <a:t>a 10 dimensional space to use grid approximation!</a:t>
            </a:r>
          </a:p>
          <a:p>
            <a:endParaRPr lang="en-US" dirty="0"/>
          </a:p>
          <a:p>
            <a:r>
              <a:rPr lang="en-US" dirty="0"/>
              <a:t>This is usually too slow to be practical!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649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working towards:</a:t>
            </a:r>
          </a:p>
          <a:p>
            <a:endParaRPr lang="en-US" dirty="0"/>
          </a:p>
          <a:p>
            <a:r>
              <a:rPr lang="en-US" dirty="0"/>
              <a:t>Use of the hyper-geometric distribution in classical inference to check for a lane</a:t>
            </a:r>
          </a:p>
          <a:p>
            <a:r>
              <a:rPr lang="en-US" dirty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36576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72025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962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Metropolitan algorithm applied to a Poisson distribution modeling changes in microbial genomes…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60198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http://dx.plos.org/10.1371/journal.pcbi.1003457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276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http://genome.cshlp.org/cgi/pmidlookup?view=long&amp;pmid=18550803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543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152400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Philosophically, we think of p= 0.5 as a “fixed parameter”.</a:t>
            </a:r>
          </a:p>
          <a:p>
            <a:endParaRPr lang="en-US" dirty="0"/>
          </a:p>
          <a:p>
            <a:r>
              <a:rPr lang="en-US" dirty="0"/>
              <a:t>Given every possible experiment that we can do, how many times will we see </a:t>
            </a:r>
          </a:p>
          <a:p>
            <a:r>
              <a:rPr lang="en-US" dirty="0"/>
              <a:t>a result as or more extreme than the result we have…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code…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693557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all the possible outcomes, what is the chance of the particular outcome that we saw?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Bayesian perspective turns this around….</a:t>
            </a:r>
          </a:p>
          <a:p>
            <a:endParaRPr lang="en-US" dirty="0"/>
          </a:p>
          <a:p>
            <a:r>
              <a:rPr lang="en-US" dirty="0"/>
              <a:t>We calculate the p(∏|data) which is given by the beta where alpha and beta </a:t>
            </a:r>
          </a:p>
          <a:p>
            <a:r>
              <a:rPr lang="en-US" dirty="0"/>
              <a:t>are the sum of our observations plus the initial settings of alpha and beta from the prior.</a:t>
            </a:r>
          </a:p>
          <a:p>
            <a:endParaRPr lang="en-US" dirty="0"/>
          </a:p>
          <a:p>
            <a:r>
              <a:rPr lang="en-US" dirty="0"/>
              <a:t>If we start with a uniform prior (alpha=1, beta=1)…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3276600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see 34 successes (heads) and 16 failures (tails)</a:t>
            </a:r>
          </a:p>
          <a:p>
            <a:r>
              <a:rPr lang="en-US" dirty="0"/>
              <a:t>Now our beta distribution is alpha=35,  beta=17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2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4400" y="4876800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 sided-test, what area of</a:t>
            </a:r>
          </a:p>
          <a:p>
            <a:r>
              <a:rPr lang="en-US" dirty="0"/>
              <a:t>the probability curve is p &lt;0.5?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34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410200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Frequentist</a:t>
            </a:r>
            <a:r>
              <a:rPr lang="en-US" dirty="0"/>
              <a:t>:  Out of all the possible experiments you could have done, how</a:t>
            </a:r>
          </a:p>
          <a:p>
            <a:r>
              <a:rPr lang="en-US" dirty="0"/>
              <a:t>many had at least 34 heads?   Around 0.007</a:t>
            </a:r>
          </a:p>
          <a:p>
            <a:endParaRPr lang="en-US" dirty="0"/>
          </a:p>
          <a:p>
            <a:r>
              <a:rPr lang="en-US" dirty="0"/>
              <a:t>Bayesian:  Given that we observed 34 heads and 16 tails with a uniform </a:t>
            </a:r>
          </a:p>
          <a:p>
            <a:r>
              <a:rPr lang="en-US" dirty="0"/>
              <a:t>prior, how much of the area of p(∏|data) fell to the left of our assumption</a:t>
            </a:r>
          </a:p>
          <a:p>
            <a:r>
              <a:rPr lang="en-US" dirty="0"/>
              <a:t>of a fair coin?  Around 0.005</a:t>
            </a:r>
          </a:p>
          <a:p>
            <a:endParaRPr lang="en-US" dirty="0"/>
          </a:p>
          <a:p>
            <a:r>
              <a:rPr lang="en-US" dirty="0"/>
              <a:t>Mathematically:  These numbers are not that far apart.</a:t>
            </a:r>
          </a:p>
          <a:p>
            <a:endParaRPr lang="en-US" dirty="0"/>
          </a:p>
          <a:p>
            <a:r>
              <a:rPr lang="en-US" dirty="0"/>
              <a:t>Conceptually:  It is a vicious argument in the literature.</a:t>
            </a:r>
          </a:p>
          <a:p>
            <a:endParaRPr lang="en-US" dirty="0"/>
          </a:p>
          <a:p>
            <a:r>
              <a:rPr lang="en-US" dirty="0"/>
              <a:t>My sense is that the math matters more than the concepts and </a:t>
            </a:r>
          </a:p>
          <a:p>
            <a:r>
              <a:rPr lang="en-US" dirty="0"/>
              <a:t>these two approaches are not in fact that far apart.</a:t>
            </a:r>
          </a:p>
          <a:p>
            <a:endParaRPr lang="en-US" dirty="0"/>
          </a:p>
          <a:p>
            <a:r>
              <a:rPr lang="en-US" dirty="0"/>
              <a:t>Put another way, there is so much noise in biology that there is</a:t>
            </a:r>
          </a:p>
          <a:p>
            <a:r>
              <a:rPr lang="en-US" dirty="0"/>
              <a:t>essentially no real difference between these calculations…</a:t>
            </a:r>
          </a:p>
          <a:p>
            <a:endParaRPr lang="en-US" dirty="0"/>
          </a:p>
          <a:p>
            <a:r>
              <a:rPr lang="en-US" dirty="0"/>
              <a:t>However, the Bayesian approach might reject the whole idea of a threshold </a:t>
            </a:r>
          </a:p>
          <a:p>
            <a:r>
              <a:rPr lang="en-US" dirty="0"/>
              <a:t>(e.g. p&lt;0.05).  They might say the posterior is our whole knowledge.</a:t>
            </a:r>
          </a:p>
          <a:p>
            <a:endParaRPr lang="en-US" dirty="0"/>
          </a:p>
          <a:p>
            <a:r>
              <a:rPr lang="en-US" dirty="0"/>
              <a:t>You will have to decide for yourself.  I tend to lean towards the </a:t>
            </a:r>
            <a:r>
              <a:rPr lang="en-US" dirty="0" err="1"/>
              <a:t>frequentist</a:t>
            </a:r>
            <a:r>
              <a:rPr lang="en-US" dirty="0"/>
              <a:t> position..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670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the </a:t>
            </a:r>
            <a:r>
              <a:rPr lang="en-US" dirty="0" err="1"/>
              <a:t>Frequentist</a:t>
            </a:r>
            <a:r>
              <a:rPr lang="en-US" dirty="0"/>
              <a:t> and Bayesian inference for the binomial distribution</a:t>
            </a:r>
          </a:p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  <a:p>
            <a:r>
              <a:rPr lang="en-US" dirty="0"/>
              <a:t>HW #2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150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657600" y="19812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812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use the Metropolis algorithm to sample the posterior numerically</a:t>
            </a:r>
          </a:p>
          <a:p>
            <a:r>
              <a:rPr lang="en-US" dirty="0"/>
              <a:t>to approximate the posterior without solving the integral!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 version) of the algorithm.</a:t>
            </a:r>
          </a:p>
          <a:p>
            <a:endParaRPr lang="en-US" dirty="0"/>
          </a:p>
          <a:p>
            <a:r>
              <a:rPr lang="en-US" dirty="0"/>
              <a:t>Choose some initial value of ∏</a:t>
            </a:r>
            <a:r>
              <a:rPr lang="en-US" baseline="-25000" dirty="0"/>
              <a:t>old</a:t>
            </a:r>
            <a:r>
              <a:rPr lang="en-US" dirty="0"/>
              <a:t> ( we’ll choose 0.5)</a:t>
            </a:r>
          </a:p>
          <a:p>
            <a:endParaRPr lang="en-US" dirty="0"/>
          </a:p>
          <a:p>
            <a:r>
              <a:rPr lang="en-US" dirty="0"/>
              <a:t>Calculate 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= p( frequency * prior ) for ∏</a:t>
            </a:r>
            <a:r>
              <a:rPr lang="en-US" baseline="-25000" dirty="0"/>
              <a:t> 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move </a:t>
            </a:r>
            <a:r>
              <a:rPr lang="en-US" dirty="0"/>
              <a:t>to adjust ∏.  (We will use a normal distribution for proposed moves)</a:t>
            </a:r>
          </a:p>
          <a:p>
            <a:r>
              <a:rPr lang="en-US" dirty="0"/>
              <a:t>So for example, </a:t>
            </a:r>
          </a:p>
          <a:p>
            <a:r>
              <a:rPr lang="en-US" dirty="0"/>
              <a:t>	∏</a:t>
            </a:r>
            <a:r>
              <a:rPr lang="en-US" baseline="-25000" dirty="0"/>
              <a:t> new </a:t>
            </a:r>
            <a:r>
              <a:rPr lang="en-US" dirty="0"/>
              <a:t>= ∏</a:t>
            </a:r>
            <a:r>
              <a:rPr lang="en-US" baseline="-25000" dirty="0"/>
              <a:t> old </a:t>
            </a:r>
            <a:r>
              <a:rPr lang="en-US" dirty="0"/>
              <a:t>+ </a:t>
            </a:r>
            <a:r>
              <a:rPr lang="en-US" dirty="0" err="1"/>
              <a:t>rnorm</a:t>
            </a:r>
            <a:r>
              <a:rPr lang="en-US" dirty="0"/>
              <a:t>(mean=0,sd=0.01)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max(∏</a:t>
            </a:r>
            <a:r>
              <a:rPr lang="en-US" baseline="-25000" dirty="0"/>
              <a:t> new </a:t>
            </a:r>
            <a:r>
              <a:rPr lang="en-US" dirty="0"/>
              <a:t>,1)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min(∏</a:t>
            </a:r>
            <a:r>
              <a:rPr lang="en-US" baseline="-25000" dirty="0"/>
              <a:t> new </a:t>
            </a:r>
            <a:r>
              <a:rPr lang="en-US" dirty="0"/>
              <a:t>,0)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Calculate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= p( frequency * prior ) for the new value of ∏.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&gt;=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) accept the move;</a:t>
            </a:r>
          </a:p>
          <a:p>
            <a:endParaRPr lang="en-US" dirty="0"/>
          </a:p>
          <a:p>
            <a:r>
              <a:rPr lang="en-US" dirty="0"/>
              <a:t>Otherwise if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 &gt; </a:t>
            </a:r>
            <a:r>
              <a:rPr lang="en-US" dirty="0" err="1"/>
              <a:t>runif</a:t>
            </a:r>
            <a:r>
              <a:rPr lang="en-US" dirty="0"/>
              <a:t>(1) ) accept the move;</a:t>
            </a:r>
          </a:p>
          <a:p>
            <a:endParaRPr lang="en-US" dirty="0"/>
          </a:p>
          <a:p>
            <a:r>
              <a:rPr lang="en-US" dirty="0"/>
              <a:t>If we have accepted the move, set ∏</a:t>
            </a:r>
            <a:r>
              <a:rPr lang="en-US" baseline="-25000" dirty="0"/>
              <a:t> old </a:t>
            </a:r>
            <a:r>
              <a:rPr lang="en-US" dirty="0"/>
              <a:t>= ∏</a:t>
            </a:r>
            <a:r>
              <a:rPr lang="en-US" baseline="-25000" dirty="0"/>
              <a:t> new </a:t>
            </a:r>
          </a:p>
          <a:p>
            <a:endParaRPr lang="en-US" baseline="-25000" dirty="0"/>
          </a:p>
          <a:p>
            <a:r>
              <a:rPr lang="en-US" dirty="0"/>
              <a:t>Record ∏</a:t>
            </a:r>
            <a:r>
              <a:rPr lang="en-US" baseline="-25000" dirty="0"/>
              <a:t> old </a:t>
            </a:r>
          </a:p>
          <a:p>
            <a:endParaRPr lang="en-US" dirty="0"/>
          </a:p>
          <a:p>
            <a:r>
              <a:rPr lang="en-US" dirty="0"/>
              <a:t>Repeat the move a bunch of times.</a:t>
            </a:r>
          </a:p>
          <a:p>
            <a:r>
              <a:rPr lang="en-US" dirty="0"/>
              <a:t>If we have chosen our moves from an appropriate distribution and done enough moves,</a:t>
            </a:r>
          </a:p>
          <a:p>
            <a:r>
              <a:rPr lang="en-US" dirty="0"/>
              <a:t>the distribution of ∏</a:t>
            </a:r>
            <a:r>
              <a:rPr lang="en-US" baseline="-25000" dirty="0"/>
              <a:t> old  </a:t>
            </a:r>
            <a:r>
              <a:rPr lang="en-US" dirty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1429</Words>
  <Application>Microsoft Office PowerPoint</Application>
  <PresentationFormat>On-screen Show (4:3)</PresentationFormat>
  <Paragraphs>193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185</cp:revision>
  <dcterms:created xsi:type="dcterms:W3CDTF">2006-08-16T00:00:00Z</dcterms:created>
  <dcterms:modified xsi:type="dcterms:W3CDTF">2017-01-20T18:22:22Z</dcterms:modified>
</cp:coreProperties>
</file>