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9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300" r:id="rId36"/>
    <p:sldId id="290" r:id="rId37"/>
    <p:sldId id="291" r:id="rId38"/>
    <p:sldId id="292" r:id="rId39"/>
    <p:sldId id="293" r:id="rId40"/>
    <p:sldId id="294" r:id="rId41"/>
    <p:sldId id="295" r:id="rId42"/>
    <p:sldId id="297" r:id="rId43"/>
    <p:sldId id="296" r:id="rId44"/>
    <p:sldId id="298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5D1B4-741A-4CDE-A63A-ADC791E9276D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7EB58-A413-42E2-AFA4-E0B5DC1947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7EB58-A413-42E2-AFA4-E0B5DC1947A8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7844A-4BC4-4F3E-9A64-8253970A95D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7844A-4BC4-4F3E-9A64-8253970A95D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7844A-4BC4-4F3E-9A64-8253970A95D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7844A-4BC4-4F3E-9A64-8253970A95D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7844A-4BC4-4F3E-9A64-8253970A95D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enomebiology.com/2009/10/3/R2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Suffix_tre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Suffix_tre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Suffix_tre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Suffix_tre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078468"/>
            <a:ext cx="424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http://genomebiology.com/2009/10/3/R25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1828800"/>
            <a:ext cx="698182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228600"/>
            <a:ext cx="573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“ultrafast” and “memory efficient” alternative to  BLAST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515070"/>
            <a:ext cx="81395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algorithms that are </a:t>
            </a:r>
            <a:r>
              <a:rPr lang="en-US" dirty="0">
                <a:solidFill>
                  <a:srgbClr val="FF0000"/>
                </a:solidFill>
              </a:rPr>
              <a:t>linear in time </a:t>
            </a:r>
            <a:r>
              <a:rPr lang="en-US" dirty="0"/>
              <a:t>of the database to construct a suffix tree.</a:t>
            </a:r>
          </a:p>
          <a:p>
            <a:r>
              <a:rPr lang="en-US" dirty="0"/>
              <a:t>Suffix trees are </a:t>
            </a:r>
            <a:r>
              <a:rPr lang="en-US" dirty="0">
                <a:solidFill>
                  <a:srgbClr val="FF0000"/>
                </a:solidFill>
              </a:rPr>
              <a:t>linear in memory </a:t>
            </a:r>
            <a:r>
              <a:rPr lang="en-US" dirty="0"/>
              <a:t>to the size of the </a:t>
            </a:r>
            <a:r>
              <a:rPr lang="en-US" dirty="0">
                <a:solidFill>
                  <a:srgbClr val="FF0000"/>
                </a:solidFill>
              </a:rPr>
              <a:t>database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Exact-match queries </a:t>
            </a:r>
            <a:r>
              <a:rPr lang="en-US" dirty="0"/>
              <a:t>are </a:t>
            </a:r>
            <a:r>
              <a:rPr lang="en-US" dirty="0">
                <a:solidFill>
                  <a:srgbClr val="FF0000"/>
                </a:solidFill>
              </a:rPr>
              <a:t>linear in time </a:t>
            </a:r>
            <a:r>
              <a:rPr lang="en-US" dirty="0"/>
              <a:t>to the length of the </a:t>
            </a:r>
            <a:r>
              <a:rPr lang="en-US" dirty="0">
                <a:solidFill>
                  <a:srgbClr val="FF0000"/>
                </a:solidFill>
              </a:rPr>
              <a:t>query</a:t>
            </a:r>
            <a:r>
              <a:rPr lang="en-US" dirty="0"/>
              <a:t>.</a:t>
            </a:r>
          </a:p>
          <a:p>
            <a:r>
              <a:rPr lang="en-US" dirty="0"/>
              <a:t>You can search a string (k-mer) of any length </a:t>
            </a:r>
            <a:r>
              <a:rPr lang="en-US" dirty="0">
                <a:solidFill>
                  <a:srgbClr val="FF0000"/>
                </a:solidFill>
              </a:rPr>
              <a:t>without</a:t>
            </a:r>
            <a:r>
              <a:rPr lang="en-US" dirty="0"/>
              <a:t> having to rebuild the suffix tree.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990600"/>
            <a:ext cx="265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Advantages</a:t>
            </a:r>
            <a:r>
              <a:rPr lang="en-US" dirty="0"/>
              <a:t> of suffix trees: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276600"/>
            <a:ext cx="7616893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Disadvantage</a:t>
            </a:r>
            <a:r>
              <a:rPr lang="en-US" dirty="0"/>
              <a:t> of suffix trees:</a:t>
            </a:r>
          </a:p>
          <a:p>
            <a:r>
              <a:rPr lang="en-US" dirty="0"/>
              <a:t>Even though they grow linearly in space, they can take </a:t>
            </a:r>
            <a:r>
              <a:rPr lang="en-US" dirty="0">
                <a:solidFill>
                  <a:srgbClr val="FF0000"/>
                </a:solidFill>
              </a:rPr>
              <a:t>more space </a:t>
            </a:r>
            <a:r>
              <a:rPr lang="en-US" dirty="0"/>
              <a:t>to store than</a:t>
            </a:r>
          </a:p>
          <a:p>
            <a:r>
              <a:rPr lang="en-US" dirty="0"/>
              <a:t>the space needed to store the database string.</a:t>
            </a:r>
          </a:p>
          <a:p>
            <a:endParaRPr lang="en-US" dirty="0"/>
          </a:p>
          <a:p>
            <a:r>
              <a:rPr lang="en-US" dirty="0"/>
              <a:t>That is a potential problem for genomics where the size of the database </a:t>
            </a:r>
          </a:p>
          <a:p>
            <a:r>
              <a:rPr lang="en-US" dirty="0"/>
              <a:t>(e.g. the human genome) can be </a:t>
            </a:r>
            <a:r>
              <a:rPr lang="en-US" dirty="0" err="1"/>
              <a:t>giga</a:t>
            </a:r>
            <a:r>
              <a:rPr lang="en-US" dirty="0"/>
              <a:t>-bases…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One solution</a:t>
            </a:r>
            <a:r>
              <a:rPr lang="en-US" dirty="0"/>
              <a:t>: just use high-memory boxes…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828800"/>
            <a:ext cx="698182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95400" y="381000"/>
            <a:ext cx="6882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paper describes </a:t>
            </a:r>
            <a:r>
              <a:rPr lang="en-US" dirty="0">
                <a:solidFill>
                  <a:srgbClr val="FF0000"/>
                </a:solidFill>
              </a:rPr>
              <a:t>another solution</a:t>
            </a:r>
            <a:r>
              <a:rPr lang="en-US" dirty="0"/>
              <a:t>.</a:t>
            </a:r>
          </a:p>
          <a:p>
            <a:r>
              <a:rPr lang="en-US" dirty="0"/>
              <a:t>Use data compression to compress the database so that </a:t>
            </a:r>
          </a:p>
          <a:p>
            <a:r>
              <a:rPr lang="en-US" dirty="0"/>
              <a:t>the memory needed to hold the database can actually be smaller than  </a:t>
            </a:r>
          </a:p>
          <a:p>
            <a:r>
              <a:rPr lang="en-US" dirty="0"/>
              <a:t>the string that represents the database!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447800"/>
            <a:ext cx="58483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828800" y="609600"/>
            <a:ext cx="63131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Holds the entire human genome (&gt;2 billion basepairs) in 1.3 GB!!!</a:t>
            </a:r>
          </a:p>
          <a:p>
            <a:br>
              <a:rPr lang="en-US" dirty="0"/>
            </a:br>
            <a:r>
              <a:rPr lang="en-US" dirty="0"/>
              <a:t>Pretty nice trick!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52600" y="3429000"/>
            <a:ext cx="214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does this work?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324600" y="2362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04800"/>
            <a:ext cx="5958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trick is the </a:t>
            </a:r>
            <a:r>
              <a:rPr lang="en-US" u="sng" dirty="0"/>
              <a:t>B</a:t>
            </a:r>
            <a:r>
              <a:rPr lang="en-US" dirty="0"/>
              <a:t>urrows-</a:t>
            </a:r>
            <a:r>
              <a:rPr lang="en-US" u="sng" dirty="0"/>
              <a:t>W</a:t>
            </a:r>
            <a:r>
              <a:rPr lang="en-US" dirty="0"/>
              <a:t>heeler </a:t>
            </a:r>
            <a:r>
              <a:rPr lang="en-US" u="sng" dirty="0"/>
              <a:t>t</a:t>
            </a:r>
            <a:r>
              <a:rPr lang="en-US" dirty="0"/>
              <a:t>ransform (BOWTIE: get it?)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143000"/>
            <a:ext cx="774382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-76200"/>
            <a:ext cx="916686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(an inefficient version) of the BWT algorithm.</a:t>
            </a:r>
          </a:p>
          <a:p>
            <a:endParaRPr lang="en-US" dirty="0"/>
          </a:p>
          <a:p>
            <a:r>
              <a:rPr lang="en-US" dirty="0"/>
              <a:t>(1) Take the string you want to make a database or compress: </a:t>
            </a:r>
          </a:p>
          <a:p>
            <a:r>
              <a:rPr lang="en-US" dirty="0"/>
              <a:t>	Our first example: “AACT”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 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0 1 2 3</a:t>
            </a:r>
            <a:endParaRPr lang="en-US" dirty="0"/>
          </a:p>
          <a:p>
            <a:endParaRPr lang="en-US" dirty="0"/>
          </a:p>
          <a:p>
            <a:r>
              <a:rPr lang="en-US" dirty="0"/>
              <a:t>(2) Add a $ to the end ($ is a character that is not in the string and by definition sorts to the top)</a:t>
            </a:r>
          </a:p>
          <a:p>
            <a:r>
              <a:rPr lang="en-US" dirty="0"/>
              <a:t> 	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 T $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0 1 2 3 4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(3) </a:t>
            </a:r>
            <a:r>
              <a:rPr lang="en-US" dirty="0"/>
              <a:t>Start at every position, write every string (wrapping around from to the beginning </a:t>
            </a:r>
          </a:p>
          <a:p>
            <a:r>
              <a:rPr lang="en-US" dirty="0"/>
              <a:t>           when you get to the end).  We end up with 5 strings: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AACT$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ACT$A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CT$AA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T$AAC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$AACT</a:t>
            </a:r>
          </a:p>
          <a:p>
            <a:r>
              <a:rPr lang="en-US" dirty="0"/>
              <a:t>(4)   Sort the resulting list.</a:t>
            </a:r>
          </a:p>
          <a:p>
            <a:r>
              <a:rPr lang="en-US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538067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$AACT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AACT$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ACT$A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CT$AA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T$AAC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819400" y="5105400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71800" y="5334000"/>
            <a:ext cx="5815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(5) The BWT transform is the last column of the sorted table:</a:t>
            </a:r>
          </a:p>
          <a:p>
            <a:r>
              <a:rPr lang="en-US" dirty="0"/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T$AAC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914400"/>
            <a:ext cx="48227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 out pen and paper:</a:t>
            </a:r>
          </a:p>
          <a:p>
            <a:endParaRPr lang="en-US" dirty="0"/>
          </a:p>
          <a:p>
            <a:r>
              <a:rPr lang="en-US" dirty="0"/>
              <a:t>	Produce the BW transform for “CGAA$”</a:t>
            </a:r>
          </a:p>
          <a:p>
            <a:endParaRPr lang="en-US" dirty="0"/>
          </a:p>
          <a:p>
            <a:r>
              <a:rPr lang="en-US" dirty="0"/>
              <a:t>	(set the transformed string aside)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81000"/>
            <a:ext cx="74564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BWT transform has at least 3 remarkable properties:</a:t>
            </a:r>
          </a:p>
          <a:p>
            <a:endParaRPr lang="en-US" dirty="0"/>
          </a:p>
          <a:p>
            <a:r>
              <a:rPr lang="en-US" dirty="0"/>
              <a:t>	(1) It yields a string that can be easily compressed </a:t>
            </a:r>
          </a:p>
          <a:p>
            <a:r>
              <a:rPr lang="en-US" dirty="0"/>
              <a:t>		(if there is certain kinds of repetition in the input)</a:t>
            </a:r>
          </a:p>
          <a:p>
            <a:r>
              <a:rPr lang="en-US" dirty="0"/>
              <a:t>	(2) It can be easily “</a:t>
            </a:r>
            <a:r>
              <a:rPr lang="en-US" dirty="0" err="1"/>
              <a:t>unpermuted</a:t>
            </a:r>
            <a:r>
              <a:rPr lang="en-US" dirty="0"/>
              <a:t>” in linear space and time</a:t>
            </a:r>
          </a:p>
          <a:p>
            <a:r>
              <a:rPr lang="en-US" dirty="0"/>
              <a:t>	(3) A BWT transform can act like a suffix tree to support searches in </a:t>
            </a:r>
          </a:p>
          <a:p>
            <a:r>
              <a:rPr lang="en-US" dirty="0"/>
              <a:t>                        time proportional to the query…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152400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(1) BWT yields a string that can be </a:t>
            </a:r>
            <a:r>
              <a:rPr lang="en-US" dirty="0">
                <a:solidFill>
                  <a:srgbClr val="FF0000"/>
                </a:solidFill>
              </a:rPr>
              <a:t>easily compressed </a:t>
            </a:r>
            <a:r>
              <a:rPr lang="en-US" dirty="0"/>
              <a:t>(if there is certain kinds of repetition in the input)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5757" y="676870"/>
            <a:ext cx="5279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the sequence CGCGCGCGCGTCGCGCGCGCG$</a:t>
            </a:r>
          </a:p>
          <a:p>
            <a:endParaRPr lang="en-US" dirty="0"/>
          </a:p>
          <a:p>
            <a:r>
              <a:rPr lang="en-US" dirty="0"/>
              <a:t>The BWT transform is: GGGGGT$GGGGCCCCCCCCCCG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1949708"/>
            <a:ext cx="4572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$CGCGCGCGCGTCGCGCGCGCG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CG$CGCGCGCGCGTCGCGCGCG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CGCG$CGCGCGCGCGTCGCGCG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CGCGCG$CGCGCGCGCGTCGCG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CGCGCGCG$CGCGCGCGCGTCG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CGCGCGCGCG$CGCGCGCGCGT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CGCGCGCGCGTCGCGCGCGCG$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CGCGCGCGTCGCGCGCGCG$CG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CGCGCGTCGCGCGCGCG$CGCG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CGCGTCGCGCGCGCG$CGCGCG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CGTCGCGCGCGCG$CGCGCGCG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G$CGCGCGCGCGTCGCGCGCGC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GCG$CGCGCGCGCGTCGCGCGC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GCGCG$CGCGCGCGCGTCGCGC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GCGCGCG$CGCGCGCGCGTCGC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GCGCGCGCG$CGCGCGCGCGTC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GCGCGCGCGTCGCGCGCGCG$C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GCGCGCGTCGCGCGCGCG$CGC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GCGCGTCGCGCGCGCG$CGCGC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GCGTCGCGCGCGCG$CGCGCGC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GTCGCGCGCGCG$CGCGCGCGC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TCGCGCGCGCG$CGCGCGCGCG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600200"/>
            <a:ext cx="240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the BWT matrix.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9400" y="1905000"/>
            <a:ext cx="61782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the C’s and G’s sort together on the left, </a:t>
            </a:r>
          </a:p>
          <a:p>
            <a:r>
              <a:rPr lang="en-US" dirty="0"/>
              <a:t>and because of the repeat in the CG island, this</a:t>
            </a:r>
          </a:p>
          <a:p>
            <a:r>
              <a:rPr lang="en-US" dirty="0"/>
              <a:t>causes (most) of the Cs and Gs to cluster together on the right…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71800" y="3124200"/>
            <a:ext cx="50231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represent:</a:t>
            </a:r>
          </a:p>
          <a:p>
            <a:r>
              <a:rPr lang="en-US" dirty="0"/>
              <a:t>GGGGGT$GGGGCCCCCCCCCCG</a:t>
            </a:r>
          </a:p>
          <a:p>
            <a:endParaRPr lang="en-US" dirty="0"/>
          </a:p>
          <a:p>
            <a:r>
              <a:rPr lang="en-US" dirty="0"/>
              <a:t>As</a:t>
            </a:r>
          </a:p>
          <a:p>
            <a:r>
              <a:rPr lang="en-US" dirty="0"/>
              <a:t>5GT$4G10CG</a:t>
            </a:r>
          </a:p>
          <a:p>
            <a:endParaRPr lang="en-US" dirty="0"/>
          </a:p>
          <a:p>
            <a:r>
              <a:rPr lang="en-US" dirty="0"/>
              <a:t>We’ve gone from 22 bytes to 10 bytes.</a:t>
            </a:r>
          </a:p>
          <a:p>
            <a:r>
              <a:rPr lang="en-US" dirty="0"/>
              <a:t>&gt;2X compression (and obviously we could do better</a:t>
            </a:r>
          </a:p>
          <a:p>
            <a:r>
              <a:rPr lang="en-US" dirty="0"/>
              <a:t>by being more careful with our bits in the reduced </a:t>
            </a:r>
          </a:p>
          <a:p>
            <a:r>
              <a:rPr lang="en-US" dirty="0"/>
              <a:t>alphabet of DNA spaces)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(2) A BW transform can be </a:t>
            </a:r>
            <a:r>
              <a:rPr lang="en-US" dirty="0" err="1">
                <a:solidFill>
                  <a:srgbClr val="FF0000"/>
                </a:solidFill>
              </a:rPr>
              <a:t>unpermuted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838200"/>
            <a:ext cx="7402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key to this is to see that the </a:t>
            </a:r>
            <a:r>
              <a:rPr lang="en-US" dirty="0" err="1"/>
              <a:t>ith</a:t>
            </a:r>
            <a:r>
              <a:rPr lang="en-US" dirty="0"/>
              <a:t> position of a character on the right is the </a:t>
            </a:r>
          </a:p>
          <a:p>
            <a:r>
              <a:rPr lang="en-US" dirty="0" err="1"/>
              <a:t>ith</a:t>
            </a:r>
            <a:r>
              <a:rPr lang="en-US" dirty="0"/>
              <a:t> character on the left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210407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$AACT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ACT$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ACT$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CT$AA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T$AAC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658540"/>
            <a:ext cx="207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string: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ACT$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209800" y="28194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43200" y="2754868"/>
            <a:ext cx="116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first A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066800" y="25908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200" y="2743200"/>
            <a:ext cx="1369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corresponds</a:t>
            </a:r>
          </a:p>
          <a:p>
            <a:r>
              <a:rPr lang="en-US" dirty="0"/>
              <a:t>to this 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47800" y="461867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$AACT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AACT$</a:t>
            </a:r>
          </a:p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CT$A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CT$A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T$AAC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0600" y="4173140"/>
            <a:ext cx="207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CT$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286000" y="56388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19400" y="5574268"/>
            <a:ext cx="146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second A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66800" y="5334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5373469"/>
            <a:ext cx="1369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corresponds</a:t>
            </a:r>
          </a:p>
          <a:p>
            <a:r>
              <a:rPr lang="en-US" dirty="0"/>
              <a:t>to this 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09600"/>
            <a:ext cx="746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ith</a:t>
            </a:r>
            <a:r>
              <a:rPr lang="en-US" dirty="0"/>
              <a:t> position of a character on the right is the </a:t>
            </a:r>
            <a:r>
              <a:rPr lang="en-US" dirty="0" err="1"/>
              <a:t>ith</a:t>
            </a:r>
            <a:r>
              <a:rPr lang="en-US" dirty="0"/>
              <a:t> character on the left </a:t>
            </a:r>
          </a:p>
          <a:p>
            <a:endParaRPr lang="en-US" dirty="0"/>
          </a:p>
          <a:p>
            <a:r>
              <a:rPr lang="en-US" dirty="0"/>
              <a:t>Consider:  AFAHACD$</a:t>
            </a:r>
          </a:p>
        </p:txBody>
      </p:sp>
      <p:sp>
        <p:nvSpPr>
          <p:cNvPr id="5" name="Rectangle 4"/>
          <p:cNvSpPr/>
          <p:nvPr/>
        </p:nvSpPr>
        <p:spPr>
          <a:xfrm>
            <a:off x="2819400" y="23622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$AFAHACD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ACD$AFAH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AFAHACD$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AHACD$AF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CD$AFAHA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D$AFAHAC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FAHACD$A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HACD$AFA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14600" y="2819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08" y="2743200"/>
            <a:ext cx="25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3 A’s sort together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14600" y="3048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14600" y="3352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133600" y="3657600"/>
            <a:ext cx="685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4895671"/>
            <a:ext cx="83645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relative order of the 3 lines that correspond to the A’s moving to the end has to be</a:t>
            </a:r>
          </a:p>
          <a:p>
            <a:r>
              <a:rPr lang="en-US" dirty="0"/>
              <a:t>the same as the lines that start with the 3 A’s (because the 3’s A’s are equal, so the sort </a:t>
            </a:r>
          </a:p>
          <a:p>
            <a:r>
              <a:rPr lang="en-US" dirty="0"/>
              <a:t>order of the lines that start with A is determined by the sub-strings after the A’s </a:t>
            </a:r>
          </a:p>
          <a:p>
            <a:r>
              <a:rPr lang="en-US" dirty="0"/>
              <a:t>once the A’s have been added to the end of the sequence).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962400" y="37338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2000" y="4114800"/>
            <a:ext cx="3848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the sort order of the A’s on the right</a:t>
            </a:r>
          </a:p>
          <a:p>
            <a:r>
              <a:rPr lang="en-US" dirty="0"/>
              <a:t>must be the same as the A’s on the left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590800" y="41910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667000" y="44958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038600" y="41910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038600" y="44196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304800"/>
            <a:ext cx="650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methods are not scalable to new sequencing technologies…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19200"/>
            <a:ext cx="388496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3886200" y="3352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24400" y="3059668"/>
            <a:ext cx="32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know how to do this </a:t>
            </a:r>
            <a:r>
              <a:rPr lang="en-US"/>
              <a:t>in Java..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81000"/>
            <a:ext cx="29549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say we have </a:t>
            </a:r>
            <a:r>
              <a:rPr lang="en-US" dirty="0" err="1"/>
              <a:t>acaacg</a:t>
            </a:r>
            <a:r>
              <a:rPr lang="en-US" dirty="0"/>
              <a:t>$</a:t>
            </a:r>
          </a:p>
          <a:p>
            <a:endParaRPr lang="en-US" dirty="0"/>
          </a:p>
          <a:p>
            <a:r>
              <a:rPr lang="en-US" dirty="0"/>
              <a:t>The BW transform is: </a:t>
            </a:r>
            <a:r>
              <a:rPr lang="en-US" dirty="0" err="1"/>
              <a:t>gc$aaac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600200"/>
            <a:ext cx="28575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457200"/>
            <a:ext cx="335021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“</a:t>
            </a:r>
            <a:r>
              <a:rPr lang="en-US" dirty="0" err="1"/>
              <a:t>unpermute</a:t>
            </a:r>
            <a:r>
              <a:rPr lang="en-US" dirty="0"/>
              <a:t>” </a:t>
            </a:r>
            <a:r>
              <a:rPr lang="en-US" dirty="0" err="1"/>
              <a:t>gc$aaac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Sort to yield $</a:t>
            </a:r>
            <a:r>
              <a:rPr lang="en-US" dirty="0" err="1"/>
              <a:t>aaaccg</a:t>
            </a: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/>
            <a:r>
              <a:rPr lang="en-US" dirty="0"/>
              <a:t>Line up the two columns:</a:t>
            </a:r>
          </a:p>
          <a:p>
            <a:pPr marL="342900" indent="-34290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$                 g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c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$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g                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4572000"/>
            <a:ext cx="4919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now have the first and last column of the BWT.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9200" y="457200"/>
            <a:ext cx="335021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“</a:t>
            </a:r>
            <a:r>
              <a:rPr lang="en-US" dirty="0" err="1"/>
              <a:t>unpermute</a:t>
            </a:r>
            <a:r>
              <a:rPr lang="en-US" dirty="0"/>
              <a:t>” </a:t>
            </a:r>
            <a:r>
              <a:rPr lang="en-US" dirty="0" err="1"/>
              <a:t>gc$aaac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 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/>
            <a:r>
              <a:rPr lang="en-US" dirty="0"/>
              <a:t>Line up the two columns:</a:t>
            </a:r>
          </a:p>
          <a:p>
            <a:pPr marL="342900" indent="-34290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$             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c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$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g                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4572000"/>
            <a:ext cx="49191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now have the first and last column of the BWT.</a:t>
            </a:r>
          </a:p>
          <a:p>
            <a:endParaRPr lang="en-US" dirty="0"/>
          </a:p>
          <a:p>
            <a:r>
              <a:rPr lang="en-US" dirty="0"/>
              <a:t>The $ is the end of the string….</a:t>
            </a:r>
          </a:p>
          <a:p>
            <a:r>
              <a:rPr lang="en-US" dirty="0"/>
              <a:t>The character before the $ is a g</a:t>
            </a:r>
          </a:p>
          <a:p>
            <a:endParaRPr lang="en-US" dirty="0"/>
          </a:p>
          <a:p>
            <a:r>
              <a:rPr lang="en-US" dirty="0"/>
              <a:t>So we have: </a:t>
            </a: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/>
              <a:t>$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2438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8200" y="2667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8200" y="29718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32766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8200" y="35052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38200" y="3810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114800" y="2286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66800" y="106680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457200"/>
            <a:ext cx="335021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“</a:t>
            </a:r>
            <a:r>
              <a:rPr lang="en-US" dirty="0" err="1"/>
              <a:t>unpermute</a:t>
            </a:r>
            <a:r>
              <a:rPr lang="en-US" dirty="0"/>
              <a:t>” </a:t>
            </a:r>
            <a:r>
              <a:rPr lang="en-US" dirty="0" err="1"/>
              <a:t>gc$aaac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Sort to yield $</a:t>
            </a:r>
            <a:r>
              <a:rPr lang="en-US" dirty="0" err="1"/>
              <a:t>aaaccg</a:t>
            </a: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/>
            <a:r>
              <a:rPr lang="en-US" dirty="0"/>
              <a:t>Line up the two columns:</a:t>
            </a:r>
          </a:p>
          <a:p>
            <a:pPr marL="342900" indent="-34290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$             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c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$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g                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4572000"/>
            <a:ext cx="54938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now have the first and last column of the BWT.</a:t>
            </a:r>
          </a:p>
          <a:p>
            <a:endParaRPr lang="en-US" dirty="0"/>
          </a:p>
          <a:p>
            <a:r>
              <a:rPr lang="en-US" dirty="0"/>
              <a:t>There is only one g, so we know these 2 g’s are the same</a:t>
            </a:r>
          </a:p>
          <a:p>
            <a:endParaRPr lang="en-US" dirty="0"/>
          </a:p>
          <a:p>
            <a:r>
              <a:rPr lang="en-US" dirty="0"/>
              <a:t>So we have: </a:t>
            </a: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/>
              <a:t>$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2438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8200" y="2667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29718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8200" y="32766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8200" y="35052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3810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524000" y="2286000"/>
            <a:ext cx="22098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14400" y="914400"/>
            <a:ext cx="3276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457200"/>
            <a:ext cx="335021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“</a:t>
            </a:r>
            <a:r>
              <a:rPr lang="en-US" dirty="0" err="1"/>
              <a:t>unpermute</a:t>
            </a:r>
            <a:r>
              <a:rPr lang="en-US" dirty="0"/>
              <a:t>” </a:t>
            </a:r>
            <a:r>
              <a:rPr lang="en-US" dirty="0" err="1"/>
              <a:t>gc$aaac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Sort to yield $</a:t>
            </a:r>
            <a:r>
              <a:rPr lang="en-US" dirty="0" err="1"/>
              <a:t>aaaccg</a:t>
            </a: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/>
            <a:r>
              <a:rPr lang="en-US" dirty="0"/>
              <a:t>Line up the two columns:</a:t>
            </a:r>
          </a:p>
          <a:p>
            <a:pPr marL="342900" indent="-34290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$                 g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c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$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g             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4572000"/>
            <a:ext cx="49191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now have the first and last column of the BWT.</a:t>
            </a:r>
          </a:p>
          <a:p>
            <a:endParaRPr lang="en-US" dirty="0"/>
          </a:p>
          <a:p>
            <a:r>
              <a:rPr lang="en-US" dirty="0"/>
              <a:t>The character before this g is a c</a:t>
            </a:r>
          </a:p>
          <a:p>
            <a:endParaRPr lang="en-US" dirty="0"/>
          </a:p>
          <a:p>
            <a:r>
              <a:rPr lang="en-US" dirty="0"/>
              <a:t>So we have: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g$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2438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8200" y="2667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29718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8200" y="32766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8200" y="35052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3810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24000" y="39624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14400" y="914400"/>
            <a:ext cx="3276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457200"/>
            <a:ext cx="335021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“</a:t>
            </a:r>
            <a:r>
              <a:rPr lang="en-US" dirty="0" err="1"/>
              <a:t>unpermute</a:t>
            </a:r>
            <a:r>
              <a:rPr lang="en-US" dirty="0"/>
              <a:t>” </a:t>
            </a:r>
            <a:r>
              <a:rPr lang="en-US" dirty="0" err="1"/>
              <a:t>gc$aaac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Sort to yield $</a:t>
            </a:r>
            <a:r>
              <a:rPr lang="en-US" dirty="0" err="1"/>
              <a:t>aaaccg</a:t>
            </a: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/>
            <a:r>
              <a:rPr lang="en-US" dirty="0"/>
              <a:t>Line up the two columns:</a:t>
            </a:r>
          </a:p>
          <a:p>
            <a:pPr marL="342900" indent="-34290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$                 g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c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$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g             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4572000"/>
            <a:ext cx="66029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now have the first and last column of the BWT.</a:t>
            </a:r>
          </a:p>
          <a:p>
            <a:endParaRPr lang="en-US" dirty="0"/>
          </a:p>
          <a:p>
            <a:r>
              <a:rPr lang="en-US" dirty="0"/>
              <a:t>This is the 2</a:t>
            </a:r>
            <a:r>
              <a:rPr lang="en-US" baseline="30000" dirty="0"/>
              <a:t>nd</a:t>
            </a:r>
            <a:r>
              <a:rPr lang="en-US" dirty="0"/>
              <a:t> c on the right, so it corresponds to the 2</a:t>
            </a:r>
            <a:r>
              <a:rPr lang="en-US" baseline="30000" dirty="0"/>
              <a:t>nd</a:t>
            </a:r>
            <a:r>
              <a:rPr lang="en-US" dirty="0"/>
              <a:t> c on the left</a:t>
            </a:r>
          </a:p>
          <a:p>
            <a:endParaRPr lang="en-US" dirty="0"/>
          </a:p>
          <a:p>
            <a:r>
              <a:rPr lang="en-US" dirty="0"/>
              <a:t>So we have: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g$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2438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8200" y="2667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29718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8200" y="32766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8200" y="35052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3810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524000" y="3657600"/>
            <a:ext cx="2209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14400" y="914400"/>
            <a:ext cx="3276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457200"/>
            <a:ext cx="335021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“</a:t>
            </a:r>
            <a:r>
              <a:rPr lang="en-US" dirty="0" err="1"/>
              <a:t>unpermute</a:t>
            </a:r>
            <a:r>
              <a:rPr lang="en-US" dirty="0"/>
              <a:t>” </a:t>
            </a:r>
            <a:r>
              <a:rPr lang="en-US" dirty="0" err="1"/>
              <a:t>gc$aaac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Sort to yield $</a:t>
            </a:r>
            <a:r>
              <a:rPr lang="en-US" dirty="0" err="1"/>
              <a:t>aaaccg</a:t>
            </a: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/>
            <a:r>
              <a:rPr lang="en-US" dirty="0"/>
              <a:t>Line up the two columns:</a:t>
            </a:r>
          </a:p>
          <a:p>
            <a:pPr marL="342900" indent="-34290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$                 g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c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$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g                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4572000"/>
            <a:ext cx="66606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now have the first and last column of the BWT.</a:t>
            </a:r>
          </a:p>
          <a:p>
            <a:endParaRPr lang="en-US" dirty="0"/>
          </a:p>
          <a:p>
            <a:r>
              <a:rPr lang="en-US" dirty="0"/>
              <a:t>This is the 2</a:t>
            </a:r>
            <a:r>
              <a:rPr lang="en-US" baseline="30000" dirty="0"/>
              <a:t>nd</a:t>
            </a:r>
            <a:r>
              <a:rPr lang="en-US" dirty="0"/>
              <a:t> c on the right, so it corresponds to the 2</a:t>
            </a:r>
            <a:r>
              <a:rPr lang="en-US" baseline="30000" dirty="0"/>
              <a:t>nd</a:t>
            </a:r>
            <a:r>
              <a:rPr lang="en-US" dirty="0"/>
              <a:t> c on the left.</a:t>
            </a:r>
          </a:p>
          <a:p>
            <a:r>
              <a:rPr lang="en-US" dirty="0"/>
              <a:t>The character before that c is an a</a:t>
            </a:r>
          </a:p>
          <a:p>
            <a:endParaRPr lang="en-US" dirty="0"/>
          </a:p>
          <a:p>
            <a:r>
              <a:rPr lang="en-US" dirty="0"/>
              <a:t>So we have: 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dirty="0" err="1"/>
              <a:t>cg</a:t>
            </a:r>
            <a:r>
              <a:rPr lang="en-US" dirty="0"/>
              <a:t>$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2438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8200" y="2667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29718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8200" y="32766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8200" y="35052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3810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24000" y="36576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14400" y="914400"/>
            <a:ext cx="3276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457200"/>
            <a:ext cx="335021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“</a:t>
            </a:r>
            <a:r>
              <a:rPr lang="en-US" dirty="0" err="1"/>
              <a:t>unpermute</a:t>
            </a:r>
            <a:r>
              <a:rPr lang="en-US" dirty="0"/>
              <a:t>” </a:t>
            </a:r>
            <a:r>
              <a:rPr lang="en-US" dirty="0" err="1"/>
              <a:t>gc$aaac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Sort to yield $</a:t>
            </a:r>
            <a:r>
              <a:rPr lang="en-US" dirty="0" err="1"/>
              <a:t>aaaccg</a:t>
            </a: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/>
            <a:r>
              <a:rPr lang="en-US" dirty="0"/>
              <a:t>Line up the two columns:</a:t>
            </a:r>
          </a:p>
          <a:p>
            <a:pPr marL="342900" indent="-34290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$                 g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c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$</a:t>
            </a:r>
          </a:p>
          <a:p>
            <a:pPr marL="342900" indent="-342900"/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g                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4572000"/>
            <a:ext cx="17923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we have: 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dirty="0" err="1"/>
              <a:t>cg</a:t>
            </a:r>
            <a:r>
              <a:rPr lang="en-US" dirty="0"/>
              <a:t>$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2438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8200" y="2667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29718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8200" y="32766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8200" y="35052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3810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447800" y="3124200"/>
            <a:ext cx="2286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14400" y="914400"/>
            <a:ext cx="3276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19200" y="457200"/>
            <a:ext cx="335021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“</a:t>
            </a:r>
            <a:r>
              <a:rPr lang="en-US" dirty="0" err="1"/>
              <a:t>unpermute</a:t>
            </a:r>
            <a:r>
              <a:rPr lang="en-US" dirty="0"/>
              <a:t>” </a:t>
            </a:r>
            <a:r>
              <a:rPr lang="en-US" dirty="0" err="1"/>
              <a:t>gc$aaac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Sort to yield $</a:t>
            </a:r>
            <a:r>
              <a:rPr lang="en-US" dirty="0" err="1"/>
              <a:t>aaaccg</a:t>
            </a: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/>
            <a:r>
              <a:rPr lang="en-US" dirty="0"/>
              <a:t>Line up the two columns:</a:t>
            </a:r>
          </a:p>
          <a:p>
            <a:pPr marL="342900" indent="-34290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$                 g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c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$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g                 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95400" y="4572000"/>
            <a:ext cx="19029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we have: 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dirty="0" err="1"/>
              <a:t>acg</a:t>
            </a:r>
            <a:r>
              <a:rPr lang="en-US" dirty="0"/>
              <a:t>$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838200" y="2438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38200" y="2667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38200" y="29718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8200" y="32766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8200" y="35052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8200" y="3810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524000" y="31242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14400" y="914400"/>
            <a:ext cx="3276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457200"/>
            <a:ext cx="335021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“</a:t>
            </a:r>
            <a:r>
              <a:rPr lang="en-US" dirty="0" err="1"/>
              <a:t>unpermute</a:t>
            </a:r>
            <a:r>
              <a:rPr lang="en-US" dirty="0"/>
              <a:t>” </a:t>
            </a:r>
            <a:r>
              <a:rPr lang="en-US" dirty="0" err="1"/>
              <a:t>gc$aaac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Sort to yield $</a:t>
            </a:r>
            <a:r>
              <a:rPr lang="en-US" dirty="0" err="1"/>
              <a:t>aaaccg</a:t>
            </a: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/>
            <a:r>
              <a:rPr lang="en-US" dirty="0"/>
              <a:t>Line up the two columns:</a:t>
            </a:r>
          </a:p>
          <a:p>
            <a:pPr marL="342900" indent="-34290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$                 g</a:t>
            </a:r>
          </a:p>
          <a:p>
            <a:pPr marL="342900" indent="-342900"/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c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$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g                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4572000"/>
            <a:ext cx="19029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we have: 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dirty="0" err="1"/>
              <a:t>acg</a:t>
            </a:r>
            <a:r>
              <a:rPr lang="en-US" dirty="0"/>
              <a:t>$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2438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8200" y="2667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29718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8200" y="32766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8200" y="35052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3810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524000" y="2590800"/>
            <a:ext cx="2286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14400" y="914400"/>
            <a:ext cx="3276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81000"/>
            <a:ext cx="2296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 sequence to index: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0" y="1066800"/>
            <a:ext cx="435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AACCGAGTATTAAA…………………….AACTTTTAA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1676400"/>
            <a:ext cx="688611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a </a:t>
            </a:r>
            <a:r>
              <a:rPr lang="en-US" dirty="0" err="1"/>
              <a:t>HashTable</a:t>
            </a:r>
            <a:r>
              <a:rPr lang="en-US" dirty="0"/>
              <a:t>&lt;</a:t>
            </a:r>
            <a:r>
              <a:rPr lang="en-US" dirty="0" err="1"/>
              <a:t>String,Integer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The key is the hash (at a given word length)</a:t>
            </a:r>
          </a:p>
          <a:p>
            <a:r>
              <a:rPr lang="en-US" dirty="0"/>
              <a:t>The value is the position in the String.</a:t>
            </a: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r>
              <a:rPr lang="en-US" dirty="0"/>
              <a:t>	Constant time no matter the size of the database.</a:t>
            </a:r>
          </a:p>
          <a:p>
            <a:r>
              <a:rPr lang="en-US" dirty="0"/>
              <a:t>	Searches are in time proportional to the size of the </a:t>
            </a:r>
            <a:r>
              <a:rPr lang="en-US" dirty="0">
                <a:solidFill>
                  <a:srgbClr val="FF0000"/>
                </a:solidFill>
              </a:rPr>
              <a:t>query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Disadvantages: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Memory intensive</a:t>
            </a:r>
            <a:r>
              <a:rPr lang="en-US" dirty="0"/>
              <a:t>.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Worst-case</a:t>
            </a:r>
            <a:r>
              <a:rPr lang="en-US" dirty="0"/>
              <a:t>: memory needed is N * K where N is the length </a:t>
            </a:r>
          </a:p>
          <a:p>
            <a:r>
              <a:rPr lang="en-US" dirty="0"/>
              <a:t>	                     of the database and K is the word-length</a:t>
            </a:r>
          </a:p>
          <a:p>
            <a:r>
              <a:rPr lang="en-US" dirty="0"/>
              <a:t>	If the word-length is too big, your searches will be insensitive.</a:t>
            </a:r>
          </a:p>
          <a:p>
            <a:r>
              <a:rPr lang="en-US" dirty="0"/>
              <a:t>	You have to specify the word-length ahead of time.</a:t>
            </a:r>
          </a:p>
          <a:p>
            <a:r>
              <a:rPr lang="en-US" dirty="0"/>
              <a:t>	If you want to repeat searches at different word-lengths, you</a:t>
            </a:r>
          </a:p>
          <a:p>
            <a:r>
              <a:rPr lang="en-US" dirty="0"/>
              <a:t>	need to </a:t>
            </a:r>
            <a:r>
              <a:rPr lang="en-US" dirty="0">
                <a:solidFill>
                  <a:srgbClr val="FF0000"/>
                </a:solidFill>
              </a:rPr>
              <a:t>rebuild the database</a:t>
            </a:r>
            <a:r>
              <a:rPr lang="en-US" dirty="0"/>
              <a:t> (which is slow).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0"/>
            <a:ext cx="364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Schematic of a hash-based method…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19200" y="457200"/>
            <a:ext cx="335021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“</a:t>
            </a:r>
            <a:r>
              <a:rPr lang="en-US" dirty="0" err="1"/>
              <a:t>unpermute</a:t>
            </a:r>
            <a:r>
              <a:rPr lang="en-US" dirty="0"/>
              <a:t>” </a:t>
            </a:r>
            <a:r>
              <a:rPr lang="en-US" dirty="0" err="1"/>
              <a:t>gc$aaac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Sort to yield $</a:t>
            </a:r>
            <a:r>
              <a:rPr lang="en-US" dirty="0" err="1"/>
              <a:t>aaaccg</a:t>
            </a: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/>
            <a:r>
              <a:rPr lang="en-US" dirty="0"/>
              <a:t>Line up the two columns:</a:t>
            </a:r>
          </a:p>
          <a:p>
            <a:pPr marL="342900" indent="-34290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$                 g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$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g                 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95400" y="4572000"/>
            <a:ext cx="19988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we have: </a:t>
            </a:r>
            <a:r>
              <a:rPr lang="en-US" dirty="0" err="1">
                <a:solidFill>
                  <a:srgbClr val="FF0000"/>
                </a:solidFill>
              </a:rPr>
              <a:t>c</a:t>
            </a:r>
            <a:r>
              <a:rPr lang="en-US" dirty="0" err="1"/>
              <a:t>aacg</a:t>
            </a:r>
            <a:r>
              <a:rPr lang="en-US" dirty="0"/>
              <a:t>$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838200" y="2438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38200" y="2667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38200" y="29718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8200" y="32766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8200" y="35052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8200" y="3810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524000" y="25908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14400" y="914400"/>
            <a:ext cx="3276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457200"/>
            <a:ext cx="335021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“</a:t>
            </a:r>
            <a:r>
              <a:rPr lang="en-US" dirty="0" err="1"/>
              <a:t>unpermute</a:t>
            </a:r>
            <a:r>
              <a:rPr lang="en-US" dirty="0"/>
              <a:t>” </a:t>
            </a:r>
            <a:r>
              <a:rPr lang="en-US" dirty="0" err="1"/>
              <a:t>gc$aaac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Sort to yield $</a:t>
            </a:r>
            <a:r>
              <a:rPr lang="en-US" dirty="0" err="1"/>
              <a:t>aaaccg</a:t>
            </a: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/>
            <a:r>
              <a:rPr lang="en-US" dirty="0"/>
              <a:t>Line up the two columns:</a:t>
            </a:r>
          </a:p>
          <a:p>
            <a:pPr marL="342900" indent="-34290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$                 g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$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g                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4572000"/>
            <a:ext cx="19988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we have: </a:t>
            </a:r>
            <a:r>
              <a:rPr lang="en-US" dirty="0" err="1">
                <a:solidFill>
                  <a:srgbClr val="FF0000"/>
                </a:solidFill>
              </a:rPr>
              <a:t>c</a:t>
            </a:r>
            <a:r>
              <a:rPr lang="en-US" dirty="0" err="1"/>
              <a:t>aacg</a:t>
            </a:r>
            <a:r>
              <a:rPr lang="en-US" dirty="0"/>
              <a:t>$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2438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8200" y="2667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29718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8200" y="32766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8200" y="35052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3810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524000" y="2590800"/>
            <a:ext cx="2209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14400" y="914400"/>
            <a:ext cx="3276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457200"/>
            <a:ext cx="335021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“</a:t>
            </a:r>
            <a:r>
              <a:rPr lang="en-US" dirty="0" err="1"/>
              <a:t>unpermute</a:t>
            </a:r>
            <a:r>
              <a:rPr lang="en-US" dirty="0"/>
              <a:t>” </a:t>
            </a:r>
            <a:r>
              <a:rPr lang="en-US" dirty="0" err="1"/>
              <a:t>gc$aaac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Sort to yield $</a:t>
            </a:r>
            <a:r>
              <a:rPr lang="en-US" dirty="0" err="1"/>
              <a:t>aaaccg</a:t>
            </a: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/>
            <a:r>
              <a:rPr lang="en-US" dirty="0"/>
              <a:t>Line up the two columns:</a:t>
            </a:r>
          </a:p>
          <a:p>
            <a:pPr marL="342900" indent="-34290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$                 g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c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$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g                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4572000"/>
            <a:ext cx="21094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we have: 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dirty="0" err="1"/>
              <a:t>caacg</a:t>
            </a:r>
            <a:r>
              <a:rPr lang="en-US" dirty="0"/>
              <a:t>$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2438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8200" y="2667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29718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8200" y="32766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8200" y="35052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3810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24000" y="34290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14400" y="914400"/>
            <a:ext cx="3276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457200"/>
            <a:ext cx="335021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“</a:t>
            </a:r>
            <a:r>
              <a:rPr lang="en-US" dirty="0" err="1"/>
              <a:t>unpermute</a:t>
            </a:r>
            <a:r>
              <a:rPr lang="en-US" dirty="0"/>
              <a:t>” </a:t>
            </a:r>
            <a:r>
              <a:rPr lang="en-US" dirty="0" err="1"/>
              <a:t>gc$aaac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Sort to yield $</a:t>
            </a:r>
            <a:r>
              <a:rPr lang="en-US" dirty="0" err="1"/>
              <a:t>aaaccg</a:t>
            </a: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/>
            <a:r>
              <a:rPr lang="en-US" dirty="0"/>
              <a:t>Line up the two columns:</a:t>
            </a:r>
          </a:p>
          <a:p>
            <a:pPr marL="342900" indent="-34290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$                 g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c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$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g                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4572000"/>
            <a:ext cx="21094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we have: 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dirty="0" err="1"/>
              <a:t>caacg</a:t>
            </a:r>
            <a:r>
              <a:rPr lang="en-US" dirty="0"/>
              <a:t>$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2438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8200" y="2667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29718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8200" y="32766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8200" y="35052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3810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524000" y="2819400"/>
            <a:ext cx="2209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752600" y="28194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71600" y="4343400"/>
            <a:ext cx="243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we are at the end…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6172200"/>
            <a:ext cx="5928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un-transformed the string with a sort + a linear walk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4400" y="914400"/>
            <a:ext cx="3276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 in time (n) and space (2*n) linear to the transformed string, I can </a:t>
            </a:r>
            <a:r>
              <a:rPr lang="en-US" dirty="0" err="1"/>
              <a:t>untransform</a:t>
            </a:r>
            <a:r>
              <a:rPr lang="en-US" dirty="0"/>
              <a:t> it!</a:t>
            </a:r>
          </a:p>
          <a:p>
            <a:r>
              <a:rPr lang="en-US" dirty="0"/>
              <a:t>(alternatively: time n*log(n) and space (n) ) 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323975"/>
            <a:ext cx="298132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152775"/>
            <a:ext cx="62198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47800" y="773668"/>
            <a:ext cx="179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paper…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914400"/>
            <a:ext cx="79281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pen and paper:</a:t>
            </a:r>
          </a:p>
          <a:p>
            <a:endParaRPr lang="en-US" dirty="0"/>
          </a:p>
          <a:p>
            <a:r>
              <a:rPr lang="en-US" dirty="0"/>
              <a:t>	Take your BW transformed string that you have for “CGAA$”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Unpermute</a:t>
            </a:r>
            <a:r>
              <a:rPr lang="en-US" dirty="0"/>
              <a:t> your BW transformed string to recover the original sequence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655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BWT transform can act like a suffix tree to support searches in time proportional to the query…</a:t>
            </a:r>
          </a:p>
          <a:p>
            <a:endParaRPr lang="en-US" dirty="0"/>
          </a:p>
          <a:p>
            <a:r>
              <a:rPr lang="en-US" dirty="0"/>
              <a:t>We’ll need to keep track of the original index when we sort…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591270"/>
            <a:ext cx="269727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unsorted: 	sorted:</a:t>
            </a:r>
          </a:p>
          <a:p>
            <a:r>
              <a:rPr lang="en-US" dirty="0"/>
              <a:t>0 </a:t>
            </a:r>
            <a:r>
              <a:rPr lang="en-US" dirty="0" err="1"/>
              <a:t>acaacg</a:t>
            </a:r>
            <a:r>
              <a:rPr lang="en-US" dirty="0"/>
              <a:t>$	                  </a:t>
            </a:r>
          </a:p>
          <a:p>
            <a:r>
              <a:rPr lang="en-US" dirty="0"/>
              <a:t>1 </a:t>
            </a:r>
            <a:r>
              <a:rPr lang="en-US" dirty="0" err="1"/>
              <a:t>caacg$a</a:t>
            </a:r>
            <a:endParaRPr lang="en-US" dirty="0"/>
          </a:p>
          <a:p>
            <a:r>
              <a:rPr lang="en-US" dirty="0"/>
              <a:t>2 </a:t>
            </a:r>
            <a:r>
              <a:rPr lang="en-US" dirty="0" err="1"/>
              <a:t>aacg$ac</a:t>
            </a:r>
            <a:endParaRPr lang="en-US" dirty="0"/>
          </a:p>
          <a:p>
            <a:r>
              <a:rPr lang="en-US" dirty="0"/>
              <a:t>3 </a:t>
            </a:r>
            <a:r>
              <a:rPr lang="en-US" dirty="0" err="1"/>
              <a:t>acg$aca</a:t>
            </a:r>
            <a:endParaRPr lang="en-US" dirty="0"/>
          </a:p>
          <a:p>
            <a:r>
              <a:rPr lang="en-US" dirty="0"/>
              <a:t>4 </a:t>
            </a:r>
            <a:r>
              <a:rPr lang="en-US" dirty="0" err="1"/>
              <a:t>cg$acaa</a:t>
            </a:r>
            <a:endParaRPr lang="en-US" dirty="0"/>
          </a:p>
          <a:p>
            <a:r>
              <a:rPr lang="en-US" dirty="0"/>
              <a:t>5 </a:t>
            </a:r>
            <a:r>
              <a:rPr lang="en-US" dirty="0" err="1"/>
              <a:t>g$acaac</a:t>
            </a:r>
            <a:endParaRPr lang="en-US" dirty="0"/>
          </a:p>
          <a:p>
            <a:r>
              <a:rPr lang="en-US" dirty="0"/>
              <a:t>6 $</a:t>
            </a:r>
            <a:r>
              <a:rPr lang="en-US" dirty="0" err="1"/>
              <a:t>acaacg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43200" y="241333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6 $</a:t>
            </a:r>
            <a:r>
              <a:rPr lang="en-US" dirty="0" err="1"/>
              <a:t>acaacg</a:t>
            </a:r>
            <a:endParaRPr lang="en-US" dirty="0"/>
          </a:p>
          <a:p>
            <a:r>
              <a:rPr lang="en-US" dirty="0"/>
              <a:t>2 </a:t>
            </a:r>
            <a:r>
              <a:rPr lang="en-US" dirty="0" err="1"/>
              <a:t>aacg$ac</a:t>
            </a:r>
            <a:endParaRPr lang="en-US" dirty="0"/>
          </a:p>
          <a:p>
            <a:r>
              <a:rPr lang="en-US" dirty="0"/>
              <a:t>0 </a:t>
            </a:r>
            <a:r>
              <a:rPr lang="en-US" dirty="0" err="1"/>
              <a:t>acaacg</a:t>
            </a:r>
            <a:r>
              <a:rPr lang="en-US" dirty="0"/>
              <a:t>$</a:t>
            </a:r>
          </a:p>
          <a:p>
            <a:r>
              <a:rPr lang="en-US" dirty="0"/>
              <a:t>3 </a:t>
            </a:r>
            <a:r>
              <a:rPr lang="en-US" dirty="0" err="1"/>
              <a:t>acg$aca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caacg$a</a:t>
            </a:r>
            <a:endParaRPr lang="en-US" dirty="0"/>
          </a:p>
          <a:p>
            <a:r>
              <a:rPr lang="en-US" dirty="0"/>
              <a:t>4 </a:t>
            </a:r>
            <a:r>
              <a:rPr lang="en-US" dirty="0" err="1"/>
              <a:t>cg$acaa</a:t>
            </a:r>
            <a:endParaRPr lang="en-US" dirty="0"/>
          </a:p>
          <a:p>
            <a:r>
              <a:rPr lang="en-US" dirty="0"/>
              <a:t>5 </a:t>
            </a:r>
            <a:r>
              <a:rPr lang="en-US" dirty="0" err="1"/>
              <a:t>g$acaac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1524000"/>
            <a:ext cx="3617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 start with                           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5000" y="1447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acaacg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0123456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5029200"/>
            <a:ext cx="421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store: { 6,2,0,3,1,4,5} and {</a:t>
            </a:r>
            <a:r>
              <a:rPr lang="en-US" dirty="0" err="1"/>
              <a:t>g,c,$,a,a,c</a:t>
            </a:r>
            <a:r>
              <a:rPr lang="en-US" dirty="0"/>
              <a:t>}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648200" y="5410200"/>
            <a:ext cx="76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43400" y="5943600"/>
            <a:ext cx="3292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can be </a:t>
            </a:r>
            <a:r>
              <a:rPr lang="en-US"/>
              <a:t>stored compressed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3810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Given:</a:t>
            </a:r>
          </a:p>
          <a:p>
            <a:r>
              <a:rPr lang="en-US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762000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 6,2,0,3,1,4,5} and  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3800" y="762000"/>
            <a:ext cx="1315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</a:t>
            </a:r>
            <a:r>
              <a:rPr lang="en-US" dirty="0" err="1"/>
              <a:t>g,c,$,a,a,c</a:t>
            </a:r>
            <a:r>
              <a:rPr lang="en-US" dirty="0"/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447800"/>
            <a:ext cx="3560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was </a:t>
            </a:r>
            <a:r>
              <a:rPr lang="en-US" dirty="0" err="1"/>
              <a:t>aac</a:t>
            </a:r>
            <a:r>
              <a:rPr lang="en-US" dirty="0"/>
              <a:t> in the original string: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2021681"/>
            <a:ext cx="280397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Sort to yield $</a:t>
            </a:r>
            <a:r>
              <a:rPr lang="en-US" dirty="0" err="1"/>
              <a:t>aaaccg</a:t>
            </a: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/>
            <a:r>
              <a:rPr lang="en-US" dirty="0"/>
              <a:t>Line up the two columns:</a:t>
            </a:r>
          </a:p>
          <a:p>
            <a:pPr marL="342900" indent="-34290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$                 g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c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$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a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g                 c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838200" y="37338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8200" y="39624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38200" y="42672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38200" y="45720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38200" y="48006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38200" y="50292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4400" y="53340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343400" y="1371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acaacg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0123456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3810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Given:</a:t>
            </a:r>
          </a:p>
          <a:p>
            <a:r>
              <a:rPr lang="en-US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762000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 6,2,0,3,1,4,5} and  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3800" y="762000"/>
            <a:ext cx="1315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</a:t>
            </a:r>
            <a:r>
              <a:rPr lang="en-US" dirty="0" err="1"/>
              <a:t>g,c,$,a,a,c</a:t>
            </a:r>
            <a:r>
              <a:rPr lang="en-US" dirty="0"/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447800"/>
            <a:ext cx="3560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was </a:t>
            </a:r>
            <a:r>
              <a:rPr lang="en-US" dirty="0" err="1"/>
              <a:t>aa</a:t>
            </a:r>
            <a:r>
              <a:rPr lang="en-US" dirty="0" err="1">
                <a:solidFill>
                  <a:srgbClr val="FF0000"/>
                </a:solidFill>
              </a:rPr>
              <a:t>c</a:t>
            </a:r>
            <a:r>
              <a:rPr lang="en-US" dirty="0"/>
              <a:t> in the original string: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2021681"/>
            <a:ext cx="30796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Sort to yield $</a:t>
            </a:r>
            <a:r>
              <a:rPr lang="en-US" dirty="0" err="1"/>
              <a:t>aaaccg</a:t>
            </a: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/>
            <a:r>
              <a:rPr lang="en-US" dirty="0"/>
              <a:t>Line up the two columns:</a:t>
            </a:r>
          </a:p>
          <a:p>
            <a:pPr marL="342900" indent="-34290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6 $                 g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2 a                 c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0 a                 $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3 a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1 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4 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5 g                 c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38200" y="37338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8200" y="39624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42672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8200" y="45720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38200" y="48006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38200" y="50292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14400" y="53340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343400" y="1371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aa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0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23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4400" y="5638800"/>
            <a:ext cx="663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with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.  Find c in sorted list (which we can do quickly).  c is at 1,4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914400" y="4648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14400" y="4953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3810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Given:</a:t>
            </a:r>
          </a:p>
          <a:p>
            <a:r>
              <a:rPr lang="en-US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762000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 6,2,0,3,1,4,5} and  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3800" y="762000"/>
            <a:ext cx="1315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</a:t>
            </a:r>
            <a:r>
              <a:rPr lang="en-US" dirty="0" err="1"/>
              <a:t>g,c,$,a,a,c</a:t>
            </a:r>
            <a:r>
              <a:rPr lang="en-US" dirty="0"/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447800"/>
            <a:ext cx="3560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was </a:t>
            </a:r>
            <a:r>
              <a:rPr lang="en-US" dirty="0" err="1"/>
              <a:t>a</a:t>
            </a:r>
            <a:r>
              <a:rPr lang="en-US" dirty="0" err="1">
                <a:solidFill>
                  <a:srgbClr val="FF0000"/>
                </a:solidFill>
              </a:rPr>
              <a:t>ac</a:t>
            </a:r>
            <a:r>
              <a:rPr lang="en-US" dirty="0"/>
              <a:t> in the original string: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2021681"/>
            <a:ext cx="30796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Sort to yield $</a:t>
            </a:r>
            <a:r>
              <a:rPr lang="en-US" dirty="0" err="1"/>
              <a:t>aaaccg</a:t>
            </a: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/>
            <a:r>
              <a:rPr lang="en-US" dirty="0"/>
              <a:t>Line up the two columns:</a:t>
            </a:r>
          </a:p>
          <a:p>
            <a:pPr marL="342900" indent="-34290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6 $                 g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2 a                 c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0 a                 $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3 a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1 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4 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5 g                 c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38200" y="37338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8200" y="39624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42672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8200" y="45720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38200" y="48006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38200" y="50292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14400" y="53340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343400" y="1371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0123456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4400" y="5638800"/>
            <a:ext cx="7802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do </a:t>
            </a:r>
            <a:r>
              <a:rPr lang="en-US" dirty="0">
                <a:solidFill>
                  <a:srgbClr val="FF0000"/>
                </a:solidFill>
              </a:rPr>
              <a:t>ac</a:t>
            </a:r>
            <a:r>
              <a:rPr lang="en-US" dirty="0"/>
              <a:t>.  Check the prefix of both of our c rows.  There is an a in both of them.</a:t>
            </a:r>
          </a:p>
          <a:p>
            <a:r>
              <a:rPr lang="en-US" dirty="0"/>
              <a:t>So ac is at (0,3)… (since we started at 1,4 and have moved one in both substrings)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828800" y="46482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828800" y="49530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152650"/>
            <a:ext cx="31908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448050"/>
            <a:ext cx="31432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95400" y="76200"/>
            <a:ext cx="68155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solution: use a small word-length and keep track of the </a:t>
            </a:r>
          </a:p>
          <a:p>
            <a:r>
              <a:rPr lang="en-US" dirty="0"/>
              <a:t>“neighborhood” of the seeds. </a:t>
            </a:r>
          </a:p>
          <a:p>
            <a:endParaRPr lang="en-US" dirty="0"/>
          </a:p>
          <a:p>
            <a:r>
              <a:rPr lang="en-US" dirty="0"/>
              <a:t>Break your query into small seeds and find the “neighborhood” where </a:t>
            </a:r>
          </a:p>
          <a:p>
            <a:r>
              <a:rPr lang="en-US" dirty="0"/>
              <a:t>multiple seeds hit and then (possibly) use Smith-Waterman to try and </a:t>
            </a:r>
          </a:p>
          <a:p>
            <a:r>
              <a:rPr lang="en-US" dirty="0"/>
              <a:t>extend the neighborhood…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343400" y="367665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71600" y="5105400"/>
            <a:ext cx="374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pretty reasonable approach…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3810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Given:</a:t>
            </a:r>
          </a:p>
          <a:p>
            <a:r>
              <a:rPr lang="en-US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762000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 6,2,0,3,1,4,5} and  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3800" y="762000"/>
            <a:ext cx="1315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</a:t>
            </a:r>
            <a:r>
              <a:rPr lang="en-US" dirty="0" err="1"/>
              <a:t>g,c,$,a,a,c</a:t>
            </a:r>
            <a:r>
              <a:rPr lang="en-US" dirty="0"/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447800"/>
            <a:ext cx="3560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was </a:t>
            </a:r>
            <a:r>
              <a:rPr lang="en-US" dirty="0" err="1"/>
              <a:t>a</a:t>
            </a:r>
            <a:r>
              <a:rPr lang="en-US" dirty="0" err="1">
                <a:solidFill>
                  <a:srgbClr val="FF0000"/>
                </a:solidFill>
              </a:rPr>
              <a:t>ac</a:t>
            </a:r>
            <a:r>
              <a:rPr lang="en-US" dirty="0"/>
              <a:t> in the original string: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2021681"/>
            <a:ext cx="30796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Sort to yield $</a:t>
            </a:r>
            <a:r>
              <a:rPr lang="en-US" dirty="0" err="1"/>
              <a:t>aaaccg</a:t>
            </a: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/>
            <a:r>
              <a:rPr lang="en-US" dirty="0"/>
              <a:t>Line up the two columns:</a:t>
            </a:r>
          </a:p>
          <a:p>
            <a:pPr marL="342900" indent="-34290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6 $                 g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2 a                 c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0 a                 $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3 a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1 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4 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5 g                 c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38200" y="37338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8200" y="39624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42672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8200" y="45720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38200" y="48006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38200" y="50292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14400" y="53340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343400" y="1371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acaacg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0123456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4400" y="5638800"/>
            <a:ext cx="2667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do </a:t>
            </a:r>
            <a:r>
              <a:rPr lang="en-US" dirty="0" err="1">
                <a:solidFill>
                  <a:srgbClr val="FF0000"/>
                </a:solidFill>
              </a:rPr>
              <a:t>aac</a:t>
            </a:r>
            <a:r>
              <a:rPr lang="en-US" dirty="0"/>
              <a:t>.  </a:t>
            </a:r>
          </a:p>
          <a:p>
            <a:r>
              <a:rPr lang="en-US" dirty="0"/>
              <a:t>We find the matching </a:t>
            </a:r>
            <a:r>
              <a:rPr lang="en-US" dirty="0" err="1"/>
              <a:t>a’s</a:t>
            </a:r>
            <a:r>
              <a:rPr lang="en-US" dirty="0"/>
              <a:t>.  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1752600" y="4114800"/>
            <a:ext cx="2286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752600" y="4419600"/>
            <a:ext cx="2286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762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Given:</a:t>
            </a:r>
          </a:p>
          <a:p>
            <a:r>
              <a:rPr lang="en-US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457200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 6,2,0,3,1,4,5} and  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3800" y="457200"/>
            <a:ext cx="1315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</a:t>
            </a:r>
            <a:r>
              <a:rPr lang="en-US" dirty="0" err="1"/>
              <a:t>g,c,$,a,a,c</a:t>
            </a:r>
            <a:r>
              <a:rPr lang="en-US" dirty="0"/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143000"/>
            <a:ext cx="3560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was </a:t>
            </a:r>
            <a:r>
              <a:rPr lang="en-US" dirty="0" err="1">
                <a:solidFill>
                  <a:srgbClr val="FF0000"/>
                </a:solidFill>
              </a:rPr>
              <a:t>aac</a:t>
            </a:r>
            <a:r>
              <a:rPr lang="en-US" dirty="0"/>
              <a:t> in the original string: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1716881"/>
            <a:ext cx="30796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Sort to yield $</a:t>
            </a:r>
            <a:r>
              <a:rPr lang="en-US" dirty="0" err="1"/>
              <a:t>aaaccg</a:t>
            </a: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/>
            <a:r>
              <a:rPr lang="en-US" dirty="0"/>
              <a:t>Line up the two columns:</a:t>
            </a:r>
          </a:p>
          <a:p>
            <a:pPr marL="342900" indent="-34290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6 $                 g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2 a                 c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0 a                 $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3 a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1 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4 c                 a</a:t>
            </a:r>
          </a:p>
          <a:p>
            <a:pPr marL="342900" indent="-342900"/>
            <a:r>
              <a:rPr lang="en-US" dirty="0">
                <a:latin typeface="Courier New" pitchFamily="49" charset="0"/>
                <a:cs typeface="Courier New" pitchFamily="49" charset="0"/>
              </a:rPr>
              <a:t>5 g                 c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38200" y="34290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8200" y="36576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39624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8200" y="42672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38200" y="44958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38200" y="47244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14400" y="50292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343400" y="1066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aac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01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234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8200" y="5181600"/>
            <a:ext cx="80949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do </a:t>
            </a:r>
            <a:r>
              <a:rPr lang="en-US" dirty="0" err="1">
                <a:solidFill>
                  <a:srgbClr val="FF0000"/>
                </a:solidFill>
              </a:rPr>
              <a:t>aac</a:t>
            </a:r>
            <a:r>
              <a:rPr lang="en-US" dirty="0"/>
              <a:t>.  </a:t>
            </a:r>
          </a:p>
          <a:p>
            <a:r>
              <a:rPr lang="en-US" dirty="0"/>
              <a:t>We find the matching </a:t>
            </a:r>
            <a:r>
              <a:rPr lang="en-US" dirty="0" err="1"/>
              <a:t>a’s</a:t>
            </a:r>
            <a:r>
              <a:rPr lang="en-US" dirty="0"/>
              <a:t>.  This tells us what characters come before the ac.</a:t>
            </a:r>
          </a:p>
          <a:p>
            <a:r>
              <a:rPr lang="en-US" dirty="0"/>
              <a:t>There is a before one of the ac rows.  </a:t>
            </a:r>
          </a:p>
          <a:p>
            <a:r>
              <a:rPr lang="en-US" dirty="0"/>
              <a:t>For the string we are growing, we started at 4 and have added 2, so the position is 2.</a:t>
            </a:r>
          </a:p>
          <a:p>
            <a:r>
              <a:rPr lang="en-US" dirty="0"/>
              <a:t>There is no match for the other string, so we eliminate it from our results…</a:t>
            </a:r>
          </a:p>
          <a:p>
            <a:r>
              <a:rPr lang="en-US" dirty="0"/>
              <a:t> 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52600" y="38100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28800" y="41148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066800"/>
            <a:ext cx="69532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19200" y="533400"/>
            <a:ext cx="179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paper…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505200" y="480060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71800" y="5257800"/>
            <a:ext cx="429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(b) and (c) are reversed in the legend!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81000"/>
            <a:ext cx="7239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search algorithm can work just as well on  a representation like </a:t>
            </a:r>
          </a:p>
          <a:p>
            <a:endParaRPr lang="en-US" dirty="0"/>
          </a:p>
          <a:p>
            <a:r>
              <a:rPr lang="en-US" dirty="0"/>
              <a:t>5GT$4G10CG</a:t>
            </a:r>
          </a:p>
          <a:p>
            <a:endParaRPr lang="en-US" dirty="0"/>
          </a:p>
          <a:p>
            <a:r>
              <a:rPr lang="en-US" dirty="0"/>
              <a:t>as a representation like</a:t>
            </a:r>
          </a:p>
          <a:p>
            <a:endParaRPr lang="en-US" dirty="0"/>
          </a:p>
          <a:p>
            <a:r>
              <a:rPr lang="en-US" dirty="0"/>
              <a:t>GGGGGT$GGGGCCCCCCCCCCG</a:t>
            </a:r>
          </a:p>
          <a:p>
            <a:endParaRPr lang="en-US" dirty="0"/>
          </a:p>
          <a:p>
            <a:r>
              <a:rPr lang="en-US" dirty="0"/>
              <a:t>So we can keep the characters in compressed form saving memory but still</a:t>
            </a:r>
          </a:p>
          <a:p>
            <a:r>
              <a:rPr lang="en-US" dirty="0"/>
              <a:t>count when, for example, the 2</a:t>
            </a:r>
            <a:r>
              <a:rPr lang="en-US" baseline="30000" dirty="0"/>
              <a:t>nd</a:t>
            </a:r>
            <a:r>
              <a:rPr lang="en-US" dirty="0"/>
              <a:t> a on the right matches the 2</a:t>
            </a:r>
            <a:r>
              <a:rPr lang="en-US" baseline="30000" dirty="0"/>
              <a:t>nd</a:t>
            </a:r>
            <a:r>
              <a:rPr lang="en-US" dirty="0"/>
              <a:t> a on the left.</a:t>
            </a:r>
          </a:p>
          <a:p>
            <a:endParaRPr lang="en-US" dirty="0"/>
          </a:p>
          <a:p>
            <a:r>
              <a:rPr lang="en-US" dirty="0"/>
              <a:t>So all I need to keep is the compressed form of the left and right columns and the index ( e.g. { 6,2,0,3,1,4,5} ).</a:t>
            </a:r>
          </a:p>
          <a:p>
            <a:endParaRPr lang="en-US" dirty="0"/>
          </a:p>
          <a:p>
            <a:r>
              <a:rPr lang="en-US" dirty="0"/>
              <a:t>Linear in memory, but more efficient in memory than a suffix tree.</a:t>
            </a:r>
          </a:p>
          <a:p>
            <a:r>
              <a:rPr lang="en-US" dirty="0"/>
              <a:t>Queries still happen in time linear to the query sequence.</a:t>
            </a:r>
          </a:p>
          <a:p>
            <a:endParaRPr lang="en-US" dirty="0"/>
          </a:p>
          <a:p>
            <a:r>
              <a:rPr lang="en-US" dirty="0"/>
              <a:t>Very nice algorithm to index large genomes efficiently in RAM.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04800"/>
            <a:ext cx="3718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alternative: use suffix trees…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762000"/>
            <a:ext cx="6681787" cy="317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419600" y="6172200"/>
            <a:ext cx="3947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http://en.wikipedia.org/wiki/Suffix_tree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95400"/>
            <a:ext cx="2581594" cy="373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928293" y="1600200"/>
            <a:ext cx="197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</a:rPr>
              <a:t>B A N A N A $</a:t>
            </a:r>
          </a:p>
          <a:p>
            <a:r>
              <a:rPr lang="en-US" dirty="0">
                <a:latin typeface="Courier New" pitchFamily="49" charset="0"/>
              </a:rPr>
              <a:t>0 1 2 3 4 5 6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81400" y="2362200"/>
            <a:ext cx="53167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“Find all instances of ANA”</a:t>
            </a:r>
          </a:p>
          <a:p>
            <a:r>
              <a:rPr lang="en-US" dirty="0"/>
              <a:t>Start at the root, and read until you have exhausted</a:t>
            </a:r>
          </a:p>
          <a:p>
            <a:r>
              <a:rPr lang="en-US" dirty="0"/>
              <a:t>the query string…</a:t>
            </a:r>
          </a:p>
          <a:p>
            <a:r>
              <a:rPr lang="en-US" dirty="0"/>
              <a:t>Read all the #s that occur below the node you stopped.</a:t>
            </a:r>
          </a:p>
          <a:p>
            <a:r>
              <a:rPr lang="en-US" dirty="0"/>
              <a:t>Those are the exact substrings.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228600"/>
            <a:ext cx="568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searching a suffix tree with a query sequence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4419600" y="6172200"/>
            <a:ext cx="3947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http://en.wikipedia.org/wiki/Suffix_tree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95400"/>
            <a:ext cx="2581594" cy="373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928293" y="1600200"/>
            <a:ext cx="197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</a:rPr>
              <a:t>B A N A N A $</a:t>
            </a:r>
          </a:p>
          <a:p>
            <a:r>
              <a:rPr lang="en-US" dirty="0">
                <a:latin typeface="Courier New" pitchFamily="49" charset="0"/>
              </a:rPr>
              <a:t>0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</a:rPr>
              <a:t> 2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3</a:t>
            </a:r>
            <a:r>
              <a:rPr lang="en-US" dirty="0">
                <a:latin typeface="Courier New" pitchFamily="49" charset="0"/>
              </a:rPr>
              <a:t> 4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5</a:t>
            </a:r>
            <a:r>
              <a:rPr lang="en-US" dirty="0">
                <a:latin typeface="Courier New" pitchFamily="49" charset="0"/>
              </a:rPr>
              <a:t> 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2362200"/>
            <a:ext cx="53167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“Find all instances of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NA”</a:t>
            </a:r>
          </a:p>
          <a:p>
            <a:r>
              <a:rPr lang="en-US" dirty="0"/>
              <a:t>Start at the root, and read until you have exhausted</a:t>
            </a:r>
          </a:p>
          <a:p>
            <a:r>
              <a:rPr lang="en-US" dirty="0"/>
              <a:t>the query string…</a:t>
            </a:r>
          </a:p>
          <a:p>
            <a:r>
              <a:rPr lang="en-US" dirty="0"/>
              <a:t>Read all the #s that occur below the node you stopped.</a:t>
            </a:r>
          </a:p>
          <a:p>
            <a:r>
              <a:rPr lang="en-US" dirty="0"/>
              <a:t>Those are the exact substrings.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676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6200000" flipH="1">
            <a:off x="568895" y="1875963"/>
            <a:ext cx="316468" cy="526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419600" y="6172200"/>
            <a:ext cx="3947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http://en.wikipedia.org/wiki/Suffix_tree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86200" y="4191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is at 1,3,5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4800" y="31242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57200" y="37338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752600" y="3733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95400"/>
            <a:ext cx="2581594" cy="373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928293" y="1600200"/>
            <a:ext cx="197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</a:rPr>
              <a:t>B A N A N A $</a:t>
            </a:r>
          </a:p>
          <a:p>
            <a:r>
              <a:rPr lang="en-US" dirty="0">
                <a:latin typeface="Courier New" pitchFamily="49" charset="0"/>
              </a:rPr>
              <a:t>0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</a:rPr>
              <a:t> 2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3</a:t>
            </a:r>
            <a:r>
              <a:rPr lang="en-US" dirty="0">
                <a:latin typeface="Courier New" pitchFamily="49" charset="0"/>
              </a:rPr>
              <a:t> 4 5 6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2362200"/>
            <a:ext cx="53167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“Find all instances of </a:t>
            </a:r>
            <a:r>
              <a:rPr lang="en-US" dirty="0">
                <a:solidFill>
                  <a:srgbClr val="FF0000"/>
                </a:solidFill>
              </a:rPr>
              <a:t>AN</a:t>
            </a:r>
            <a:r>
              <a:rPr lang="en-US" dirty="0"/>
              <a:t>A”</a:t>
            </a:r>
          </a:p>
          <a:p>
            <a:r>
              <a:rPr lang="en-US" dirty="0"/>
              <a:t>Start at the root, and read until you have exhausted</a:t>
            </a:r>
          </a:p>
          <a:p>
            <a:r>
              <a:rPr lang="en-US" dirty="0"/>
              <a:t>the query string…</a:t>
            </a:r>
          </a:p>
          <a:p>
            <a:r>
              <a:rPr lang="en-US" dirty="0"/>
              <a:t>read all the #s that occur below the node you stopped.</a:t>
            </a:r>
          </a:p>
          <a:p>
            <a:r>
              <a:rPr lang="en-US" dirty="0"/>
              <a:t>Those are the exact substrings.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214526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</a:t>
            </a:r>
            <a:r>
              <a:rPr lang="en-US" dirty="0"/>
              <a:t>A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7200" y="24384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419600" y="6172200"/>
            <a:ext cx="3947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http://en.wikipedia.org/wiki/Suffix_tree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86200" y="4191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 is at 1,3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9600" y="3810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752600" y="3810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95400"/>
            <a:ext cx="2581594" cy="373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928293" y="1600200"/>
            <a:ext cx="197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</a:rPr>
              <a:t>B A N A N A $</a:t>
            </a:r>
          </a:p>
          <a:p>
            <a:r>
              <a:rPr lang="en-US" dirty="0">
                <a:latin typeface="Courier New" pitchFamily="49" charset="0"/>
              </a:rPr>
              <a:t>0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</a:rPr>
              <a:t> 2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3</a:t>
            </a:r>
            <a:r>
              <a:rPr lang="en-US" dirty="0">
                <a:latin typeface="Courier New" pitchFamily="49" charset="0"/>
              </a:rPr>
              <a:t> 4 5 6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2362200"/>
            <a:ext cx="5021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“Find all instances of </a:t>
            </a:r>
            <a:r>
              <a:rPr lang="en-US" dirty="0">
                <a:solidFill>
                  <a:srgbClr val="FF0000"/>
                </a:solidFill>
              </a:rPr>
              <a:t>ANA</a:t>
            </a:r>
            <a:r>
              <a:rPr lang="en-US" dirty="0"/>
              <a:t>”</a:t>
            </a:r>
          </a:p>
          <a:p>
            <a:r>
              <a:rPr lang="en-US" dirty="0"/>
              <a:t>Start at the root, and read until you have exhausted</a:t>
            </a:r>
          </a:p>
          <a:p>
            <a:r>
              <a:rPr lang="en-US" dirty="0"/>
              <a:t>the query string…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" y="214526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ANA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7200" y="24384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43000" y="5410200"/>
            <a:ext cx="7566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in linear time to the query.  (We used 3 operations).</a:t>
            </a:r>
          </a:p>
          <a:p>
            <a:r>
              <a:rPr lang="en-US" dirty="0"/>
              <a:t>Pretty cool….</a:t>
            </a:r>
          </a:p>
          <a:p>
            <a:r>
              <a:rPr lang="en-US" dirty="0"/>
              <a:t>Building suffix trees will be one of (many) topics we won’t cover this semester…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200" y="4191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ANA is at 1,3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09600" y="3810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752600" y="3810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2583</Words>
  <Application>Microsoft Office PowerPoint</Application>
  <PresentationFormat>On-screen Show (4:3)</PresentationFormat>
  <Paragraphs>652</Paragraphs>
  <Slides>44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Anthony Fodor</cp:lastModifiedBy>
  <cp:revision>128</cp:revision>
  <dcterms:created xsi:type="dcterms:W3CDTF">2006-08-16T00:00:00Z</dcterms:created>
  <dcterms:modified xsi:type="dcterms:W3CDTF">2017-11-15T03:53:53Z</dcterms:modified>
</cp:coreProperties>
</file>