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93" r:id="rId9"/>
    <p:sldId id="260" r:id="rId10"/>
    <p:sldId id="264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65" r:id="rId32"/>
    <p:sldId id="287" r:id="rId33"/>
    <p:sldId id="288" r:id="rId34"/>
    <p:sldId id="290" r:id="rId35"/>
    <p:sldId id="289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5909-3D24-4715-B7D8-CE21EEF0751A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78ECC-4B1F-4D26-AA03-A9D27C1024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1384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== vs .equals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905000" y="457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1600200"/>
            <a:ext cx="3429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2069068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09800" y="169973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0401" y="2069068"/>
            <a:ext cx="260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9800" y="2373868"/>
            <a:ext cx="3428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getCicumference</a:t>
            </a:r>
            <a:r>
              <a:rPr lang="en-US" dirty="0"/>
              <a:t>()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(Shape)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8353" y="3821668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92519" y="3276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2010277" y="2971800"/>
            <a:ext cx="580523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143000" y="41910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8200" y="40502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4583668"/>
            <a:ext cx="7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05000" y="41910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33600" y="4126468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overrides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57400" y="4572000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51749" y="4876800"/>
            <a:ext cx="1910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getCicumference</a:t>
            </a:r>
            <a:r>
              <a:rPr lang="en-US" dirty="0"/>
              <a:t>()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572000" y="29718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53000" y="3810000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572000" y="4179332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67200" y="40386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62400" y="4572000"/>
            <a:ext cx="120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sideLength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334000" y="4179332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62600" y="411480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overrides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86400" y="4560332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80749" y="4865132"/>
            <a:ext cx="1910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getCicumference</a:t>
            </a:r>
            <a:r>
              <a:rPr lang="en-US" dirty="0"/>
              <a:t>()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638800" y="12192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55443" y="1078468"/>
            <a:ext cx="136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implements</a:t>
            </a:r>
            <a:r>
              <a:rPr lang="en-US" dirty="0"/>
              <a:t>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20937" y="533400"/>
            <a:ext cx="212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Comparable&lt;Shape&gt;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6248400" y="902732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213996" y="849868"/>
            <a:ext cx="2244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(Shape)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48400" y="533400"/>
            <a:ext cx="20574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416418" y="3276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flipH="1">
            <a:off x="655318" y="5867400"/>
            <a:ext cx="7345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Circle and </a:t>
            </a:r>
            <a:r>
              <a:rPr lang="en-US" dirty="0" err="1"/>
              <a:t>RegularPentagon</a:t>
            </a:r>
            <a:r>
              <a:rPr lang="en-US" dirty="0"/>
              <a:t> will inherit </a:t>
            </a:r>
            <a:r>
              <a:rPr lang="en-US" dirty="0" err="1"/>
              <a:t>compareTo</a:t>
            </a:r>
            <a:r>
              <a:rPr lang="en-US" dirty="0"/>
              <a:t>() </a:t>
            </a:r>
          </a:p>
          <a:p>
            <a:r>
              <a:rPr lang="en-US" dirty="0"/>
              <a:t>(and hence will be Comparable)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0"/>
            <a:ext cx="51720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152400" y="19812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133600"/>
            <a:ext cx="508057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rot="5400000">
            <a:off x="2895600" y="4343400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2185623"/>
            <a:ext cx="3648075" cy="421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953000" y="304800"/>
            <a:ext cx="4086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 and </a:t>
            </a:r>
            <a:r>
              <a:rPr lang="en-US" dirty="0" err="1"/>
              <a:t>RegularPentagon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extend</a:t>
            </a:r>
            <a:r>
              <a:rPr lang="en-US" dirty="0"/>
              <a:t> Shape</a:t>
            </a:r>
          </a:p>
          <a:p>
            <a:r>
              <a:rPr lang="en-US" dirty="0"/>
              <a:t>Shape </a:t>
            </a:r>
            <a:r>
              <a:rPr lang="en-US" dirty="0">
                <a:solidFill>
                  <a:srgbClr val="FF0000"/>
                </a:solidFill>
              </a:rPr>
              <a:t>implements</a:t>
            </a:r>
            <a:r>
              <a:rPr lang="en-US" dirty="0"/>
              <a:t> Comparable</a:t>
            </a:r>
          </a:p>
          <a:p>
            <a:r>
              <a:rPr lang="en-US" dirty="0"/>
              <a:t>Circle and </a:t>
            </a:r>
            <a:r>
              <a:rPr lang="en-US" dirty="0" err="1"/>
              <a:t>RegularPentagon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inherit</a:t>
            </a:r>
            <a:r>
              <a:rPr lang="en-US" dirty="0"/>
              <a:t> the</a:t>
            </a:r>
          </a:p>
          <a:p>
            <a:r>
              <a:rPr lang="en-US" dirty="0"/>
              <a:t>Implementation of Comparable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57200"/>
            <a:ext cx="6019800" cy="467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76200"/>
            <a:ext cx="6374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Having defined a </a:t>
            </a:r>
            <a:r>
              <a:rPr lang="en-US" dirty="0">
                <a:solidFill>
                  <a:srgbClr val="FF0000"/>
                </a:solidFill>
              </a:rPr>
              <a:t>natural order</a:t>
            </a:r>
            <a:r>
              <a:rPr lang="en-US" dirty="0"/>
              <a:t>, we can now call </a:t>
            </a:r>
            <a:r>
              <a:rPr lang="en-US" dirty="0" err="1"/>
              <a:t>Collections.sort</a:t>
            </a:r>
            <a:r>
              <a:rPr lang="en-US" dirty="0"/>
              <a:t>(…)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810000" y="4343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" y="5181600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257800"/>
            <a:ext cx="849464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1384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== vs .equals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447800" y="762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534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Java (and C#) all objects automatically extend Object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85800"/>
            <a:ext cx="8534400" cy="1995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152400" y="29718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685800"/>
            <a:ext cx="900483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228600"/>
            <a:ext cx="328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objects have these methods…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419600"/>
            <a:ext cx="765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wait() and notify() and </a:t>
            </a:r>
            <a:r>
              <a:rPr lang="en-US" dirty="0" err="1"/>
              <a:t>notifyAll</a:t>
            </a:r>
            <a:r>
              <a:rPr lang="en-US" dirty="0"/>
              <a:t>() are for threading (so we will get to them later)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4888468"/>
            <a:ext cx="7571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clone() is very tricky to use (see Bloch Item #11: Override clone judiciously)</a:t>
            </a:r>
          </a:p>
          <a:p>
            <a:endParaRPr lang="en-US" dirty="0"/>
          </a:p>
          <a:p>
            <a:r>
              <a:rPr lang="en-US" dirty="0"/>
              <a:t>The 3 that we will think about now are: equals(…), </a:t>
            </a:r>
            <a:r>
              <a:rPr lang="en-US" dirty="0" err="1"/>
              <a:t>hashCode</a:t>
            </a:r>
            <a:r>
              <a:rPr lang="en-US" dirty="0"/>
              <a:t>(..) and </a:t>
            </a:r>
            <a:r>
              <a:rPr lang="en-US" dirty="0" err="1"/>
              <a:t>toString</a:t>
            </a:r>
            <a:r>
              <a:rPr lang="en-US" dirty="0"/>
              <a:t>(…)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021" y="0"/>
            <a:ext cx="3866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toString</a:t>
            </a:r>
            <a:r>
              <a:rPr lang="en-US" dirty="0"/>
              <a:t>() is the easiest to understand…</a:t>
            </a:r>
          </a:p>
          <a:p>
            <a:endParaRPr lang="en-US" dirty="0"/>
          </a:p>
          <a:p>
            <a:r>
              <a:rPr lang="en-US" dirty="0"/>
              <a:t>In the Object </a:t>
            </a:r>
            <a:r>
              <a:rPr lang="en-US" dirty="0" err="1"/>
              <a:t>superclass</a:t>
            </a:r>
            <a:r>
              <a:rPr lang="en-US" dirty="0"/>
              <a:t>….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914400"/>
            <a:ext cx="7763774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64068"/>
            <a:ext cx="622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</a:t>
            </a:r>
            <a:r>
              <a:rPr lang="en-US" dirty="0" err="1"/>
              <a:t>toString</a:t>
            </a:r>
            <a:r>
              <a:rPr lang="en-US" dirty="0"/>
              <a:t>() in our Shape class is not very informative by default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685800"/>
            <a:ext cx="583685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724400"/>
            <a:ext cx="54623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4114800" y="31242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516868"/>
            <a:ext cx="800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 is here </a:t>
            </a:r>
            <a:r>
              <a:rPr lang="en-US" dirty="0" err="1"/>
              <a:t>autocast</a:t>
            </a:r>
            <a:r>
              <a:rPr lang="en-US" dirty="0"/>
              <a:t> to a String (by calling </a:t>
            </a:r>
            <a:r>
              <a:rPr lang="en-US" dirty="0" err="1"/>
              <a:t>s.toString</a:t>
            </a:r>
            <a:r>
              <a:rPr lang="en-US" dirty="0"/>
              <a:t>() for each s in in </a:t>
            </a:r>
            <a:r>
              <a:rPr lang="en-US" dirty="0" err="1"/>
              <a:t>listOfShapes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838200"/>
            <a:ext cx="750093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655318" y="304800"/>
            <a:ext cx="574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Explicitly calling </a:t>
            </a:r>
            <a:r>
              <a:rPr lang="en-US" dirty="0" err="1"/>
              <a:t>toString</a:t>
            </a:r>
            <a:r>
              <a:rPr lang="en-US" dirty="0"/>
              <a:t>() yields the same results…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5562600" y="3808412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724400"/>
            <a:ext cx="54623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considered good form to override </a:t>
            </a:r>
            <a:r>
              <a:rPr lang="en-US" dirty="0" err="1"/>
              <a:t>toString</a:t>
            </a:r>
            <a:r>
              <a:rPr lang="en-US" dirty="0"/>
              <a:t>()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685800"/>
            <a:ext cx="38957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66800" y="5105400"/>
            <a:ext cx="68145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override is when the subclass defines the method with the same name</a:t>
            </a:r>
          </a:p>
          <a:p>
            <a:r>
              <a:rPr lang="en-US" dirty="0"/>
              <a:t>in the </a:t>
            </a:r>
            <a:r>
              <a:rPr lang="en-US" dirty="0" err="1"/>
              <a:t>superclass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method gets executed from the subclass.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208074"/>
            <a:ext cx="64656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Interfaces</a:t>
            </a:r>
            <a:r>
              <a:rPr lang="en-US" dirty="0"/>
              <a:t> are one way we can work at a more abstract level in Java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Inheritance</a:t>
            </a:r>
            <a:r>
              <a:rPr lang="en-US" dirty="0"/>
              <a:t> is another.</a:t>
            </a:r>
          </a:p>
          <a:p>
            <a:endParaRPr lang="en-US" dirty="0"/>
          </a:p>
          <a:p>
            <a:r>
              <a:rPr lang="en-US" dirty="0"/>
              <a:t>Instead of declaring Shape to be an 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  <a:r>
              <a:rPr lang="en-US" dirty="0"/>
              <a:t> we can make it an</a:t>
            </a:r>
          </a:p>
          <a:p>
            <a:r>
              <a:rPr lang="en-US" dirty="0">
                <a:solidFill>
                  <a:srgbClr val="FF0000"/>
                </a:solidFill>
              </a:rPr>
              <a:t>abstract class </a:t>
            </a:r>
            <a:r>
              <a:rPr lang="en-US" dirty="0"/>
              <a:t>and have our Shapes </a:t>
            </a:r>
            <a:r>
              <a:rPr lang="en-US" dirty="0">
                <a:solidFill>
                  <a:srgbClr val="FF0000"/>
                </a:solidFill>
              </a:rPr>
              <a:t>extend</a:t>
            </a:r>
            <a:r>
              <a:rPr lang="en-US" dirty="0"/>
              <a:t> it..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81000"/>
            <a:ext cx="395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have Shape override </a:t>
            </a:r>
            <a:r>
              <a:rPr lang="en-US" dirty="0" err="1"/>
              <a:t>toString</a:t>
            </a:r>
            <a:r>
              <a:rPr lang="en-US" dirty="0"/>
              <a:t>()…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737381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5257800" y="4419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3429000" y="3962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5562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“@Override” is a note to the compiler that say, do not compile unless </a:t>
            </a:r>
            <a:r>
              <a:rPr lang="en-US" dirty="0" err="1"/>
              <a:t>toString</a:t>
            </a:r>
            <a:r>
              <a:rPr lang="en-US" dirty="0"/>
              <a:t>()  is a method that is overriding a method in the </a:t>
            </a:r>
            <a:r>
              <a:rPr lang="en-US" dirty="0" err="1"/>
              <a:t>superclass</a:t>
            </a:r>
            <a:r>
              <a:rPr lang="en-US" dirty="0"/>
              <a:t>…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0"/>
            <a:ext cx="737381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3593068"/>
            <a:ext cx="366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err="1"/>
              <a:t>toString</a:t>
            </a:r>
            <a:r>
              <a:rPr lang="en-US" dirty="0"/>
              <a:t>() </a:t>
            </a:r>
            <a:r>
              <a:rPr lang="en-US" dirty="0" err="1"/>
              <a:t>overriden</a:t>
            </a:r>
            <a:r>
              <a:rPr lang="en-US" dirty="0"/>
              <a:t> in Shape…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267200"/>
            <a:ext cx="55054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rot="5400000">
            <a:off x="3390900" y="53721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4800600"/>
            <a:ext cx="388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1000"/>
            <a:ext cx="534963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34643" y="152400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can define </a:t>
            </a:r>
            <a:r>
              <a:rPr lang="en-US" dirty="0" err="1"/>
              <a:t>toString</a:t>
            </a:r>
            <a:r>
              <a:rPr lang="en-US" dirty="0"/>
              <a:t>() in Circle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781300" y="1714500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267200"/>
            <a:ext cx="55054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 rot="5400000">
            <a:off x="3390900" y="53721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0" y="3733800"/>
            <a:ext cx="4663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r>
              <a:rPr lang="en-US" dirty="0"/>
              <a:t> just calls </a:t>
            </a:r>
            <a:r>
              <a:rPr lang="en-US" dirty="0" err="1"/>
              <a:t>Shape.toString</a:t>
            </a:r>
            <a:r>
              <a:rPr lang="en-US" dirty="0"/>
              <a:t>()</a:t>
            </a:r>
          </a:p>
          <a:p>
            <a:r>
              <a:rPr lang="en-US" dirty="0"/>
              <a:t>(because there is no </a:t>
            </a:r>
            <a:r>
              <a:rPr lang="en-US" dirty="0" err="1"/>
              <a:t>RegularPentagon.toString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Circle calls </a:t>
            </a:r>
            <a:r>
              <a:rPr lang="en-US" dirty="0" err="1"/>
              <a:t>Circle.toString</a:t>
            </a:r>
            <a:r>
              <a:rPr lang="en-US" dirty="0"/>
              <a:t>()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609600"/>
            <a:ext cx="46101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rot="5400000" flipH="1" flipV="1">
            <a:off x="6705600" y="23622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9800" y="2667000"/>
            <a:ext cx="217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Calls </a:t>
            </a:r>
            <a:r>
              <a:rPr lang="en-US" dirty="0" err="1"/>
              <a:t>shape.toString</a:t>
            </a:r>
            <a:r>
              <a:rPr lang="en-US" dirty="0"/>
              <a:t>()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5105400"/>
            <a:ext cx="4419600" cy="720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1000"/>
            <a:ext cx="534963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34643" y="152400"/>
            <a:ext cx="386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add to </a:t>
            </a:r>
            <a:r>
              <a:rPr lang="en-US" dirty="0" err="1"/>
              <a:t>toString</a:t>
            </a:r>
            <a:r>
              <a:rPr lang="en-US" dirty="0"/>
              <a:t>() to </a:t>
            </a:r>
            <a:r>
              <a:rPr lang="en-US" dirty="0" err="1"/>
              <a:t>RegularPetagon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781300" y="1714500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267200"/>
            <a:ext cx="55054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 rot="5400000">
            <a:off x="3390900" y="53721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24400" y="4267200"/>
            <a:ext cx="393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get a more consistent output…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9855" y="685800"/>
            <a:ext cx="456414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83493" y="4800600"/>
            <a:ext cx="583210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8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override </a:t>
            </a:r>
            <a:r>
              <a:rPr lang="en-US" dirty="0" err="1"/>
              <a:t>toString</a:t>
            </a:r>
            <a:r>
              <a:rPr lang="en-US" dirty="0"/>
              <a:t>() properly, we can simplify some our client code…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914400"/>
            <a:ext cx="751561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608895" y="3516868"/>
            <a:ext cx="294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 could become….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114800"/>
            <a:ext cx="645522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1000" y="5943600"/>
            <a:ext cx="819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(but of course this assumes there is one way proper way to format object information)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994" y="0"/>
            <a:ext cx="7933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 can reduce the amount of work you need to do by utilizing code reuse.</a:t>
            </a:r>
          </a:p>
          <a:p>
            <a:br>
              <a:rPr lang="en-US" dirty="0"/>
            </a:br>
            <a:r>
              <a:rPr lang="en-US" dirty="0"/>
              <a:t>Consider Rectangle and Square…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1600200"/>
            <a:ext cx="3429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2069068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09800" y="169973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0401" y="2069068"/>
            <a:ext cx="260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9800" y="2373868"/>
            <a:ext cx="3428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getCicumference</a:t>
            </a:r>
            <a:r>
              <a:rPr lang="en-US" dirty="0"/>
              <a:t>()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(Shape)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3553" y="3821668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87719" y="3276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1705477" y="2971800"/>
            <a:ext cx="580523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641982" y="29718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22982" y="3810000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638800" y="12192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5443" y="1078468"/>
            <a:ext cx="136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implements</a:t>
            </a:r>
            <a:r>
              <a:rPr lang="en-US" dirty="0"/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20937" y="533400"/>
            <a:ext cx="212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Comparable&lt;Shape&gt;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6248400" y="902732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213996" y="849868"/>
            <a:ext cx="2244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(Shape)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48400" y="533400"/>
            <a:ext cx="20574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86400" y="3276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21662" y="3581400"/>
            <a:ext cx="11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Rectangle</a:t>
            </a:r>
          </a:p>
        </p:txBody>
      </p:sp>
      <p:cxnSp>
        <p:nvCxnSpPr>
          <p:cNvPr id="41" name="Straight Arrow Connector 40"/>
          <p:cNvCxnSpPr>
            <a:stCxn id="39" idx="0"/>
          </p:cNvCxnSpPr>
          <p:nvPr/>
        </p:nvCxnSpPr>
        <p:spPr>
          <a:xfrm rot="5400000" flipH="1" flipV="1">
            <a:off x="3877215" y="3267616"/>
            <a:ext cx="609600" cy="17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91000" y="31242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3874033" y="4258216"/>
            <a:ext cx="609600" cy="17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87818" y="41148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0920" y="4659868"/>
            <a:ext cx="8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1050"/>
            <a:ext cx="504825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152400"/>
            <a:ext cx="196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Rectangle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1050"/>
            <a:ext cx="504825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152400"/>
            <a:ext cx="196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Rectangle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219200" y="3429000"/>
            <a:ext cx="64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95800" y="164068"/>
            <a:ext cx="455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Square can be gotten with almost no work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295400"/>
            <a:ext cx="3911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724400" y="33528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(although it might be “polite” to override </a:t>
            </a:r>
            <a:r>
              <a:rPr lang="en-US" dirty="0" err="1"/>
              <a:t>toString</a:t>
            </a:r>
            <a:r>
              <a:rPr lang="en-US" dirty="0"/>
              <a:t>() in Square too)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191000"/>
            <a:ext cx="63150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143000"/>
            <a:ext cx="589324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66800" y="381000"/>
            <a:ext cx="623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mix our new Rectangles and Squares with other Shapes…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5791201" y="4494211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5257800"/>
            <a:ext cx="844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we didn’t over-ride </a:t>
            </a:r>
            <a:r>
              <a:rPr lang="en-US" dirty="0" err="1"/>
              <a:t>toString</a:t>
            </a:r>
            <a:r>
              <a:rPr lang="en-US" dirty="0"/>
              <a:t>() in Square, </a:t>
            </a:r>
            <a:r>
              <a:rPr lang="en-US" dirty="0" err="1"/>
              <a:t>toString</a:t>
            </a:r>
            <a:r>
              <a:rPr lang="en-US" dirty="0"/>
              <a:t>() from Rectangle is used here…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-76200"/>
            <a:ext cx="67190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the one hand, inheritance can make good use of code re-use.</a:t>
            </a:r>
          </a:p>
          <a:p>
            <a:endParaRPr lang="en-US" dirty="0"/>
          </a:p>
          <a:p>
            <a:r>
              <a:rPr lang="en-US" dirty="0"/>
              <a:t>On the other hand, it </a:t>
            </a:r>
            <a:r>
              <a:rPr lang="en-US"/>
              <a:t>breaks encapsulation.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way that Square works is dependent on the way Rectangle works.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625" y="1600200"/>
            <a:ext cx="604837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22098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Bloch has a lot to say about</a:t>
            </a:r>
          </a:p>
          <a:p>
            <a:r>
              <a:rPr lang="en-US" dirty="0"/>
              <a:t>this, that we will talk about</a:t>
            </a:r>
          </a:p>
          <a:p>
            <a:r>
              <a:rPr lang="en-US" dirty="0"/>
              <a:t>more later in the semester….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38200" y="3352800"/>
            <a:ext cx="2514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8734" y="76200"/>
            <a:ext cx="20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 an interface….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0"/>
            <a:ext cx="34575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447800"/>
            <a:ext cx="49625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3978015"/>
            <a:ext cx="6629400" cy="2879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152400" y="1371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1000" y="3962400"/>
            <a:ext cx="853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38800" y="2362200"/>
            <a:ext cx="249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  <a:r>
              <a:rPr lang="en-US" dirty="0">
                <a:solidFill>
                  <a:srgbClr val="FF0000"/>
                </a:solidFill>
              </a:rPr>
              <a:t> implements </a:t>
            </a:r>
            <a:r>
              <a:rPr lang="en-US" dirty="0"/>
              <a:t>Shape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2971800" y="19812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4459069"/>
            <a:ext cx="192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RegularPentagaon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implements</a:t>
            </a:r>
            <a:r>
              <a:rPr lang="en-US" dirty="0"/>
              <a:t> Shape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5486400" y="41910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304800"/>
            <a:ext cx="1384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== vs .equals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981200" y="1066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304800"/>
            <a:ext cx="507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 works differently for primitive types and objects..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66800"/>
            <a:ext cx="421658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600200"/>
            <a:ext cx="685800" cy="389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2895600"/>
            <a:ext cx="523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primitives == compares the values of the variables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657600"/>
            <a:ext cx="716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3886200"/>
            <a:ext cx="37147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4267200"/>
            <a:ext cx="1143000" cy="59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57200" y="5867400"/>
            <a:ext cx="6556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objects, == checks if the objects have the same memory address</a:t>
            </a:r>
          </a:p>
          <a:p>
            <a:r>
              <a:rPr lang="en-US" dirty="0"/>
              <a:t>not the value of the objects..</a:t>
            </a:r>
          </a:p>
          <a:p>
            <a:r>
              <a:rPr lang="en-US" dirty="0"/>
              <a:t>(This is a common Java interview question…)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733800"/>
            <a:ext cx="38385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685800"/>
            <a:ext cx="594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.equals() tests whether the value of two objects is </a:t>
            </a:r>
            <a:r>
              <a:rPr lang="en-US"/>
              <a:t>the same…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4191000"/>
            <a:ext cx="914400" cy="57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533400" y="34290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1219200"/>
            <a:ext cx="37147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1600200"/>
            <a:ext cx="1143000" cy="59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688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.equals is part of Object.  By default it returns the same as the operator.</a:t>
            </a:r>
          </a:p>
          <a:p>
            <a:r>
              <a:rPr lang="en-US" dirty="0"/>
              <a:t>So if your don’t override .equals, then .equals and == will be the same.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9200"/>
            <a:ext cx="8686800" cy="424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6050" y="5105400"/>
            <a:ext cx="64579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5486400"/>
            <a:ext cx="25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Object source code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43000" y="60960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57200"/>
            <a:ext cx="8534400" cy="2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90600" y="2819400"/>
            <a:ext cx="7235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Bloch has a lot to say about these.  We will come back to this when we have</a:t>
            </a:r>
          </a:p>
          <a:p>
            <a:r>
              <a:rPr lang="en-US" dirty="0"/>
              <a:t>talked more about </a:t>
            </a:r>
            <a:r>
              <a:rPr lang="en-US" dirty="0" err="1"/>
              <a:t>HashSet</a:t>
            </a:r>
            <a:r>
              <a:rPr lang="en-US" dirty="0"/>
              <a:t> and </a:t>
            </a:r>
            <a:r>
              <a:rPr lang="en-US" dirty="0" err="1"/>
              <a:t>HashMap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4114800"/>
            <a:ext cx="39433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2667000" y="35052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7125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overrides .equals (which is why string1 == string2 is not the same as</a:t>
            </a:r>
          </a:p>
          <a:p>
            <a:r>
              <a:rPr lang="en-US" dirty="0"/>
              <a:t>string1.equals(string2)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90600"/>
            <a:ext cx="876105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228600" y="3886200"/>
            <a:ext cx="792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3640" y="990600"/>
            <a:ext cx="603885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76200"/>
            <a:ext cx="684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look at the source code for </a:t>
            </a:r>
            <a:r>
              <a:rPr lang="en-US" dirty="0" err="1"/>
              <a:t>String.equals</a:t>
            </a:r>
            <a:r>
              <a:rPr lang="en-US" dirty="0"/>
              <a:t>() to see how it works…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572000" y="2819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45040" y="2438400"/>
            <a:ext cx="3317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two objects are the same</a:t>
            </a:r>
          </a:p>
          <a:p>
            <a:r>
              <a:rPr lang="en-US" dirty="0"/>
              <a:t>object in memory, they are equal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95400" y="33528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3581400"/>
            <a:ext cx="1930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other</a:t>
            </a:r>
          </a:p>
          <a:p>
            <a:r>
              <a:rPr lang="en-US" dirty="0"/>
              <a:t>Object is not a</a:t>
            </a:r>
          </a:p>
          <a:p>
            <a:r>
              <a:rPr lang="en-US" dirty="0"/>
              <a:t>String they are not</a:t>
            </a:r>
          </a:p>
          <a:p>
            <a:r>
              <a:rPr lang="en-US" dirty="0"/>
              <a:t>equal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800600" y="3810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62600" y="3773269"/>
            <a:ext cx="349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two Strings have a </a:t>
            </a:r>
          </a:p>
          <a:p>
            <a:r>
              <a:rPr lang="en-US" dirty="0"/>
              <a:t>different length, they are not equal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886200" y="48768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24400" y="5144869"/>
            <a:ext cx="426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two strings do not have a character in</a:t>
            </a:r>
          </a:p>
          <a:p>
            <a:r>
              <a:rPr lang="en-US" dirty="0"/>
              <a:t>common, they are not equal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76366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time:</a:t>
            </a:r>
          </a:p>
          <a:p>
            <a:r>
              <a:rPr lang="en-US" dirty="0"/>
              <a:t>	</a:t>
            </a:r>
            <a:r>
              <a:rPr lang="en-US" dirty="0" err="1"/>
              <a:t>FastaSequence</a:t>
            </a:r>
            <a:r>
              <a:rPr lang="en-US" dirty="0"/>
              <a:t> as a </a:t>
            </a:r>
            <a:r>
              <a:rPr lang="en-US" dirty="0" err="1"/>
              <a:t>superclass</a:t>
            </a:r>
            <a:r>
              <a:rPr lang="en-US" dirty="0"/>
              <a:t> of </a:t>
            </a:r>
            <a:r>
              <a:rPr lang="en-US" dirty="0" err="1"/>
              <a:t>DNASequence</a:t>
            </a:r>
            <a:r>
              <a:rPr lang="en-US" dirty="0"/>
              <a:t> and </a:t>
            </a:r>
            <a:r>
              <a:rPr lang="en-US" dirty="0" err="1"/>
              <a:t>ProteinSequence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Still to come:</a:t>
            </a:r>
          </a:p>
          <a:p>
            <a:r>
              <a:rPr lang="en-US" dirty="0"/>
              <a:t>	Boxing and </a:t>
            </a:r>
            <a:r>
              <a:rPr lang="en-US" dirty="0" err="1"/>
              <a:t>unboxing</a:t>
            </a:r>
            <a:r>
              <a:rPr lang="en-US" dirty="0"/>
              <a:t> primitives in Java</a:t>
            </a:r>
          </a:p>
          <a:p>
            <a:r>
              <a:rPr lang="en-US" dirty="0"/>
              <a:t>	Exceptions</a:t>
            </a:r>
          </a:p>
          <a:p>
            <a:r>
              <a:rPr lang="en-US" dirty="0"/>
              <a:t>	Constructor chaining</a:t>
            </a:r>
          </a:p>
          <a:p>
            <a:r>
              <a:rPr lang="en-US" dirty="0"/>
              <a:t>	</a:t>
            </a:r>
            <a:r>
              <a:rPr lang="en-US" dirty="0" err="1"/>
              <a:t>HashMaps</a:t>
            </a:r>
            <a:r>
              <a:rPr lang="en-US" dirty="0"/>
              <a:t> and </a:t>
            </a:r>
            <a:r>
              <a:rPr lang="en-US" dirty="0" err="1"/>
              <a:t>HashSets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8734" y="76200"/>
            <a:ext cx="216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 abstract class….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"/>
            <a:ext cx="38671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228600" y="1219200"/>
            <a:ext cx="701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295400"/>
            <a:ext cx="3810000" cy="312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619978" y="1459468"/>
            <a:ext cx="210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 </a:t>
            </a:r>
            <a:r>
              <a:rPr lang="en-US" dirty="0">
                <a:solidFill>
                  <a:srgbClr val="FF0000"/>
                </a:solidFill>
              </a:rPr>
              <a:t>extends</a:t>
            </a:r>
            <a:r>
              <a:rPr lang="en-US" dirty="0"/>
              <a:t> shape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3505200"/>
            <a:ext cx="5510212" cy="318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2971800" y="3048000"/>
            <a:ext cx="0" cy="38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5000" y="3276600"/>
            <a:ext cx="318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extends</a:t>
            </a:r>
            <a:r>
              <a:rPr lang="en-US" dirty="0"/>
              <a:t> shape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304800"/>
            <a:ext cx="3504998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819400" y="609600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19400" y="24026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0001" y="609600"/>
            <a:ext cx="260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914400"/>
            <a:ext cx="350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0718" y="914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6172200"/>
            <a:ext cx="6043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*- </a:t>
            </a:r>
            <a:r>
              <a:rPr lang="en-US" sz="1400" dirty="0" err="1"/>
              <a:t>getPerimeter</a:t>
            </a:r>
            <a:r>
              <a:rPr lang="en-US" sz="1400" dirty="0"/>
              <a:t>() might have been a better name for this, although according to </a:t>
            </a:r>
          </a:p>
          <a:p>
            <a:r>
              <a:rPr lang="en-US" sz="1400" dirty="0"/>
              <a:t>Dictionary.com circumference and perimeter can be synonyms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67953" y="2221468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8000" y="16764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9" idx="0"/>
          </p:cNvCxnSpPr>
          <p:nvPr/>
        </p:nvCxnSpPr>
        <p:spPr>
          <a:xfrm flipV="1">
            <a:off x="2619877" y="1371600"/>
            <a:ext cx="580523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752600" y="25908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93681" y="24500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43000" y="2983468"/>
            <a:ext cx="7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514600" y="25908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43200" y="2526268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overrides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7000" y="2971800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61349" y="3276600"/>
            <a:ext cx="19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400" y="4267200"/>
            <a:ext cx="7338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Inheritance: Circle </a:t>
            </a:r>
            <a:r>
              <a:rPr lang="en-US" dirty="0">
                <a:solidFill>
                  <a:srgbClr val="FF0000"/>
                </a:solidFill>
              </a:rPr>
              <a:t>is a</a:t>
            </a:r>
            <a:r>
              <a:rPr lang="en-US" dirty="0"/>
              <a:t> Shape.</a:t>
            </a:r>
          </a:p>
          <a:p>
            <a:r>
              <a:rPr lang="en-US" dirty="0"/>
              <a:t>Inheritance: Circle is a concrete </a:t>
            </a:r>
            <a:r>
              <a:rPr lang="en-US" dirty="0">
                <a:solidFill>
                  <a:srgbClr val="FF0000"/>
                </a:solidFill>
              </a:rPr>
              <a:t>sub-class</a:t>
            </a:r>
            <a:r>
              <a:rPr lang="en-US" dirty="0"/>
              <a:t> of the Abstract class Shape.</a:t>
            </a:r>
          </a:p>
          <a:p>
            <a:r>
              <a:rPr lang="en-US" dirty="0"/>
              <a:t>Composition: Circle </a:t>
            </a:r>
            <a:r>
              <a:rPr lang="en-US" dirty="0">
                <a:solidFill>
                  <a:srgbClr val="FF0000"/>
                </a:solidFill>
              </a:rPr>
              <a:t>has a</a:t>
            </a:r>
            <a:r>
              <a:rPr lang="en-US" dirty="0"/>
              <a:t> radius.</a:t>
            </a:r>
          </a:p>
          <a:p>
            <a:r>
              <a:rPr lang="en-US" dirty="0"/>
              <a:t>Circle </a:t>
            </a:r>
            <a:r>
              <a:rPr lang="en-US" dirty="0">
                <a:solidFill>
                  <a:srgbClr val="FF0000"/>
                </a:solidFill>
              </a:rPr>
              <a:t>overrides</a:t>
            </a:r>
            <a:r>
              <a:rPr lang="en-US" dirty="0"/>
              <a:t> Shape’s abstract methods </a:t>
            </a:r>
            <a:r>
              <a:rPr lang="en-US" dirty="0" err="1"/>
              <a:t>getArea</a:t>
            </a:r>
            <a:r>
              <a:rPr lang="en-US" dirty="0"/>
              <a:t>() and </a:t>
            </a:r>
            <a:r>
              <a:rPr lang="en-US" dirty="0" err="1"/>
              <a:t>getCircumference</a:t>
            </a:r>
            <a:r>
              <a:rPr lang="en-US" dirty="0"/>
              <a:t>().</a:t>
            </a:r>
          </a:p>
          <a:p>
            <a:r>
              <a:rPr lang="en-US" dirty="0"/>
              <a:t>Circle can be </a:t>
            </a:r>
            <a:r>
              <a:rPr lang="en-US" dirty="0">
                <a:solidFill>
                  <a:srgbClr val="FF0000"/>
                </a:solidFill>
              </a:rPr>
              <a:t>instantiated</a:t>
            </a:r>
            <a:r>
              <a:rPr lang="en-US" dirty="0"/>
              <a:t>.  Shape cannot be instantiated.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5181600" y="13716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62600" y="2209800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181600" y="2579132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2681" y="24384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2000" y="2971800"/>
            <a:ext cx="120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sideLength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943600" y="2579132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72200" y="251460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overrides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96000" y="2960132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090349" y="3264932"/>
            <a:ext cx="19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26018" y="16764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304800"/>
            <a:ext cx="3429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819400" y="609600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19400" y="24026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0001" y="609600"/>
            <a:ext cx="260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9400" y="914400"/>
            <a:ext cx="350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67953" y="2221468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0" y="16764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2619877" y="1371600"/>
            <a:ext cx="580523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752600" y="25908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93681" y="24500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2983468"/>
            <a:ext cx="7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14600" y="25908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43200" y="2526268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overrides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7000" y="2971800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1349" y="3276600"/>
            <a:ext cx="19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" y="4267200"/>
            <a:ext cx="84151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Inheritance: </a:t>
            </a:r>
            <a:r>
              <a:rPr lang="en-US" dirty="0" err="1"/>
              <a:t>RegularPentagon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is a</a:t>
            </a:r>
            <a:r>
              <a:rPr lang="en-US" dirty="0"/>
              <a:t> Shape.</a:t>
            </a:r>
          </a:p>
          <a:p>
            <a:r>
              <a:rPr lang="en-US" dirty="0"/>
              <a:t>Inheritance: </a:t>
            </a:r>
            <a:r>
              <a:rPr lang="en-US" dirty="0" err="1"/>
              <a:t>RegularPentagon</a:t>
            </a:r>
            <a:r>
              <a:rPr lang="en-US" dirty="0"/>
              <a:t> is a concrete </a:t>
            </a:r>
            <a:r>
              <a:rPr lang="en-US" dirty="0">
                <a:solidFill>
                  <a:srgbClr val="FF0000"/>
                </a:solidFill>
              </a:rPr>
              <a:t>sub-class</a:t>
            </a:r>
            <a:r>
              <a:rPr lang="en-US" dirty="0"/>
              <a:t> of the Abstract class Shape.</a:t>
            </a:r>
          </a:p>
          <a:p>
            <a:r>
              <a:rPr lang="en-US" dirty="0"/>
              <a:t>Composition: </a:t>
            </a:r>
            <a:r>
              <a:rPr lang="en-US" dirty="0" err="1"/>
              <a:t>RegularPentagon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has a</a:t>
            </a:r>
            <a:r>
              <a:rPr lang="en-US" dirty="0"/>
              <a:t> </a:t>
            </a:r>
            <a:r>
              <a:rPr lang="en-US" dirty="0" err="1"/>
              <a:t>sideLength</a:t>
            </a:r>
            <a:r>
              <a:rPr lang="en-US" dirty="0"/>
              <a:t>.</a:t>
            </a:r>
          </a:p>
          <a:p>
            <a:r>
              <a:rPr lang="en-US" dirty="0" err="1"/>
              <a:t>RegularPentagon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overrides</a:t>
            </a:r>
            <a:r>
              <a:rPr lang="en-US" dirty="0"/>
              <a:t> Shape’s abstract methods </a:t>
            </a:r>
            <a:r>
              <a:rPr lang="en-US" dirty="0" err="1"/>
              <a:t>getArea</a:t>
            </a:r>
            <a:r>
              <a:rPr lang="en-US" dirty="0"/>
              <a:t>() and </a:t>
            </a:r>
            <a:r>
              <a:rPr lang="en-US" dirty="0" err="1"/>
              <a:t>getCircumference</a:t>
            </a:r>
            <a:r>
              <a:rPr lang="en-US" dirty="0"/>
              <a:t>().</a:t>
            </a:r>
          </a:p>
          <a:p>
            <a:r>
              <a:rPr lang="en-US" dirty="0" err="1"/>
              <a:t>RegularPentagon</a:t>
            </a:r>
            <a:r>
              <a:rPr lang="en-US" dirty="0"/>
              <a:t> can be </a:t>
            </a:r>
            <a:r>
              <a:rPr lang="en-US" dirty="0">
                <a:solidFill>
                  <a:srgbClr val="FF0000"/>
                </a:solidFill>
              </a:rPr>
              <a:t>instantiated</a:t>
            </a:r>
            <a:r>
              <a:rPr lang="en-US" dirty="0"/>
              <a:t>.  Shape cannot be instantiated.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5181600" y="13716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62600" y="2209800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181600" y="2579132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22681" y="24384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2971800"/>
            <a:ext cx="120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sideLength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943600" y="2579132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72200" y="251460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overrides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96000" y="2960132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90349" y="3264932"/>
            <a:ext cx="19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26018" y="16764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829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test code does not change at all whether Shape is an interface or an Abstract Class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381000"/>
            <a:ext cx="5867400" cy="5735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5867400"/>
            <a:ext cx="59245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2152471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class can implement multiple interfaces.</a:t>
            </a:r>
          </a:p>
          <a:p>
            <a:endParaRPr lang="en-US" dirty="0"/>
          </a:p>
          <a:p>
            <a:r>
              <a:rPr lang="en-US" dirty="0"/>
              <a:t>A class can only extend on class </a:t>
            </a:r>
          </a:p>
          <a:p>
            <a:r>
              <a:rPr lang="en-US" dirty="0"/>
              <a:t>(i.e. no multiple inheritance in Java 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847671"/>
            <a:ext cx="69663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an 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  <a:r>
              <a:rPr lang="en-US" dirty="0"/>
              <a:t>, you can only list the function names.</a:t>
            </a:r>
          </a:p>
          <a:p>
            <a:endParaRPr lang="en-US" dirty="0"/>
          </a:p>
          <a:p>
            <a:r>
              <a:rPr lang="en-US" dirty="0"/>
              <a:t>In an abstract class, you can add non-abstract functions and they will be </a:t>
            </a:r>
          </a:p>
          <a:p>
            <a:r>
              <a:rPr lang="en-US" dirty="0"/>
              <a:t>inherited by the sub-classes.</a:t>
            </a:r>
          </a:p>
          <a:p>
            <a:endParaRPr lang="en-US" dirty="0"/>
          </a:p>
          <a:p>
            <a:r>
              <a:rPr lang="en-US" dirty="0"/>
              <a:t>Let’s say we want to impose a </a:t>
            </a:r>
            <a:r>
              <a:rPr lang="en-US" dirty="0">
                <a:solidFill>
                  <a:srgbClr val="FF0000"/>
                </a:solidFill>
              </a:rPr>
              <a:t>natural order</a:t>
            </a:r>
            <a:r>
              <a:rPr lang="en-US" dirty="0"/>
              <a:t> on our Shape class so that</a:t>
            </a:r>
          </a:p>
          <a:p>
            <a:r>
              <a:rPr lang="en-US" dirty="0"/>
              <a:t>we can sort our Shapes by area without making a new Comparator.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143000"/>
            <a:ext cx="642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why bother with inheritance when we already have interfaces?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1132</Words>
  <Application>Microsoft Office PowerPoint</Application>
  <PresentationFormat>On-screen Show (4:3)</PresentationFormat>
  <Paragraphs>241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Anthony Fodor</cp:lastModifiedBy>
  <cp:revision>90</cp:revision>
  <dcterms:created xsi:type="dcterms:W3CDTF">2006-08-16T00:00:00Z</dcterms:created>
  <dcterms:modified xsi:type="dcterms:W3CDTF">2016-09-16T19:01:33Z</dcterms:modified>
</cp:coreProperties>
</file>