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C05B2-6A55-47BA-9A67-715F9A9F2D8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2678-7910-40F7-8FB0-E4215D64BE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5200A-267F-4314-A1B3-689929883B7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5CED2-5DCE-4A4D-90DF-89A48D0127A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FFDE3-A12E-452D-8C66-9AE6442316A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FFDE3-A12E-452D-8C66-9AE6442316A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ismej/journal/v6/n10/full/ismej201243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6213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Quick, superficial introduction to Support Vector Machines</a:t>
            </a:r>
          </a:p>
          <a:p>
            <a:r>
              <a:rPr lang="en-US" dirty="0" smtClean="0"/>
              <a:t>A “real data” example</a:t>
            </a:r>
          </a:p>
          <a:p>
            <a:r>
              <a:rPr lang="en-US" dirty="0" smtClean="0"/>
              <a:t>SVM light – An out of the box supervised classification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ROC curves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960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76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Skipping over much mathematical details…</a:t>
            </a:r>
          </a:p>
          <a:p>
            <a:r>
              <a:rPr lang="en-US" dirty="0" smtClean="0"/>
              <a:t>Our boundary does not have to be linear…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615121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52197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0" y="685800"/>
            <a:ext cx="515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 non-linear “kernel” better captures the data…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6213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Quick, superficial introduction to Support Vector Machines</a:t>
            </a:r>
          </a:p>
          <a:p>
            <a:r>
              <a:rPr lang="en-US" dirty="0" smtClean="0"/>
              <a:t>A “real data” example</a:t>
            </a:r>
          </a:p>
          <a:p>
            <a:r>
              <a:rPr lang="en-US" dirty="0" smtClean="0"/>
              <a:t>SVM light – An out of the box supervised classification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ROC curves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90800" y="990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219200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Mucosal biopsies from 33 “case” and 38 “control” patients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Tissue collected from same area in case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06906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454 sequencing targeting the conserved 16S rRNA gene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543300" y="2564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2600" y="26786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~1,200,000 sequences of ~400 basepairs each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544094" y="31731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5400" y="328826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Group the sequences into 742 clusters (that are 97% identical)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44094" y="19539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8200" y="6324600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Nina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Sanapareddy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Ryan M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Legge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Biljana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Jovov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Amber McCoy, Lauren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Burcal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Felix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Araujo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-Perez, Thomas A Randall, Joseph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Galanko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Andrew Benson, Robert S Sandler, John F Rawls,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Zaid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Abdo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Anthony A Fodor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Temitope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Keku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ISME J. 2012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396" y="76200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Is there a microbial signature associated with the development of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colorectal adenomas?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http://www.nature.com/ismej/journal/v6/n10/full/ismej201243a.html</a:t>
            </a:r>
            <a:endParaRPr lang="en-US" dirty="0"/>
          </a:p>
        </p:txBody>
      </p:sp>
      <p:sp>
        <p:nvSpPr>
          <p:cNvPr id="55298" name="AutoShape 2" descr="data:image/jpeg;base64,/9j/4AAQSkZJRgABAQAAAQABAAD/2wCEAAkGBhQSERQUEhMWFBQVFRoaGBQXGRUfIBoUFSAdHBUZGBgXICcfGx0mHB0VIzEgLycsLCwtGB49NTAsNSkrOCkBCQoKDgwOGg8PGiwkHyQ0LSwpLSwpKS0sLCwsKSwpLCwsNSwsKSwsLCwsKSwsKSwsLCwsKSwpKSwpLCksKSwsLP/AABEIAGMATwMBIgACEQEDEQH/xAAcAAABBAMBAAAAAAAAAAAAAAAGAwQFBwABAgj/xAA2EAACAQMCBAQEBQMEAwAAAAABAhEAAyEEEgUxQVEGByJhEzJxgUKRobHBFPDxFSOCklJicv/EABkBAAMBAQEAAAAAAAAAAAAAAAMEBQIBAP/EACARAAMAAgICAwEAAAAAAAAAAAABAgMRITESEwRBYSL/2gAMAwEAAhEDEQA/ALEC11trsLXRxzqjsjaGeu1qWbbXHPpUSf8AHecRVYeJPNxwzLpyqqPlYAMW7yW+UewH3pDzL8Z7nNmxdJVfmURG8yJ3HJMHpABqsbvbtzx+nvQMmXXCHcOBa3QXnzW4gDm8DBmNi/YGOdSmg859SrE3FR1MYPT3Uj9qr6zpT0GO3tS6cNkdQRQPdS+xn0y/ov3wf48ta47IKXByHRvp17mis268v6HU3bDq9p2R1MqVMEff+KuPwh5sWr4S1qQbd0+k3MbS3c/+M0xGVUKZcDnlB78OtFKWGRitFaKLaM2UKeYvG/6bSMZgkFR/yECJPejACqi86eNqQtgSSGDHtABH7k/lWXWk2FxxukiqHcdBJ55pbS6MsQT150hp8tFFXDdEO1TMlaLOKPLk1w/gJIkCR/eadXOFkdKKOEaVtuBiImuLunktIilKsfiFoCNXpIqKcG2ZHWf1/Y0XcX0uzLECeVQOrtBlMZjv7UzitimaEXv4D43/AFWltkmXRED/AP1HX8qJDbqtPIa9u019Ygo4nlkMDE/T+atLZVLyIlTpsSYQK82eZ+tNzXXSREmB09K4X9Bz969MNbkH+8da87+aHC4vC6QVDhj7SG9KjqTtK1iuZYTDxQHcKP8AuLJge/ejOztRQzH0nlEeozEDnH5fSoHhHDhFtyJmcxRO3Cw6gosHnK9x1qXkqdrZbxRSngY3eJtBKNcVREmXjMxuP0n8ql9PqLipDDKiTvOYx0+4poeHgzLH1GWw2T3IHM040WkLHaoJgQq9Y6kxyrFNaCxNbIvXXlMMoZrkFmLQIUwVVBzkZnv0rdviF1xbX4m7eM22kqoLQAwP5479K7/09txU49z+gM1s8Pa22+IYGR7Ecj71uaSB1jph15Q8MFq5qNgKqbjoATOLOGbdAn1tHtVoFaGPLDRheH2nj1Puljn8bHHtMn6mi0iqHkRbXLEwtV95peE31Kp8Nd7bgABzU5G73XlI9qsQCktbY3IwgkkEYMc8c66q0zK/DzZw22q2nV3IuLc9CxhkJYOy9oIAqZ4Xq9pE8qIeM+W974u4qxAYsNkEAARnAzEn3zyoOt3YNJ/KxJcor/Ezb4YW3tSLqhZhZkx1qKGiuAlhqGG35VUDbH/tiSfvTNLzEQhA+tdLdJHrulfYARSikedDTVaNt+57jEn3MR7D+aU4hrpWJnFNuIbfwXGY/bFOPD/BG1eptWEkyRubsgy7H7UaI20AyX4pl6eDdJ8PQaZe1lT929X81MEVlm3tAA5AAD6DArqnSO1s5ArcVG63jiW3W2Jd3MAAGBgmWYCBgNjnioHifGNQ0GGt2+ly31nGZzI7exrjpI1ONsfeL/GdnRWmBYNeI9FkHMnkWH4V96oW7aYjcue4/kUWce8IkM960C1n8Ts4Zt0lXfnJXcB6veoOxa2ypwQaWyW9j+LGkuCN0/EYMHB96ltPq7UerJptqtCjc1z3qNu8NjkT+dC/ljCdSP8AX6u3+HHvVzeWXh23Y0du8F/3b6BmY89pyqjsIzHfnVAFINFvhbiuptqrWb7IZjbMghTAlSSMD6fpTGPSFczdHoSK5YUAcM80dpZdXaKhDBuoJ9iSnOM9J+lGmh43ZvCbV1WkTE5/6nP6UUVcgZb0f9Nuf4jFCd6qAzfnuME9oA/U0pp9bp9QN103DA2kMSNrNnkpgNBwRH0ploPETXiqXHQXJ2qWVgrhJ3bmB2h94xGJXK5pQyl5fU7NcDgshX5gQ0sgEE7oJPKGJrC/Qx3xzTaghRYRLqozSCVClIzuYGQWwAeRJMxQxxrw4xVb9m26q07rTfPaK4ZW7ke0yM0TOEtqbl24u0AEsgYKBdIFwCOXpCiD0AzXfEOGkFfhG4i/ELIihe3Pc0yvP3AJEVm432bmnL2VjvpDUPRz4ut2vgJqNiF7jOdsMzNBnmkGAJ6cozUWOEop23bNs+uS63LmLZAlRGAJYQxgdzmg+ljHuWugHuWWZgqqWdjCqokk+wFFfA/Dl22hDAK5WdhIku3ykE+mCBt745SDRk3AdOhA06tbN6EO0ZUjLkXDJHYiY7U34pwpgyPdAbeCGUZQlWIEgcjHqI6GSKNK1wAutkNw+1uQEMxDBSVK28c90OZnaQT2hiM06u6BvVtS0z5AJknYphd55Ax1AkgCnT6Nrd2zsEtn0gjaQFIAyMTyDDn6dwpbhmrV7QYqxCGT6SChubvT6pDKScHlg9a0jATcW4bac+q2phlYYHzblWSORMM2T3qL41aFnS6j4QC7PiqsdFC4Gf3rKyvT0eOvBlkXNLa3CfiadHfpLqYDY6x160vwzVv/AKhqLW4/DW0rKnQMygsR9SSfvWVlDZwS4zaH9Izx6lWyQfcMBPvgkUGpb9HMiJXBYSqsSAYORKrg9qyso09HSduEiwlwFg5WSQSMxumAYmSf8Utf0yi1gfPqvVk5lASPYT05ZNZWVh9nhbh9kXLNhHypLqckHapfb6hnG1czOKaajTj4rWc/CLRtk8gu4CZmN2edarK9PTO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http://www.med.unc.edu/oge/stad/transmed/current-trainees-1/mentor-photos/kek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6962" y="4114800"/>
            <a:ext cx="942975" cy="11811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315962" y="5334000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Temitope</a:t>
            </a:r>
            <a:r>
              <a:rPr lang="en-US" dirty="0" smtClean="0"/>
              <a:t> </a:t>
            </a:r>
            <a:r>
              <a:rPr lang="en-US" dirty="0" err="1" smtClean="0"/>
              <a:t>Keku</a:t>
            </a:r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8509" y="4038600"/>
            <a:ext cx="793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4523170" y="5421868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Nina </a:t>
            </a:r>
            <a:r>
              <a:rPr lang="en-US" dirty="0" err="1" smtClean="0"/>
              <a:t>Sanapareddy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288" y="762000"/>
            <a:ext cx="614791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534" y="21336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</a:rPr>
              <a:t>87 </a:t>
            </a:r>
            <a:r>
              <a:rPr lang="en-US" sz="1400" dirty="0" err="1" smtClean="0">
                <a:latin typeface="Arial" pitchFamily="34" charset="0"/>
              </a:rPr>
              <a:t>taxa</a:t>
            </a:r>
            <a:r>
              <a:rPr lang="en-US" sz="1400" dirty="0" smtClean="0">
                <a:latin typeface="Arial" pitchFamily="34" charset="0"/>
              </a:rPr>
              <a:t> more abundant in case</a:t>
            </a:r>
          </a:p>
          <a:p>
            <a:r>
              <a:rPr lang="en-US" sz="1400" dirty="0" smtClean="0">
                <a:latin typeface="Arial" pitchFamily="34" charset="0"/>
              </a:rPr>
              <a:t> 5 </a:t>
            </a:r>
            <a:r>
              <a:rPr lang="en-US" sz="1400" dirty="0" err="1" smtClean="0">
                <a:latin typeface="Arial" pitchFamily="34" charset="0"/>
              </a:rPr>
              <a:t>taxa</a:t>
            </a:r>
            <a:r>
              <a:rPr lang="en-US" sz="1400" dirty="0" smtClean="0">
                <a:latin typeface="Arial" pitchFamily="34" charset="0"/>
              </a:rPr>
              <a:t> more abundant in control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02" y="152400"/>
            <a:ext cx="673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large number of taxa are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associated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colorectal adenomas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124825" cy="385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85800"/>
            <a:ext cx="24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with this dataset…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55626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http://bigscience.uncc.edu/fodorjournalclub2013/testData.gz/view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374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it to this (for input into SVM..)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690563"/>
            <a:ext cx="83629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504801"/>
            <a:ext cx="1173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https://github.com/afodor/metagenomicsTools/blob/master/src/machineLearningExamples/OtuWrapperToSVMLight.java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172200"/>
            <a:ext cx="300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to make this file is here..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6213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Quick, superficial introduction to Support Vector Machines</a:t>
            </a:r>
          </a:p>
          <a:p>
            <a:r>
              <a:rPr lang="en-US" dirty="0" smtClean="0"/>
              <a:t>A “real data” example</a:t>
            </a:r>
          </a:p>
          <a:p>
            <a:r>
              <a:rPr lang="en-US" dirty="0" smtClean="0"/>
              <a:t>SVM light – An out of the box supervised classification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ROC curves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77000" y="1295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458200" cy="105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381000"/>
            <a:ext cx="639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format the input data using either 1/-1 to indicate case/control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38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perform “leave one out classification”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600200"/>
            <a:ext cx="70173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sample: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Build the SVM on all data except that sample (using </a:t>
            </a:r>
            <a:r>
              <a:rPr lang="en-US" dirty="0" err="1" smtClean="0"/>
              <a:t>svm_learn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smtClean="0"/>
              <a:t>classify the sample on the resulting model (using </a:t>
            </a:r>
            <a:r>
              <a:rPr lang="en-US" dirty="0" err="1" smtClean="0"/>
              <a:t>svm_classify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038600"/>
            <a:ext cx="683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runs in less than 1 minute on my laptop (71 distinct classifications)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504801"/>
            <a:ext cx="1173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https://github.com/afodor/metagenomicsTools/blob/master/src/machineLearningExamples/OtuWrapperToSVMLight.java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603146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Code is here if you want to try it…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393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Yet another (very good) </a:t>
            </a:r>
            <a:r>
              <a:rPr lang="en-US" smtClean="0"/>
              <a:t>free text book…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6400"/>
            <a:ext cx="50958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51816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http://www-bcf.usc.edu/~gareth/ISL/ISLR%20First%20Printing.pdf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16192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228600"/>
            <a:ext cx="317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output data looks like this…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524000"/>
            <a:ext cx="5967412" cy="298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79401" y="6019800"/>
            <a:ext cx="386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evaluate this performance?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6213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Quick, superficial introduction to Support Vector Machines</a:t>
            </a:r>
          </a:p>
          <a:p>
            <a:r>
              <a:rPr lang="en-US" dirty="0" smtClean="0"/>
              <a:t>A “real data” example</a:t>
            </a:r>
          </a:p>
          <a:p>
            <a:r>
              <a:rPr lang="en-US" dirty="0" smtClean="0"/>
              <a:t>SVM light – An out of the box supervised classification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ROC curves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00200" y="1524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105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881063"/>
            <a:ext cx="66675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228600"/>
            <a:ext cx="568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classification shows modest, but real, ability to classify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290846"/>
            <a:ext cx="1066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https://github.com/afodor/metagenomicsTools/blob/master/src/machineLearningExamples/ROC_Curve.java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0999"/>
            <a:ext cx="4191000" cy="624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" y="228600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Other meta-genomic association studies have similar characteristics….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057400"/>
            <a:ext cx="420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419600" y="2057400"/>
            <a:ext cx="4343400" cy="457200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4419600"/>
            <a:ext cx="5257800" cy="45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6934200" y="2438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4953000"/>
            <a:ext cx="5214937" cy="50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866" y="87868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…although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you sample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undoubtedly of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great importance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00600"/>
            <a:ext cx="3352800" cy="7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" y="533400"/>
            <a:ext cx="89249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136231"/>
            <a:ext cx="3429000" cy="272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48482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658" y="609600"/>
            <a:ext cx="8966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before, we seek models to discriminate different cases…</a:t>
            </a:r>
          </a:p>
          <a:p>
            <a:r>
              <a:rPr lang="en-US" dirty="0" smtClean="0"/>
              <a:t>There are an infinite number of lines you can draw that can separate the blue and purple dots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4754881"/>
            <a:ext cx="4267199" cy="195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343400" y="5715000"/>
            <a:ext cx="479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linear model is here defined in the usual way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87868"/>
            <a:ext cx="567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 vector machines (Chapter 9 of this last text book!)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990600"/>
            <a:ext cx="557838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438400"/>
            <a:ext cx="659912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4688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define a variant of our linear 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24000" y="4267200"/>
            <a:ext cx="6248400" cy="1219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4648200"/>
            <a:ext cx="7304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interesting feature of this model is that the position of the </a:t>
            </a:r>
            <a:r>
              <a:rPr lang="en-US" dirty="0" err="1" smtClean="0"/>
              <a:t>hyperplane</a:t>
            </a:r>
            <a:r>
              <a:rPr lang="en-US" dirty="0" smtClean="0"/>
              <a:t> is </a:t>
            </a:r>
          </a:p>
          <a:p>
            <a:r>
              <a:rPr lang="en-US" dirty="0" smtClean="0"/>
              <a:t>dependent only on the dots at the edge of the margin (as long as all of </a:t>
            </a:r>
          </a:p>
          <a:p>
            <a:r>
              <a:rPr lang="en-US" dirty="0" smtClean="0"/>
              <a:t>the other dots are on the correct side).</a:t>
            </a:r>
          </a:p>
          <a:p>
            <a:endParaRPr lang="en-US" dirty="0" smtClean="0"/>
          </a:p>
          <a:p>
            <a:r>
              <a:rPr lang="en-US" dirty="0" smtClean="0"/>
              <a:t>The dots on the margin form a “support vector” for the classification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1668"/>
            <a:ext cx="852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seek the </a:t>
            </a:r>
            <a:r>
              <a:rPr lang="en-US" dirty="0" err="1" smtClean="0"/>
              <a:t>hyperplane</a:t>
            </a:r>
            <a:r>
              <a:rPr lang="en-US" dirty="0" smtClean="0"/>
              <a:t> that is the </a:t>
            </a:r>
            <a:r>
              <a:rPr lang="en-US" dirty="0" smtClean="0">
                <a:solidFill>
                  <a:srgbClr val="FF0000"/>
                </a:solidFill>
              </a:rPr>
              <a:t>maximal distance </a:t>
            </a:r>
            <a:r>
              <a:rPr lang="en-US" dirty="0" smtClean="0"/>
              <a:t>from any of the classification points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50" y="1404938"/>
            <a:ext cx="49149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457200"/>
            <a:ext cx="760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 vector classifiers depend only on the data points that in the margin…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610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requiring perfect separation give us a high variance model..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683328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834" y="152400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would like to allow some error…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6629400" cy="4027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638800"/>
            <a:ext cx="736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add some “slack” terms to our model.. And a tuning parameter “C” to </a:t>
            </a:r>
          </a:p>
          <a:p>
            <a:r>
              <a:rPr lang="en-US" dirty="0" smtClean="0"/>
              <a:t>control how much error we can tolerate..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85800"/>
            <a:ext cx="45910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81000"/>
            <a:ext cx="511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change how much error we </a:t>
            </a:r>
            <a:r>
              <a:rPr lang="en-US" smtClean="0"/>
              <a:t>can tolerate with C…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58864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447800" y="7620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76200"/>
            <a:ext cx="4620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When C is high;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We take less information from outliers.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Equivalent to large number of nearest neighbors/low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d.f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91200" y="1828800"/>
            <a:ext cx="762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685800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When C is low…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We pay more attention to outliers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Equivalent to small # of nearest neighbors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High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d.f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670</Words>
  <Application>Microsoft Office PowerPoint</Application>
  <PresentationFormat>On-screen Show (4:3)</PresentationFormat>
  <Paragraphs>86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28</cp:revision>
  <dcterms:created xsi:type="dcterms:W3CDTF">2006-08-16T00:00:00Z</dcterms:created>
  <dcterms:modified xsi:type="dcterms:W3CDTF">2014-04-25T20:27:55Z</dcterms:modified>
</cp:coreProperties>
</file>