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07" r:id="rId2"/>
    <p:sldId id="256" r:id="rId3"/>
    <p:sldId id="257" r:id="rId4"/>
    <p:sldId id="258" r:id="rId5"/>
    <p:sldId id="309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10" r:id="rId20"/>
    <p:sldId id="272" r:id="rId21"/>
    <p:sldId id="273" r:id="rId22"/>
    <p:sldId id="275" r:id="rId23"/>
    <p:sldId id="276" r:id="rId24"/>
    <p:sldId id="303" r:id="rId25"/>
    <p:sldId id="295" r:id="rId26"/>
    <p:sldId id="296" r:id="rId27"/>
    <p:sldId id="297" r:id="rId28"/>
    <p:sldId id="299" r:id="rId29"/>
    <p:sldId id="300" r:id="rId30"/>
    <p:sldId id="301" r:id="rId31"/>
    <p:sldId id="302" r:id="rId32"/>
    <p:sldId id="304" r:id="rId33"/>
    <p:sldId id="305" r:id="rId34"/>
    <p:sldId id="325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10CB4-7E1D-4024-89C2-2505144A732D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1201A-8C2C-4789-A729-EA47D11FB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750DA-5644-41AE-BE11-07BF0E2BCE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750DA-5644-41AE-BE11-07BF0E2BCE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750DA-5644-41AE-BE11-07BF0E2BCE2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750DA-5644-41AE-BE11-07BF0E2BCE2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750DA-5644-41AE-BE11-07BF0E2BCE2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750DA-5644-41AE-BE11-07BF0E2BCE2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750DA-5644-41AE-BE11-07BF0E2BCE2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98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61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76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49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6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597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39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6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182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45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50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8B4-9A4B-41D0-8096-ED83D407AB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1201A-8C2C-4789-A729-EA47D11FB0C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fam.sanger.ac.uk/family/ion_trans#tabview=tab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Entropy_(information_theory)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85800"/>
            <a:ext cx="546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Probability, normalized frequency and Shannon Diversity</a:t>
            </a:r>
          </a:p>
          <a:p>
            <a:r>
              <a:rPr lang="en-US" dirty="0"/>
              <a:t>Richness and evenness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096000" y="838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"/>
            <a:ext cx="7568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central trick in bioinformatics….</a:t>
            </a:r>
          </a:p>
          <a:p>
            <a:r>
              <a:rPr lang="en-US" dirty="0"/>
              <a:t>For each column of a multiple sequence alignment……</a:t>
            </a:r>
          </a:p>
          <a:p>
            <a:r>
              <a:rPr lang="en-US" dirty="0"/>
              <a:t>Treat that column as the results of a 20 (for protein) or 4 ( for DNA) sided dice..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066800"/>
            <a:ext cx="435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 err="1"/>
              <a:t>ion_trans</a:t>
            </a:r>
            <a:r>
              <a:rPr lang="en-US" dirty="0"/>
              <a:t> alignment from PFAM: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524000"/>
            <a:ext cx="78581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51816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column, make a 20 sided die… </a:t>
            </a:r>
          </a:p>
          <a:p>
            <a:r>
              <a:rPr lang="en-US" dirty="0"/>
              <a:t>With unknown parameters p(A), p(C), p(D)…. p(Y)  such that </a:t>
            </a:r>
          </a:p>
          <a:p>
            <a:r>
              <a:rPr lang="en-US" dirty="0"/>
              <a:t> We will use the relative frequency of each residue in each column to estimate the p(…) for that residue for that column.</a:t>
            </a:r>
          </a:p>
          <a:p>
            <a:r>
              <a:rPr lang="en-US" dirty="0"/>
              <a:t>The corresponding set of vectors is sometimes called a “profile” 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477000" y="5410200"/>
          <a:ext cx="67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672840" imgH="431640" progId="Equation.3">
                  <p:embed/>
                </p:oleObj>
              </mc:Choice>
              <mc:Fallback>
                <p:oleObj name="Equation" r:id="rId5" imgW="6728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10200"/>
                        <a:ext cx="673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0"/>
            <a:ext cx="83915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52400"/>
            <a:ext cx="401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grab this file as FASTA from PFAM….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819400" y="2819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71600" y="59436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http://pfam.sanger.ac.uk/family/ion_trans#tabview=tab2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60960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228600"/>
            <a:ext cx="772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sequence entropy to find the conserved columns in this alignment….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9" y="228600"/>
            <a:ext cx="5301307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24400" y="914400"/>
            <a:ext cx="4210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trivial to convert </a:t>
            </a:r>
          </a:p>
          <a:p>
            <a:r>
              <a:rPr lang="en-US" dirty="0"/>
              <a:t>frequencies to relative frequencies,</a:t>
            </a:r>
          </a:p>
          <a:p>
            <a:r>
              <a:rPr lang="en-US" dirty="0"/>
              <a:t>which we use to estimate our probabilities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57544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parameters p(A), p(C), p(D)…. p(Y)  such that 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32700" y="5703669"/>
          <a:ext cx="67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5" imgW="672840" imgH="431640" progId="Equation.3">
                  <p:embed/>
                </p:oleObj>
              </mc:Choice>
              <mc:Fallback>
                <p:oleObj name="Equation" r:id="rId5" imgW="6728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5703669"/>
                        <a:ext cx="673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71825" y="0"/>
            <a:ext cx="5591175" cy="43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818653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990600"/>
            <a:ext cx="447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already have this from our dice example….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7535903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67400" y="533400"/>
            <a:ext cx="282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Trivial to get </a:t>
            </a:r>
            <a:r>
              <a:rPr lang="en-US"/>
              <a:t>the entropies…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457700" y="61341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4400" y="6324600"/>
            <a:ext cx="16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base 20??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76201"/>
            <a:ext cx="602190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304006" y="1294607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98409" y="1089010"/>
            <a:ext cx="23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Increasingly conserved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895600" y="2590801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3059669"/>
            <a:ext cx="6234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these must be the really conserved, important residues in the</a:t>
            </a:r>
          </a:p>
          <a:p>
            <a:r>
              <a:rPr lang="en-US" dirty="0"/>
              <a:t>protein right?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76201"/>
            <a:ext cx="602190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5400000">
            <a:off x="304006" y="1294607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98409" y="1089010"/>
            <a:ext cx="23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Increasingly conserved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048001" y="2514601"/>
            <a:ext cx="457199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2819400"/>
            <a:ext cx="6234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these must be the really conserved, important residues in the</a:t>
            </a:r>
          </a:p>
          <a:p>
            <a:r>
              <a:rPr lang="en-US" dirty="0"/>
              <a:t>protein right?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497263"/>
            <a:ext cx="5715000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676400" y="6096000"/>
            <a:ext cx="634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Well, no.  If the alignment is mostly gaps, it will seem conserved!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850" y="4962525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76200"/>
            <a:ext cx="54229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9440" y="3254276"/>
            <a:ext cx="86432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true probability (represented by a die or a coin) does not have a sample size </a:t>
            </a:r>
          </a:p>
          <a:p>
            <a:r>
              <a:rPr lang="en-US" dirty="0"/>
              <a:t>associated with it.</a:t>
            </a:r>
          </a:p>
          <a:p>
            <a:endParaRPr lang="en-US" dirty="0"/>
          </a:p>
          <a:p>
            <a:r>
              <a:rPr lang="en-US" dirty="0"/>
              <a:t>If I tell you a coin is fair, what I am telling you is p(heads)=0.5.  It doesn’t matter how many</a:t>
            </a:r>
          </a:p>
          <a:p>
            <a:r>
              <a:rPr lang="en-US" dirty="0"/>
              <a:t>times it is flipped.</a:t>
            </a:r>
          </a:p>
          <a:p>
            <a:endParaRPr lang="en-US" dirty="0"/>
          </a:p>
          <a:p>
            <a:r>
              <a:rPr lang="en-US" dirty="0"/>
              <a:t>But probabilities derived from relative frequencies were derived from sample sizes.</a:t>
            </a:r>
          </a:p>
          <a:p>
            <a:r>
              <a:rPr lang="en-US" dirty="0"/>
              <a:t>Even though sample sizes are not in this equation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762" y="5421868"/>
            <a:ext cx="246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effects are still there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983069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seems pretty obvious, but can cause real trouble!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80205" y="1566655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22210" y="1361058"/>
            <a:ext cx="23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Increasingly conserved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5238750" cy="1933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57200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of my first bioinformatics papers was about how not thinking about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size correctly in probability estimates leads to spurious results…</a:t>
            </a:r>
          </a:p>
        </p:txBody>
      </p:sp>
    </p:spTree>
    <p:extLst>
      <p:ext uri="{BB962C8B-B14F-4D97-AF65-F5344CB8AC3E}">
        <p14:creationId xmlns:p14="http://schemas.microsoft.com/office/powerpoint/2010/main" val="303924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85800"/>
            <a:ext cx="70054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probability is a number between 0 and 1.</a:t>
            </a:r>
          </a:p>
          <a:p>
            <a:endParaRPr lang="en-US" dirty="0"/>
          </a:p>
          <a:p>
            <a:r>
              <a:rPr lang="en-US" dirty="0"/>
              <a:t>In bioinformatics, we have many sequence datasets, and yet many of the</a:t>
            </a:r>
          </a:p>
          <a:p>
            <a:r>
              <a:rPr lang="en-US" dirty="0"/>
              <a:t>language and theory of probability is applied to sequence analysis?</a:t>
            </a:r>
          </a:p>
          <a:p>
            <a:endParaRPr lang="en-US" dirty="0"/>
          </a:p>
          <a:p>
            <a:r>
              <a:rPr lang="en-US" dirty="0"/>
              <a:t>How is this done?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615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of course, we have to put an additional parameter.</a:t>
            </a:r>
          </a:p>
          <a:p>
            <a:r>
              <a:rPr lang="en-US" dirty="0"/>
              <a:t>For example: require all columns to be at least 50% non-gapped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566863"/>
            <a:ext cx="6870700" cy="30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905000" y="41148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0200" y="4648200"/>
            <a:ext cx="201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Conserved residues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715000" y="39624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3600" y="4659868"/>
            <a:ext cx="19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Conserved regions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5105400"/>
            <a:ext cx="7636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Conserved residues:  Over-represented in active sites of proteins.</a:t>
            </a:r>
          </a:p>
          <a:p>
            <a:r>
              <a:rPr lang="en-US" dirty="0"/>
              <a:t>		   Over-represented in databases of disease associated-SNPs</a:t>
            </a:r>
          </a:p>
          <a:p>
            <a:r>
              <a:rPr lang="en-US" dirty="0"/>
              <a:t>		   Very over-represented in the core of proteins.</a:t>
            </a:r>
          </a:p>
          <a:p>
            <a:endParaRPr lang="en-US" dirty="0"/>
          </a:p>
          <a:p>
            <a:r>
              <a:rPr lang="en-US" dirty="0"/>
              <a:t>So even this very simple application of information theory to bioinformatics has</a:t>
            </a:r>
          </a:p>
          <a:p>
            <a:r>
              <a:rPr lang="en-US" dirty="0"/>
              <a:t>some utility and some pitfalls that have to be dealt with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-153194" y="2938255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-555609" y="2732658"/>
            <a:ext cx="23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Increasingly conserved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6601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completely different application of sequence entropy to genomics.</a:t>
            </a:r>
          </a:p>
          <a:p>
            <a:r>
              <a:rPr lang="en-US" dirty="0"/>
              <a:t>Diversity more in the sense of biodiversity….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701566"/>
            <a:ext cx="8153400" cy="562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6" name="Object 0"/>
          <p:cNvGraphicFramePr>
            <a:graphicFrameLocks noChangeAspect="1"/>
          </p:cNvGraphicFramePr>
          <p:nvPr/>
        </p:nvGraphicFramePr>
        <p:xfrm>
          <a:off x="2311400" y="533400"/>
          <a:ext cx="5080000" cy="614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Bitmap Image" r:id="rId4" imgW="4866667" imgH="5885714" progId="PBrush">
                  <p:embed/>
                </p:oleObj>
              </mc:Choice>
              <mc:Fallback>
                <p:oleObj name="Bitmap Image" r:id="rId4" imgW="4866667" imgH="588571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33400"/>
                        <a:ext cx="5080000" cy="614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533400" y="90488"/>
            <a:ext cx="310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http://www.cff.org/AboutCF/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066800" y="152400"/>
            <a:ext cx="5370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We’ve seen the CF studies from earlier in the semester: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33375" y="915988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Sputum samples from CF patients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33375" y="1449388"/>
            <a:ext cx="246697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23 patients total.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33375" y="2698750"/>
            <a:ext cx="8496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Antibiotics used to treat exacerbations include ceftazidime, </a:t>
            </a:r>
          </a:p>
          <a:p>
            <a:r>
              <a:rPr lang="en-US" sz="2400"/>
              <a:t>tobramycin, minocycline, meropenem, colomycin, clindamycin</a:t>
            </a:r>
          </a:p>
          <a:p>
            <a:endParaRPr lang="en-US" sz="240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33375" y="2025650"/>
            <a:ext cx="73152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23 patients “exacerbation” and  “end of treatment”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33375" y="3641725"/>
            <a:ext cx="820102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 patients followed through a second “exacerbation” and “end of treatment” event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33375" y="4648200"/>
            <a:ext cx="652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For 13 patients an additional “stable” timepoint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17" grpId="0" autoUpdateAnimBg="0"/>
      <p:bldP spid="64518" grpId="0" autoUpdateAnimBg="0"/>
      <p:bldP spid="6451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800"/>
            <a:ext cx="766545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381000"/>
            <a:ext cx="311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Sequencing the </a:t>
            </a:r>
            <a:r>
              <a:rPr lang="en-US" dirty="0"/>
              <a:t>16S rRNA gene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3" y="762000"/>
            <a:ext cx="78771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304800"/>
            <a:ext cx="17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CF patients…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228600"/>
            <a:ext cx="411686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524000"/>
            <a:ext cx="44401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7853" y="1524000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isolation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3391694" y="2094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6400" y="2362200"/>
            <a:ext cx="6063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PCR using 16S rRNA primers (or whatever you are targeting)</a:t>
            </a:r>
          </a:p>
          <a:p>
            <a:r>
              <a:rPr lang="en-US" dirty="0"/>
              <a:t>(each sample has a different 5’ primer with a different barcode</a:t>
            </a:r>
          </a:p>
          <a:p>
            <a:r>
              <a:rPr lang="en-US" dirty="0"/>
              <a:t>but the same 454A and 16S sequence)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52400"/>
            <a:ext cx="41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5’ primer –</a:t>
            </a:r>
          </a:p>
          <a:p>
            <a:r>
              <a:rPr lang="en-US" dirty="0"/>
              <a:t>454A sequence – barcode – 16S sequence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685800"/>
            <a:ext cx="2861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3’ primer – </a:t>
            </a:r>
          </a:p>
          <a:p>
            <a:r>
              <a:rPr lang="en-US" dirty="0"/>
              <a:t>16S sequence – 454B primer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" y="83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67400" y="1370012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391694" y="3618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54926" y="3962400"/>
            <a:ext cx="490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ePCR</a:t>
            </a:r>
            <a:r>
              <a:rPr lang="en-US" dirty="0"/>
              <a:t> using 454A and 454B primers for sequencing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200" y="4888468"/>
            <a:ext cx="592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analysis: read the barcode to know which sample you have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391694" y="4609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" y="828675"/>
            <a:ext cx="794385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8" y="981075"/>
            <a:ext cx="88487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200" y="228600"/>
            <a:ext cx="7251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Pyrosequences assigned to each sample and then assigned to genus by the </a:t>
            </a:r>
          </a:p>
          <a:p>
            <a:r>
              <a:rPr lang="en-US" dirty="0"/>
              <a:t>RDP classification algorithm (which we’ve already encountered in labs…)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5943600"/>
            <a:ext cx="15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</a:t>
            </a:r>
            <a:r>
              <a:rPr lang="en-US"/>
              <a:t>CF patients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5943600"/>
            <a:ext cx="18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normal controls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457200"/>
            <a:ext cx="3022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information entropy: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1066800"/>
            <a:ext cx="811953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90600" y="61722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http://en.wikipedia.org/wiki/Entropy_(information_theory)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33400"/>
            <a:ext cx="5410200" cy="611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200" y="0"/>
            <a:ext cx="7251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Pyrosequences assigned to each sample and then assigned to genus by the </a:t>
            </a:r>
          </a:p>
          <a:p>
            <a:r>
              <a:rPr lang="en-US" dirty="0"/>
              <a:t>RDP classification algorithm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28600"/>
            <a:ext cx="7251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Pyrosequences assigned to each sample and then assigned to genus by the </a:t>
            </a:r>
          </a:p>
          <a:p>
            <a:r>
              <a:rPr lang="en-US" dirty="0"/>
              <a:t>RDP classification algorithm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363" y="1113735"/>
            <a:ext cx="8529637" cy="536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676400" y="9906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773668"/>
            <a:ext cx="165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 total </a:t>
            </a:r>
            <a:r>
              <a:rPr lang="en-US" dirty="0" err="1"/>
              <a:t>genra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6243637" cy="392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304800"/>
            <a:ext cx="413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the same formula for diversity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3450" y="76200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6629400" y="144621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5181600"/>
            <a:ext cx="7776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sample, we estimate p(taxa) as </a:t>
            </a:r>
          </a:p>
          <a:p>
            <a:r>
              <a:rPr lang="en-US" dirty="0"/>
              <a:t>	(# sequences seen in that taxa)/(total # of sequences assigned to a taxa)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5867400"/>
            <a:ext cx="401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then calculate Shannon diversity.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38766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762000"/>
            <a:ext cx="459285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0"/>
            <a:ext cx="550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Biodiversity is the measure of the health of ecosystems…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4495800"/>
            <a:ext cx="459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 with CF have lower diversity…</a:t>
            </a:r>
          </a:p>
          <a:p>
            <a:r>
              <a:rPr lang="en-US" dirty="0"/>
              <a:t>Antibiotics seem like they are having no effect?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5334000"/>
            <a:ext cx="5638800" cy="138063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546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Probability, normalized frequency and Shannon Diversity</a:t>
            </a:r>
          </a:p>
          <a:p>
            <a:r>
              <a:rPr lang="en-US" dirty="0"/>
              <a:t>Richness and evenness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971800" y="11430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10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358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two different ecosystems…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5720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 1: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838200"/>
            <a:ext cx="58959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0"/>
            <a:ext cx="3429000" cy="312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5607" y="3886200"/>
            <a:ext cx="775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=-(0.5 *LOG10(0.5)/LOG10(2) + 63 * (0.5/63) *LOG10(0.5/63) /LOG10(2)) = 3.988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267200"/>
            <a:ext cx="707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4  bits (yes/no questions) to figure out which bug you’ve got if you are </a:t>
            </a:r>
          </a:p>
          <a:p>
            <a:r>
              <a:rPr lang="en-US" dirty="0"/>
              <a:t>sampling from this community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1650" y="5257800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4801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58578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11430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 2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7356" y="4355068"/>
            <a:ext cx="3755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=-16 * (1/16) *LOG10(1/16)/LOG10(2)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0"/>
            <a:ext cx="3734238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1650" y="5181600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3742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81000"/>
            <a:ext cx="3429000" cy="312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81000"/>
            <a:ext cx="3581400" cy="327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72839" y="3657600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Diversity = 3.98 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358140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Diversity =4 bits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91000"/>
            <a:ext cx="7157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the same diversity (# of yes/no questions needed to </a:t>
            </a:r>
          </a:p>
          <a:p>
            <a:r>
              <a:rPr lang="en-US" dirty="0"/>
              <a:t>tell the taxa from re-sampling) </a:t>
            </a:r>
          </a:p>
          <a:p>
            <a:endParaRPr lang="en-US" dirty="0"/>
          </a:p>
          <a:p>
            <a:r>
              <a:rPr lang="en-US" dirty="0"/>
              <a:t>But, intuitively, these are very different communities.  What went wrong?</a:t>
            </a:r>
          </a:p>
          <a:p>
            <a:endParaRPr lang="en-US" dirty="0"/>
          </a:p>
          <a:p>
            <a:r>
              <a:rPr lang="en-US" dirty="0"/>
              <a:t>It’s not a question of sample size, as in the protein alignments,</a:t>
            </a:r>
          </a:p>
          <a:p>
            <a:r>
              <a:rPr lang="en-US" dirty="0"/>
              <a:t>since our simulations were based on probabilities not relative frequencies.</a:t>
            </a:r>
          </a:p>
        </p:txBody>
      </p:sp>
    </p:spTree>
    <p:extLst>
      <p:ext uri="{BB962C8B-B14F-4D97-AF65-F5344CB8AC3E}">
        <p14:creationId xmlns:p14="http://schemas.microsoft.com/office/powerpoint/2010/main" val="1874426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-22324"/>
            <a:ext cx="3429000" cy="312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-22324"/>
            <a:ext cx="3581400" cy="327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72839" y="3254276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Diversity = 3.98 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3178076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Diversity =4 bits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733800"/>
            <a:ext cx="64700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 is that Shannon diversity isn’t really meant to directly </a:t>
            </a:r>
          </a:p>
          <a:p>
            <a:r>
              <a:rPr lang="en-US" dirty="0"/>
              <a:t>compare systems with such different alphabet sizes.</a:t>
            </a:r>
          </a:p>
          <a:p>
            <a:endParaRPr lang="en-US" dirty="0"/>
          </a:p>
          <a:p>
            <a:r>
              <a:rPr lang="en-US" dirty="0"/>
              <a:t>In community 1, there are 64 taxa.</a:t>
            </a:r>
          </a:p>
          <a:p>
            <a:r>
              <a:rPr lang="en-US" dirty="0"/>
              <a:t>In community 2, there are 16 taxa.</a:t>
            </a:r>
          </a:p>
          <a:p>
            <a:endParaRPr lang="en-US" dirty="0"/>
          </a:p>
          <a:p>
            <a:r>
              <a:rPr lang="en-US" dirty="0"/>
              <a:t>Community 1 is richer (more taxa) but less even.</a:t>
            </a:r>
          </a:p>
          <a:p>
            <a:r>
              <a:rPr lang="en-US" dirty="0"/>
              <a:t>Community 2 is less rich (fewer taxa) but more even.</a:t>
            </a:r>
          </a:p>
          <a:p>
            <a:endParaRPr lang="en-US" dirty="0"/>
          </a:p>
          <a:p>
            <a:r>
              <a:rPr lang="en-US" dirty="0"/>
              <a:t>Shannon diversity combines richness and evenness.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1650" y="4419600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0798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8581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52400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4999672"/>
            <a:ext cx="75455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not a problem in protein alignments, because the richness is essentially </a:t>
            </a:r>
          </a:p>
          <a:p>
            <a:r>
              <a:rPr lang="en-US" dirty="0"/>
              <a:t>the same (20) for all columns.</a:t>
            </a:r>
          </a:p>
          <a:p>
            <a:endParaRPr lang="en-US" dirty="0"/>
          </a:p>
          <a:p>
            <a:r>
              <a:rPr lang="en-US" dirty="0"/>
              <a:t>So in this case, the Shannon diversity metric is only a measure of evenness,</a:t>
            </a:r>
          </a:p>
          <a:p>
            <a:r>
              <a:rPr lang="en-US" dirty="0"/>
              <a:t>which is what we want</a:t>
            </a:r>
          </a:p>
        </p:txBody>
      </p:sp>
    </p:spTree>
    <p:extLst>
      <p:ext uri="{BB962C8B-B14F-4D97-AF65-F5344CB8AC3E}">
        <p14:creationId xmlns:p14="http://schemas.microsoft.com/office/powerpoint/2010/main" val="377467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2130862"/>
            <a:ext cx="4053917" cy="3929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0"/>
            <a:ext cx="370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reproduce </a:t>
            </a:r>
            <a:r>
              <a:rPr lang="en-US"/>
              <a:t>that Wiki figure </a:t>
            </a:r>
            <a:r>
              <a:rPr lang="en-US" dirty="0"/>
              <a:t>in R…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752725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24400" y="381000"/>
            <a:ext cx="4016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I’ve avoided the zeros in my code.</a:t>
            </a:r>
          </a:p>
          <a:p>
            <a:endParaRPr lang="en-US" dirty="0"/>
          </a:p>
          <a:p>
            <a:r>
              <a:rPr lang="en-US" dirty="0"/>
              <a:t>We define p(0) * log(0)  as being 0 in </a:t>
            </a:r>
          </a:p>
          <a:p>
            <a:r>
              <a:rPr lang="en-US" dirty="0"/>
              <a:t>entropy calculations</a:t>
            </a:r>
          </a:p>
          <a:p>
            <a:r>
              <a:rPr lang="en-US" dirty="0"/>
              <a:t>(otherwise we end up with 0 * -∞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08" y="3733800"/>
            <a:ext cx="44955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How many yes/no questions do you have</a:t>
            </a:r>
          </a:p>
          <a:p>
            <a:r>
              <a:rPr lang="en-US" sz="1600" dirty="0"/>
              <a:t>to answer to know what a fair coin does?  </a:t>
            </a:r>
          </a:p>
          <a:p>
            <a:r>
              <a:rPr lang="en-US" sz="1600" dirty="0"/>
              <a:t>Answer:  1</a:t>
            </a:r>
          </a:p>
          <a:p>
            <a:r>
              <a:rPr lang="en-US" sz="1600" dirty="0"/>
              <a:t>Observing such a coin adds one “bit” of information</a:t>
            </a:r>
          </a:p>
          <a:p>
            <a:endParaRPr lang="en-US" sz="1600" dirty="0"/>
          </a:p>
          <a:p>
            <a:r>
              <a:rPr lang="en-US" sz="1600" dirty="0"/>
              <a:t>How many yes/no questions do you have to</a:t>
            </a:r>
          </a:p>
          <a:p>
            <a:r>
              <a:rPr lang="en-US" sz="1600" dirty="0"/>
              <a:t>Answer to know what a coin that always</a:t>
            </a:r>
          </a:p>
          <a:p>
            <a:r>
              <a:rPr lang="en-US" sz="1600" dirty="0"/>
              <a:t>comes up head or tails does?</a:t>
            </a:r>
          </a:p>
          <a:p>
            <a:r>
              <a:rPr lang="en-US" sz="1600" dirty="0"/>
              <a:t>Answer: 0</a:t>
            </a:r>
          </a:p>
          <a:p>
            <a:r>
              <a:rPr lang="en-US" sz="1600" dirty="0"/>
              <a:t>Observing such a coin adds no information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" y="613291"/>
            <a:ext cx="4584099" cy="19965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40745"/>
            <a:ext cx="93630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https://github.com/afodor/metagenomicsTools/blob/master/src/classExamples/shannonDiversity</a:t>
            </a:r>
            <a:endParaRPr lang="en-US" sz="1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-22324"/>
            <a:ext cx="3429000" cy="312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-22324"/>
            <a:ext cx="3581400" cy="327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72839" y="3254276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Diversity = 3.98 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3178076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Diversity =4 bits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1650" y="4419600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4495800"/>
            <a:ext cx="46515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bioinformatics, you must understand</a:t>
            </a:r>
          </a:p>
          <a:p>
            <a:r>
              <a:rPr lang="en-US" dirty="0"/>
              <a:t>the statistic you are using, how it works,</a:t>
            </a:r>
          </a:p>
          <a:p>
            <a:r>
              <a:rPr lang="en-US" dirty="0"/>
              <a:t>why you are using it and the nature of the</a:t>
            </a:r>
          </a:p>
          <a:p>
            <a:r>
              <a:rPr lang="en-US" dirty="0"/>
              <a:t>data set you are applying it to.</a:t>
            </a:r>
          </a:p>
          <a:p>
            <a:endParaRPr lang="en-US" dirty="0"/>
          </a:p>
          <a:p>
            <a:r>
              <a:rPr lang="en-US" dirty="0"/>
              <a:t>Failure to understand all of this usually leads to</a:t>
            </a:r>
          </a:p>
          <a:p>
            <a:r>
              <a:rPr lang="en-US" dirty="0"/>
              <a:t>incomplete (and sometimes incorrect analyses)</a:t>
            </a:r>
          </a:p>
        </p:txBody>
      </p:sp>
    </p:spTree>
    <p:extLst>
      <p:ext uri="{BB962C8B-B14F-4D97-AF65-F5344CB8AC3E}">
        <p14:creationId xmlns:p14="http://schemas.microsoft.com/office/powerpoint/2010/main" val="750649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38766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143000"/>
            <a:ext cx="459285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19200" y="228600"/>
            <a:ext cx="299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go back to this dataset….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181600"/>
            <a:ext cx="5325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real differences between CF and normal?</a:t>
            </a:r>
          </a:p>
          <a:p>
            <a:r>
              <a:rPr lang="en-US" dirty="0"/>
              <a:t>Are antibiotics really having no effect?</a:t>
            </a:r>
          </a:p>
        </p:txBody>
      </p:sp>
    </p:spTree>
    <p:extLst>
      <p:ext uri="{BB962C8B-B14F-4D97-AF65-F5344CB8AC3E}">
        <p14:creationId xmlns:p14="http://schemas.microsoft.com/office/powerpoint/2010/main" val="2975360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884872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9350" y="1723072"/>
          <a:ext cx="5797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5" imgW="3162240" imgH="457200" progId="Equation.3">
                  <p:embed/>
                </p:oleObj>
              </mc:Choice>
              <mc:Fallback>
                <p:oleObj name="Equation" r:id="rId5" imgW="316224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723072"/>
                        <a:ext cx="57975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3094672"/>
            <a:ext cx="6238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highest possible entropy is with a perfectly even distribution</a:t>
            </a:r>
          </a:p>
          <a:p>
            <a:r>
              <a:rPr lang="en-US" dirty="0"/>
              <a:t>In which case we need log2(n) questions (or bits).</a:t>
            </a:r>
          </a:p>
          <a:p>
            <a:endParaRPr lang="en-US" dirty="0"/>
          </a:p>
          <a:p>
            <a:r>
              <a:rPr lang="en-US" dirty="0"/>
              <a:t>So if the community is perfectly even, E = 1.</a:t>
            </a:r>
          </a:p>
          <a:p>
            <a:r>
              <a:rPr lang="en-US" dirty="0"/>
              <a:t>If it is perfectly un-even (only one taxa observed), E=0.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52400"/>
            <a:ext cx="282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define two new metrics: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7171" y="685800"/>
            <a:ext cx="198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Shannon Evenness</a:t>
            </a:r>
            <a:r>
              <a:rPr lang="en-US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964668"/>
            <a:ext cx="477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Richness </a:t>
            </a:r>
          </a:p>
          <a:p>
            <a:r>
              <a:rPr lang="en-US" dirty="0"/>
              <a:t>	 the number of distinct taxa with (p&gt;0).</a:t>
            </a:r>
          </a:p>
        </p:txBody>
      </p:sp>
    </p:spTree>
    <p:extLst>
      <p:ext uri="{BB962C8B-B14F-4D97-AF65-F5344CB8AC3E}">
        <p14:creationId xmlns:p14="http://schemas.microsoft.com/office/powerpoint/2010/main" val="1634840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358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two different ecosystems…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5720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 1: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838200"/>
            <a:ext cx="58959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0"/>
            <a:ext cx="3429000" cy="312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5607" y="3886200"/>
            <a:ext cx="775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=-(0.5 *LOG10(0.5)/LOG10(2) + 63 * (0.5/63) *LOG10(0.5/63) /LOG10(2)) = 3.988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267200"/>
            <a:ext cx="707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4  bits (yes/no questions) to figure out which bug you’ve got if you are </a:t>
            </a:r>
          </a:p>
          <a:p>
            <a:r>
              <a:rPr lang="en-US" dirty="0"/>
              <a:t>sampling from this community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1650" y="5257800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5040868"/>
            <a:ext cx="439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Evenness = -diversity1 / (log10(64)/log2(10) 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410200"/>
            <a:ext cx="3343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" y="60960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Richness = 64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4800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1905000" y="63230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02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58578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11430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 2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7356" y="4355068"/>
            <a:ext cx="3755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=-16 * (1/16) *LOG10(1/16)/LOG10(2)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0"/>
            <a:ext cx="3734238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1650" y="5181600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5040868"/>
            <a:ext cx="461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Evenness = -diversity2 / (log10(16)/log2(2) ) = 1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5486400"/>
            <a:ext cx="30861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3400" y="60960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Richness = 16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4953000" y="52562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1981200" y="63230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88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-22324"/>
            <a:ext cx="3429000" cy="312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-22324"/>
            <a:ext cx="3581400" cy="327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72839" y="3254276"/>
            <a:ext cx="2021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Diversity = 3.98 bits</a:t>
            </a:r>
          </a:p>
          <a:p>
            <a:r>
              <a:rPr lang="en-US" dirty="0"/>
              <a:t>Evenness = 0.663</a:t>
            </a:r>
          </a:p>
          <a:p>
            <a:r>
              <a:rPr lang="en-US" dirty="0"/>
              <a:t>Richness = 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3276600"/>
            <a:ext cx="1677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Diversity =4 bits</a:t>
            </a:r>
          </a:p>
          <a:p>
            <a:r>
              <a:rPr lang="en-US" dirty="0"/>
              <a:t>Evenness = 1</a:t>
            </a:r>
          </a:p>
          <a:p>
            <a:r>
              <a:rPr lang="en-US" dirty="0"/>
              <a:t>Richness = 16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1650" y="4419600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4495800"/>
            <a:ext cx="46515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bioinformatics, you must understand</a:t>
            </a:r>
          </a:p>
          <a:p>
            <a:r>
              <a:rPr lang="en-US" dirty="0"/>
              <a:t>the statistic you are using, how it works,</a:t>
            </a:r>
          </a:p>
          <a:p>
            <a:r>
              <a:rPr lang="en-US" dirty="0"/>
              <a:t>why you are using it and the nature of the</a:t>
            </a:r>
          </a:p>
          <a:p>
            <a:r>
              <a:rPr lang="en-US" dirty="0"/>
              <a:t>data set you are applying it to.</a:t>
            </a:r>
          </a:p>
          <a:p>
            <a:endParaRPr lang="en-US" dirty="0"/>
          </a:p>
          <a:p>
            <a:r>
              <a:rPr lang="en-US" dirty="0"/>
              <a:t>Failure to understand all of this usually leads to</a:t>
            </a:r>
          </a:p>
          <a:p>
            <a:r>
              <a:rPr lang="en-US" dirty="0"/>
              <a:t>incomplete (and sometimes incorrect analyses)</a:t>
            </a:r>
          </a:p>
        </p:txBody>
      </p:sp>
    </p:spTree>
    <p:extLst>
      <p:ext uri="{BB962C8B-B14F-4D97-AF65-F5344CB8AC3E}">
        <p14:creationId xmlns:p14="http://schemas.microsoft.com/office/powerpoint/2010/main" val="2848054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1_SummaryRichnessEvenessAcrossThreeCategorie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1" y="0"/>
            <a:ext cx="6324600" cy="6184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8424" y="6324600"/>
            <a:ext cx="587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Mouthwash and sputum differ in evenness, but not richness.</a:t>
            </a:r>
          </a:p>
        </p:txBody>
      </p:sp>
    </p:spTree>
    <p:extLst>
      <p:ext uri="{BB962C8B-B14F-4D97-AF65-F5344CB8AC3E}">
        <p14:creationId xmlns:p14="http://schemas.microsoft.com/office/powerpoint/2010/main" val="2181853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_EOT_STABLE_RICHNESS_EVENESS_ENTROPY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667" y="0"/>
            <a:ext cx="7223533" cy="6156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9241" y="6248400"/>
            <a:ext cx="431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Antibiotics affect richness, but </a:t>
            </a:r>
            <a:r>
              <a:rPr lang="en-US"/>
              <a:t>not evenness</a:t>
            </a:r>
          </a:p>
        </p:txBody>
      </p:sp>
    </p:spTree>
    <p:extLst>
      <p:ext uri="{BB962C8B-B14F-4D97-AF65-F5344CB8AC3E}">
        <p14:creationId xmlns:p14="http://schemas.microsoft.com/office/powerpoint/2010/main" val="1887148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85800"/>
            <a:ext cx="45529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3962400"/>
            <a:ext cx="70837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Richness a little more complicated than the Y-axis states…</a:t>
            </a:r>
          </a:p>
          <a:p>
            <a:r>
              <a:rPr lang="en-US" dirty="0"/>
              <a:t>There are different numbers of sequences in each sample.</a:t>
            </a:r>
          </a:p>
          <a:p>
            <a:r>
              <a:rPr lang="en-US" dirty="0"/>
              <a:t>Find the sample with the smallest number of sequences.</a:t>
            </a:r>
          </a:p>
          <a:p>
            <a:r>
              <a:rPr lang="en-US" dirty="0"/>
              <a:t>Re-sample only that number of sequences from each sample 1,000 times.</a:t>
            </a:r>
          </a:p>
          <a:p>
            <a:r>
              <a:rPr lang="en-US" dirty="0"/>
              <a:t>Take as richness the average.  That’s what we reported in the paper…</a:t>
            </a:r>
          </a:p>
        </p:txBody>
      </p:sp>
    </p:spTree>
    <p:extLst>
      <p:ext uri="{BB962C8B-B14F-4D97-AF65-F5344CB8AC3E}">
        <p14:creationId xmlns:p14="http://schemas.microsoft.com/office/powerpoint/2010/main" val="1158237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40729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Coming up: Compositional data analysis…</a:t>
            </a:r>
          </a:p>
          <a:p>
            <a:endParaRPr lang="en-US" dirty="0"/>
          </a:p>
          <a:p>
            <a:r>
              <a:rPr lang="en-US" dirty="0"/>
              <a:t>For background a recent review paper…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10" y="1905000"/>
            <a:ext cx="7772400" cy="1524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2010" y="4905375"/>
            <a:ext cx="6709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http://afodor.github.io/classes/stats2017/compositionalData.pdf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577215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1066800"/>
            <a:ext cx="5572125" cy="4914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7075" y="6391275"/>
            <a:ext cx="572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http://mathforum.org/library/drmath/view/70648.html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611868"/>
            <a:ext cx="36311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log(x)/log(2)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Gives us log base 2 of 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5356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consider the loaded die from the dishonest casino</a:t>
            </a:r>
          </a:p>
          <a:p>
            <a:endParaRPr lang="en-US" dirty="0"/>
          </a:p>
          <a:p>
            <a:r>
              <a:rPr lang="en-US" dirty="0"/>
              <a:t>The p(6) varies from 0 to 1.</a:t>
            </a:r>
          </a:p>
          <a:p>
            <a:r>
              <a:rPr lang="en-US" dirty="0"/>
              <a:t>The p(1) = (1 – p(six) ) / 5 </a:t>
            </a:r>
          </a:p>
          <a:p>
            <a:r>
              <a:rPr lang="en-US" dirty="0"/>
              <a:t>        p(2) = (1 – p(six) ) / 5</a:t>
            </a:r>
          </a:p>
          <a:p>
            <a:r>
              <a:rPr lang="en-US" dirty="0"/>
              <a:t>        p(3) = (1 – p(six) ) / 5</a:t>
            </a:r>
          </a:p>
          <a:p>
            <a:r>
              <a:rPr lang="en-US" dirty="0"/>
              <a:t>        p(4) = (1 – p(six) ) / 5</a:t>
            </a:r>
          </a:p>
          <a:p>
            <a:r>
              <a:rPr lang="en-US" dirty="0"/>
              <a:t>        p(5) = (1 – p(six) ) /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514600"/>
            <a:ext cx="3566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fair dice:  p(6) = 1/6</a:t>
            </a:r>
          </a:p>
          <a:p>
            <a:r>
              <a:rPr lang="en-US" dirty="0"/>
              <a:t>A die that always rolls a six:  p(6) =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193464"/>
            <a:ext cx="5248275" cy="3400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925" y="6626423"/>
            <a:ext cx="93630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https://github.com/afodor/metagenomicsTools/blob/master/src/classExamples/shannonDiversity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62000"/>
            <a:ext cx="5810250" cy="3324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1524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base 6….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876800" y="25908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4953000"/>
            <a:ext cx="5472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multiple choice question (where</a:t>
            </a:r>
          </a:p>
          <a:p>
            <a:r>
              <a:rPr lang="en-US" dirty="0"/>
              <a:t>there are six possible answers) do you have to</a:t>
            </a:r>
          </a:p>
          <a:p>
            <a:r>
              <a:rPr lang="en-US" dirty="0"/>
              <a:t>ask to know the outcome of a roll of a fair dice?  1</a:t>
            </a:r>
          </a:p>
          <a:p>
            <a:endParaRPr lang="en-US" dirty="0"/>
          </a:p>
          <a:p>
            <a:r>
              <a:rPr lang="en-US" dirty="0"/>
              <a:t>How many questions with a die that always rolls a six?  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057400"/>
            <a:ext cx="3599411" cy="34132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440745"/>
            <a:ext cx="93630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https://github.com/afodor/metagenomicsTools/blob/master/src/classExamples/shannonDiversity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73" y="1827742"/>
            <a:ext cx="3274230" cy="32489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" y="38100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7530"/>
            <a:ext cx="5248275" cy="3400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603" y="4092046"/>
            <a:ext cx="52427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yes/no questions do you have to answer</a:t>
            </a:r>
          </a:p>
          <a:p>
            <a:r>
              <a:rPr lang="en-US" dirty="0"/>
              <a:t>to know the outcome of  roll of a fair dice?</a:t>
            </a:r>
          </a:p>
          <a:p>
            <a:r>
              <a:rPr lang="en-US" dirty="0"/>
              <a:t>The answer is log</a:t>
            </a:r>
            <a:r>
              <a:rPr lang="en-US" baseline="-25000" dirty="0"/>
              <a:t>2</a:t>
            </a:r>
            <a:r>
              <a:rPr lang="en-US" dirty="0"/>
              <a:t>(6) = 2.58</a:t>
            </a:r>
          </a:p>
          <a:p>
            <a:endParaRPr lang="en-US" dirty="0"/>
          </a:p>
          <a:p>
            <a:r>
              <a:rPr lang="en-US" dirty="0"/>
              <a:t>More intuitive for an 8-sided dice!  log</a:t>
            </a:r>
            <a:r>
              <a:rPr lang="en-US" baseline="-25000" dirty="0"/>
              <a:t>2</a:t>
            </a:r>
            <a:r>
              <a:rPr lang="en-US" dirty="0"/>
              <a:t>(8) = 3</a:t>
            </a:r>
          </a:p>
          <a:p>
            <a:endParaRPr lang="en-US" dirty="0"/>
          </a:p>
          <a:p>
            <a:r>
              <a:rPr lang="en-US" dirty="0"/>
              <a:t>As the die becomes less fair, the entropy is decreased.</a:t>
            </a:r>
          </a:p>
          <a:p>
            <a:r>
              <a:rPr lang="en-US" dirty="0"/>
              <a:t>We have the most information per roll when the</a:t>
            </a:r>
          </a:p>
          <a:p>
            <a:r>
              <a:rPr lang="en-US" dirty="0"/>
              <a:t>die is fair…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755" y="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base 2….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304800"/>
            <a:ext cx="44492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intuitive for an 8-sided dice!  log</a:t>
            </a:r>
            <a:r>
              <a:rPr lang="en-US" baseline="-25000" dirty="0"/>
              <a:t>2</a:t>
            </a:r>
            <a:r>
              <a:rPr lang="en-US" dirty="0"/>
              <a:t>(8) = 3</a:t>
            </a:r>
          </a:p>
          <a:p>
            <a:r>
              <a:rPr lang="en-US" dirty="0"/>
              <a:t>The entropy for a fair 8-sided die is</a:t>
            </a:r>
          </a:p>
          <a:p>
            <a:r>
              <a:rPr lang="en-US" dirty="0"/>
              <a:t>	- 8 * (1/8) * log</a:t>
            </a:r>
            <a:r>
              <a:rPr lang="en-US" baseline="-25000" dirty="0"/>
              <a:t>2</a:t>
            </a:r>
            <a:r>
              <a:rPr lang="en-US" dirty="0"/>
              <a:t>(8) =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031" y="2209800"/>
            <a:ext cx="719209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What are the three questions?</a:t>
            </a:r>
          </a:p>
          <a:p>
            <a:endParaRPr lang="en-US" dirty="0"/>
          </a:p>
          <a:p>
            <a:r>
              <a:rPr lang="en-US" dirty="0"/>
              <a:t>I roll an eight-sided dice fair dice. </a:t>
            </a:r>
          </a:p>
          <a:p>
            <a:r>
              <a:rPr lang="en-US" dirty="0"/>
              <a:t>What are the three yes/no questions you can ask to know the outcome?</a:t>
            </a:r>
          </a:p>
          <a:p>
            <a:endParaRPr lang="en-US" dirty="0"/>
          </a:p>
          <a:p>
            <a:r>
              <a:rPr lang="en-US" dirty="0"/>
              <a:t>Here is (kind of) a hint:</a:t>
            </a:r>
          </a:p>
          <a:p>
            <a:r>
              <a:rPr lang="en-US" dirty="0"/>
              <a:t>	What is the run-time for a binary search on an ordered list?</a:t>
            </a:r>
          </a:p>
          <a:p>
            <a:endParaRPr lang="en-US" dirty="0"/>
          </a:p>
          <a:p>
            <a:r>
              <a:rPr lang="en-US" dirty="0"/>
              <a:t>Note that 3 is the maximum entropy for an 8 sided dice. </a:t>
            </a:r>
          </a:p>
          <a:p>
            <a:r>
              <a:rPr lang="en-US" dirty="0"/>
              <a:t>No matter if the die is fair or not, you can always know what the result was</a:t>
            </a:r>
          </a:p>
          <a:p>
            <a:r>
              <a:rPr lang="en-US" dirty="0"/>
              <a:t>with 3 questions.</a:t>
            </a:r>
          </a:p>
          <a:p>
            <a:endParaRPr lang="en-US" dirty="0"/>
          </a:p>
          <a:p>
            <a:r>
              <a:rPr lang="en-US" dirty="0"/>
              <a:t>(Of course, if you know the die is loaded and always come up 6, </a:t>
            </a:r>
          </a:p>
          <a:p>
            <a:r>
              <a:rPr lang="en-US" dirty="0"/>
              <a:t>you don’t need any questions!)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2050" y="685800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1371600"/>
            <a:ext cx="771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three yes/no questions, you can always tell the outcome of the roll of a fair</a:t>
            </a:r>
          </a:p>
          <a:p>
            <a:r>
              <a:rPr lang="en-US" dirty="0"/>
              <a:t>8-sided die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1847</Words>
  <Application>Microsoft Office PowerPoint</Application>
  <PresentationFormat>On-screen Show (4:3)</PresentationFormat>
  <Paragraphs>305</Paragraphs>
  <Slides>49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Courier New</vt:lpstr>
      <vt:lpstr>Office Theme</vt:lpstr>
      <vt:lpstr>Equation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 Fodor</cp:lastModifiedBy>
  <cp:revision>178</cp:revision>
  <dcterms:created xsi:type="dcterms:W3CDTF">2006-08-16T00:00:00Z</dcterms:created>
  <dcterms:modified xsi:type="dcterms:W3CDTF">2017-04-03T01:06:30Z</dcterms:modified>
</cp:coreProperties>
</file>