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23" r:id="rId3"/>
    <p:sldId id="409" r:id="rId4"/>
    <p:sldId id="429" r:id="rId5"/>
    <p:sldId id="425" r:id="rId6"/>
    <p:sldId id="410" r:id="rId7"/>
    <p:sldId id="375" r:id="rId8"/>
    <p:sldId id="411" r:id="rId9"/>
    <p:sldId id="412" r:id="rId10"/>
    <p:sldId id="413" r:id="rId11"/>
    <p:sldId id="377" r:id="rId12"/>
    <p:sldId id="414" r:id="rId13"/>
    <p:sldId id="427" r:id="rId14"/>
    <p:sldId id="416" r:id="rId15"/>
    <p:sldId id="417" r:id="rId16"/>
    <p:sldId id="380" r:id="rId17"/>
    <p:sldId id="418" r:id="rId18"/>
    <p:sldId id="419" r:id="rId19"/>
    <p:sldId id="420" r:id="rId20"/>
    <p:sldId id="422" r:id="rId21"/>
    <p:sldId id="428" r:id="rId22"/>
    <p:sldId id="42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9130" autoAdjust="0"/>
  </p:normalViewPr>
  <p:slideViewPr>
    <p:cSldViewPr>
      <p:cViewPr varScale="1">
        <p:scale>
          <a:sx n="107" d="100"/>
          <a:sy n="107" d="100"/>
        </p:scale>
        <p:origin x="1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8B491-9E98-4351-BD22-801796136277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84A27-24C2-4145-8A8F-C5ABABCA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04800"/>
            <a:ext cx="769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Compositionality and Sparseness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correlation issue has been considered by multiple groups…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15291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18646"/>
            <a:ext cx="113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compositional nature of 16S 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rRNA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data has led to controversies over analysis pipelines…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001000" cy="203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00400"/>
            <a:ext cx="69342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09600"/>
            <a:ext cx="294564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4465" y="1981200"/>
            <a:ext cx="337433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3352800"/>
            <a:ext cx="6789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Notice that in all the above examples, the ratio of B/A is always 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irrespective of what happens with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taxa</a:t>
            </a:r>
            <a:r>
              <a:rPr lang="en-US" dirty="0">
                <a:latin typeface="Arial" pitchFamily="34" charset="0"/>
                <a:cs typeface="Arial" pitchFamily="34" charset="0"/>
              </a:rPr>
              <a:t> 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4800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5257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50914" y="534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4964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473606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/ 115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1800" y="5257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14091" y="5345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/ 115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4724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/ 1015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0" y="5246132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8091" y="53340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/ 1015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502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5918" y="502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2200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00" y="762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Normalization schemes can take advantage of working in ratio space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88868" y="1447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88868" y="1447800"/>
            <a:ext cx="202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76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78" y="447675"/>
            <a:ext cx="8676722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803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Cells in the spreadsheet with few counts are largely structured by sequencing depth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243935"/>
            <a:ext cx="1036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 Source: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Gevers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et al. - The Treatment-Naive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in New-Onset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Crohn’s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Disease - Cell Host Microbe 2014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62" y="914400"/>
            <a:ext cx="88597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Ordination without normalization leads to dependency of </a:t>
            </a:r>
            <a:r>
              <a:rPr lang="en-US">
                <a:latin typeface="Arial" pitchFamily="34" charset="0"/>
                <a:cs typeface="Arial" pitchFamily="34" charset="0"/>
              </a:rPr>
              <a:t>sequencing depth…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50292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8109" y="495300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Log10 (number of sequences)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51054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83847" y="496466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Bray-Curtis distance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008" y="76200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normalization scheme eliminates the dependency of sequencing depth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76250"/>
            <a:ext cx="61531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200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76200"/>
            <a:ext cx="8615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normalization scheme eliminates compositional dependencies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6172200"/>
            <a:ext cx="960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Bioinformatics pipelines for 16S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might consider explicitly tracking the 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number of sequences per samples as a potential confounder…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-76200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Sequencing depth can be correlated with input variables of interest…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" y="276584"/>
            <a:ext cx="8134350" cy="6276616"/>
            <a:chOff x="228600" y="228600"/>
            <a:chExt cx="8591550" cy="6629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228600"/>
              <a:ext cx="8591550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9777" y="3902846"/>
              <a:ext cx="3036115" cy="2605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298377" y="6485692"/>
              <a:ext cx="2922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Log10 (number of sequences)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355939" y="4737039"/>
              <a:ext cx="1125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NMDS 1</a:t>
              </a: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20316" y="3675817"/>
              <a:ext cx="3485598" cy="2886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600294" y="6519446"/>
              <a:ext cx="2476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Theta YC distance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584628" y="4784658"/>
              <a:ext cx="178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Difference in number </a:t>
              </a:r>
            </a:p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      of sequences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00400" y="3548743"/>
              <a:ext cx="1676400" cy="413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317315" y="6550223"/>
            <a:ext cx="8521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Source:  Baxter et al. - Structure of the gut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following colonization with human feces determines colonic tumor burden -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2014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4724400" y="5715000"/>
            <a:ext cx="76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138113"/>
            <a:ext cx="7105650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192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" name="Rectangle 4"/>
          <p:cNvSpPr/>
          <p:nvPr/>
        </p:nvSpPr>
        <p:spPr>
          <a:xfrm>
            <a:off x="26670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6" name="Rectangle 5"/>
          <p:cNvSpPr/>
          <p:nvPr/>
        </p:nvSpPr>
        <p:spPr>
          <a:xfrm>
            <a:off x="50292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7" name="Rectangle 6"/>
          <p:cNvSpPr/>
          <p:nvPr/>
        </p:nvSpPr>
        <p:spPr>
          <a:xfrm>
            <a:off x="6705600" y="1828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" name="Rectangle 7"/>
          <p:cNvSpPr/>
          <p:nvPr/>
        </p:nvSpPr>
        <p:spPr>
          <a:xfrm>
            <a:off x="12954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9" name="Rectangle 8"/>
          <p:cNvSpPr/>
          <p:nvPr/>
        </p:nvSpPr>
        <p:spPr>
          <a:xfrm>
            <a:off x="28956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" name="Rectangle 9"/>
          <p:cNvSpPr/>
          <p:nvPr/>
        </p:nvSpPr>
        <p:spPr>
          <a:xfrm>
            <a:off x="49530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" name="Rectangle 10"/>
          <p:cNvSpPr/>
          <p:nvPr/>
        </p:nvSpPr>
        <p:spPr>
          <a:xfrm>
            <a:off x="6553200" y="35052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2" name="Rectangle 11"/>
          <p:cNvSpPr/>
          <p:nvPr/>
        </p:nvSpPr>
        <p:spPr>
          <a:xfrm>
            <a:off x="1447800" y="51816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" name="Rectangle 12"/>
          <p:cNvSpPr/>
          <p:nvPr/>
        </p:nvSpPr>
        <p:spPr>
          <a:xfrm>
            <a:off x="2971800" y="51816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4" name="Rectangle 13"/>
          <p:cNvSpPr/>
          <p:nvPr/>
        </p:nvSpPr>
        <p:spPr>
          <a:xfrm>
            <a:off x="4953000" y="5257800"/>
            <a:ext cx="12954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5" name="Rectangle 14"/>
          <p:cNvSpPr/>
          <p:nvPr/>
        </p:nvSpPr>
        <p:spPr>
          <a:xfrm>
            <a:off x="6553200" y="5257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6" name="Rectangle 15"/>
          <p:cNvSpPr/>
          <p:nvPr/>
        </p:nvSpPr>
        <p:spPr>
          <a:xfrm>
            <a:off x="3581400" y="6781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7" name="Rectangle 16"/>
          <p:cNvSpPr/>
          <p:nvPr/>
        </p:nvSpPr>
        <p:spPr>
          <a:xfrm>
            <a:off x="4953000" y="678180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" name="TextBox 2"/>
          <p:cNvSpPr txBox="1"/>
          <p:nvPr/>
        </p:nvSpPr>
        <p:spPr>
          <a:xfrm>
            <a:off x="990600" y="171959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8355" y="17526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4555" y="34290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34290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3155" y="514859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514859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00400" y="6705600"/>
            <a:ext cx="12666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Log10 (number of sequences)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1752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171959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74636" y="34290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0" y="34290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0800" y="5181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0" y="5181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74436" y="6705600"/>
            <a:ext cx="8322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Theta YC distance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8200" y="8382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3" name="Rectangle 32"/>
          <p:cNvSpPr/>
          <p:nvPr/>
        </p:nvSpPr>
        <p:spPr>
          <a:xfrm>
            <a:off x="990600" y="25908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4" name="Rectangle 33"/>
          <p:cNvSpPr/>
          <p:nvPr/>
        </p:nvSpPr>
        <p:spPr>
          <a:xfrm>
            <a:off x="1066800" y="43434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5" name="Rectangle 34"/>
          <p:cNvSpPr/>
          <p:nvPr/>
        </p:nvSpPr>
        <p:spPr>
          <a:xfrm>
            <a:off x="4572000" y="8382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6" name="Rectangle 35"/>
          <p:cNvSpPr/>
          <p:nvPr/>
        </p:nvSpPr>
        <p:spPr>
          <a:xfrm>
            <a:off x="838200" y="9906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7" name="Rectangle 36"/>
          <p:cNvSpPr/>
          <p:nvPr/>
        </p:nvSpPr>
        <p:spPr>
          <a:xfrm>
            <a:off x="4419600" y="24384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" name="Rectangle 37"/>
          <p:cNvSpPr/>
          <p:nvPr/>
        </p:nvSpPr>
        <p:spPr>
          <a:xfrm>
            <a:off x="4419600" y="4267200"/>
            <a:ext cx="228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7688" y="100918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812289" y="2753162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916289" y="443818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3022088" y="5962184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4345289" y="932983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269089" y="2600761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4269089" y="4361984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NMDS 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4600" y="8382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0" name="Rectangle 49"/>
          <p:cNvSpPr/>
          <p:nvPr/>
        </p:nvSpPr>
        <p:spPr>
          <a:xfrm>
            <a:off x="6324600" y="7620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1" name="Rectangle 50"/>
          <p:cNvSpPr/>
          <p:nvPr/>
        </p:nvSpPr>
        <p:spPr>
          <a:xfrm>
            <a:off x="2667000" y="25146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2" name="Rectangle 51"/>
          <p:cNvSpPr/>
          <p:nvPr/>
        </p:nvSpPr>
        <p:spPr>
          <a:xfrm>
            <a:off x="6172200" y="25146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3" name="Rectangle 52"/>
          <p:cNvSpPr/>
          <p:nvPr/>
        </p:nvSpPr>
        <p:spPr>
          <a:xfrm>
            <a:off x="2743200" y="41910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4" name="Rectangle 53"/>
          <p:cNvSpPr/>
          <p:nvPr/>
        </p:nvSpPr>
        <p:spPr>
          <a:xfrm>
            <a:off x="6096000" y="4267200"/>
            <a:ext cx="15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2051984" y="10134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5938184" y="96476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2161939" y="264116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5709584" y="26898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2280584" y="439376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5633384" y="44424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4400" y="5715000"/>
            <a:ext cx="76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4219339" y="596645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Difference in number </a:t>
            </a:r>
          </a:p>
          <a:p>
            <a:r>
              <a:rPr lang="en-US" sz="700" dirty="0">
                <a:latin typeface="Arial" pitchFamily="34" charset="0"/>
                <a:cs typeface="Arial" pitchFamily="34" charset="0"/>
              </a:rPr>
              <a:t>      of sequences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200" y="-76200"/>
            <a:ext cx="7935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Different normalization schemes can have very different consequences for inference..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26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No normalization scheme eliminates compositional dependencies (although some do better than others!).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Bioinformatics pipelines for 16S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latin typeface="Arial" pitchFamily="34" charset="0"/>
                <a:cs typeface="Arial" pitchFamily="34" charset="0"/>
              </a:rPr>
              <a:t> should explicitly track number of sequences per samples as a potential confounding variable.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Just as no one statistical test is appropriate for inference, there is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likely no one normalization scheme that will be appropriate for all datasets.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5380" y="4572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788" y="304800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 we fairly compare high and low biomass samples?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9988"/>
            <a:ext cx="3581401" cy="33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4876800" y="2971800"/>
            <a:ext cx="132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VS.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3235" y="3124200"/>
            <a:ext cx="32616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467" y="3200400"/>
            <a:ext cx="4669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endParaRPr lang="en-US" dirty="0"/>
          </a:p>
          <a:p>
            <a:r>
              <a:rPr lang="en-US" dirty="0"/>
              <a:t> 			</a:t>
            </a:r>
            <a:r>
              <a:rPr lang="en-US" dirty="0" err="1"/>
              <a:t>Raad</a:t>
            </a:r>
            <a:r>
              <a:rPr lang="en-US" dirty="0"/>
              <a:t> Z. </a:t>
            </a:r>
            <a:r>
              <a:rPr lang="en-US" dirty="0" err="1"/>
              <a:t>Gharaibeh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5345668"/>
            <a:ext cx="797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(We thank Dirk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Gevers</a:t>
            </a:r>
            <a:r>
              <a:rPr lang="en-US" dirty="0">
                <a:latin typeface="Arial" pitchFamily="34" charset="0"/>
                <a:cs typeface="Arial" pitchFamily="34" charset="0"/>
              </a:rPr>
              <a:t> for providing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parsable</a:t>
            </a:r>
            <a:r>
              <a:rPr lang="en-US" dirty="0">
                <a:latin typeface="Arial" pitchFamily="34" charset="0"/>
                <a:cs typeface="Arial" pitchFamily="34" charset="0"/>
              </a:rPr>
              <a:t> OTU table for the Risk data)  </a:t>
            </a:r>
          </a:p>
        </p:txBody>
      </p:sp>
      <p:pic>
        <p:nvPicPr>
          <p:cNvPr id="1026" name="Picture 2" descr="Raad Gharaibeh, Ph.D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676400"/>
            <a:ext cx="1905000" cy="227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76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78" y="447675"/>
            <a:ext cx="8676722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803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Cells in the spreadsheet with few counts are largely structured by sequencing depth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243935"/>
            <a:ext cx="1036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 Source: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Gevers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et al. - The Treatment-Naive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Microbiome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in New-Onset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Crohn’s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Disease - Cell Host Microbe 2014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76200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any experiment confounding variables can complicate inference..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838200"/>
            <a:ext cx="53625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53754"/>
            <a:ext cx="6738937" cy="402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276600" y="2209800"/>
            <a:ext cx="1828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668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Low abundance samples are inherently challenging to survey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399"/>
            <a:ext cx="7848599" cy="554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4191000" y="6096000"/>
            <a:ext cx="2667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5315" y="6096000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Less abundant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6396335"/>
            <a:ext cx="1120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Hanna et al - Comparison of culture and molecular techniques for microbial community characterization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in infected necrotizing pancreatitis - J. Surgical Research - 2014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9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76200"/>
            <a:ext cx="84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Clearly the sequencing of negative controls should be part of all of our pipelines..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702696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61341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3168" y="304800"/>
            <a:ext cx="729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 we fairly compare samples with different numbers of sequences?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9988"/>
            <a:ext cx="3581401" cy="33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flipH="1">
            <a:off x="4876800" y="2971800"/>
            <a:ext cx="132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VS.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3235" y="3124200"/>
            <a:ext cx="32616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695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16S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experiments are always compositional and often sparse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5983069"/>
            <a:ext cx="8447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Compositional</a:t>
            </a:r>
            <a:r>
              <a:rPr lang="en-US" dirty="0">
                <a:latin typeface="Arial" pitchFamily="34" charset="0"/>
                <a:cs typeface="Arial" pitchFamily="34" charset="0"/>
              </a:rPr>
              <a:t> – because different samples have different numbers of sequences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Sparse</a:t>
            </a:r>
            <a:r>
              <a:rPr lang="en-US" dirty="0">
                <a:latin typeface="Arial" pitchFamily="34" charset="0"/>
                <a:cs typeface="Arial" pitchFamily="34" charset="0"/>
              </a:rPr>
              <a:t> – because there are many zeros in the spreadsheet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295400"/>
            <a:ext cx="3818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60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OTUs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5000" y="76200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" y="3429000"/>
            <a:ext cx="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82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Compositionality is a well-studied problem in statistics, but remains challenging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762000"/>
            <a:ext cx="39909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81677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Compositionality can introduce subtle artifacts into our dataset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609600"/>
            <a:ext cx="294564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3733800" y="1447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3800" y="1447800"/>
            <a:ext cx="202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4465" y="1981200"/>
            <a:ext cx="337433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85800" y="3088481"/>
            <a:ext cx="74816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Problems include: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Inference may report a change in A and B even though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biologically A and B have not changed.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The estimate of A and B is dependent on C.  If C is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contaminant (or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rRNA</a:t>
            </a:r>
            <a:r>
              <a:rPr lang="en-US" dirty="0">
                <a:latin typeface="Arial" pitchFamily="34" charset="0"/>
                <a:cs typeface="Arial" pitchFamily="34" charset="0"/>
              </a:rPr>
              <a:t> in a RNA-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dirty="0">
                <a:latin typeface="Arial" pitchFamily="34" charset="0"/>
                <a:cs typeface="Arial" pitchFamily="34" charset="0"/>
              </a:rPr>
              <a:t> experiment), the values of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A and B might not be appropriate.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A and B will appear correlated, but this is a statistical artifact.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607</Words>
  <Application>Microsoft Office PowerPoint</Application>
  <PresentationFormat>On-screen Show (4:3)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223</cp:revision>
  <dcterms:created xsi:type="dcterms:W3CDTF">2006-08-16T00:00:00Z</dcterms:created>
  <dcterms:modified xsi:type="dcterms:W3CDTF">2017-04-02T23:48:29Z</dcterms:modified>
</cp:coreProperties>
</file>