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7" r:id="rId2"/>
    <p:sldId id="295" r:id="rId3"/>
    <p:sldId id="302" r:id="rId4"/>
    <p:sldId id="303" r:id="rId5"/>
    <p:sldId id="296" r:id="rId6"/>
    <p:sldId id="297" r:id="rId7"/>
    <p:sldId id="298" r:id="rId8"/>
    <p:sldId id="299" r:id="rId9"/>
    <p:sldId id="300" r:id="rId10"/>
    <p:sldId id="301" r:id="rId11"/>
    <p:sldId id="305" r:id="rId12"/>
    <p:sldId id="306" r:id="rId13"/>
    <p:sldId id="304" r:id="rId14"/>
    <p:sldId id="307" r:id="rId15"/>
    <p:sldId id="308" r:id="rId16"/>
    <p:sldId id="309" r:id="rId17"/>
    <p:sldId id="310" r:id="rId18"/>
    <p:sldId id="259" r:id="rId19"/>
    <p:sldId id="260" r:id="rId20"/>
    <p:sldId id="261" r:id="rId21"/>
    <p:sldId id="262" r:id="rId22"/>
    <p:sldId id="263" r:id="rId23"/>
    <p:sldId id="264" r:id="rId24"/>
    <p:sldId id="265" r:id="rId25"/>
    <p:sldId id="267" r:id="rId26"/>
    <p:sldId id="269" r:id="rId27"/>
    <p:sldId id="271" r:id="rId28"/>
    <p:sldId id="287" r:id="rId29"/>
    <p:sldId id="322" r:id="rId30"/>
    <p:sldId id="324" r:id="rId31"/>
    <p:sldId id="323" r:id="rId32"/>
    <p:sldId id="273" r:id="rId33"/>
    <p:sldId id="274" r:id="rId34"/>
    <p:sldId id="275" r:id="rId35"/>
    <p:sldId id="311" r:id="rId36"/>
    <p:sldId id="312" r:id="rId37"/>
    <p:sldId id="321" r:id="rId38"/>
    <p:sldId id="313" r:id="rId39"/>
    <p:sldId id="314" r:id="rId40"/>
    <p:sldId id="315" r:id="rId41"/>
    <p:sldId id="320" r:id="rId42"/>
    <p:sldId id="318" r:id="rId43"/>
    <p:sldId id="316" r:id="rId44"/>
    <p:sldId id="319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23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8794C4-1EC2-4677-9397-D08FD83000DB}" type="datetimeFigureOut">
              <a:rPr lang="en-US" smtClean="0"/>
              <a:pPr/>
              <a:t>11/28/2015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8159C0-37C1-4059-BC61-1D860E37DA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665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8159C0-37C1-4059-BC61-1D860E37DAC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6627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8159C0-37C1-4059-BC61-1D860E37DAC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3005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8159C0-37C1-4059-BC61-1D860E37DAC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4531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8159C0-37C1-4059-BC61-1D860E37DAC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9342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8159C0-37C1-4059-BC61-1D860E37DACA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4776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8159C0-37C1-4059-BC61-1D860E37DACA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1714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8159C0-37C1-4059-BC61-1D860E37DACA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85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8159C0-37C1-4059-BC61-1D860E37DAC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207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8159C0-37C1-4059-BC61-1D860E37DAC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258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8159C0-37C1-4059-BC61-1D860E37DAC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5730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8159C0-37C1-4059-BC61-1D860E37DAC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1143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8159C0-37C1-4059-BC61-1D860E37DAC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353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8159C0-37C1-4059-BC61-1D860E37DAC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9730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8159C0-37C1-4059-BC61-1D860E37DAC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6423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8159C0-37C1-4059-BC61-1D860E37DAC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006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rdp8.cme.msu.edu/html/t-rflp_jul02.html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09600" y="457200"/>
            <a:ext cx="414434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BlockingQueues</a:t>
            </a:r>
            <a:endParaRPr lang="en-US" dirty="0" smtClean="0"/>
          </a:p>
          <a:p>
            <a:r>
              <a:rPr lang="en-US" dirty="0" smtClean="0"/>
              <a:t>Semaphore</a:t>
            </a:r>
          </a:p>
          <a:p>
            <a:r>
              <a:rPr lang="en-US" dirty="0" smtClean="0"/>
              <a:t>A bioinformatics example with </a:t>
            </a:r>
            <a:r>
              <a:rPr lang="en-US" dirty="0" smtClean="0"/>
              <a:t>semaphore</a:t>
            </a:r>
          </a:p>
          <a:p>
            <a:r>
              <a:rPr lang="en-US" dirty="0" err="1" smtClean="0"/>
              <a:t>CountDownLatch</a:t>
            </a:r>
            <a:endParaRPr lang="en-US" dirty="0" smtClean="0"/>
          </a:p>
          <a:p>
            <a:r>
              <a:rPr lang="en-US" dirty="0" smtClean="0"/>
              <a:t>Callable, Future, </a:t>
            </a:r>
            <a:r>
              <a:rPr lang="en-US" dirty="0" err="1" smtClean="0"/>
              <a:t>FutureTask</a:t>
            </a:r>
            <a:endParaRPr lang="en-US" dirty="0" smtClean="0"/>
          </a:p>
          <a:p>
            <a:r>
              <a:rPr lang="en-US" dirty="0" smtClean="0"/>
              <a:t>Cancellation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rot="10800000">
            <a:off x="2286000" y="609601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4427" y="1219200"/>
            <a:ext cx="8739573" cy="3938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04800" y="533400"/>
            <a:ext cx="845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have a number of implementations of </a:t>
            </a:r>
            <a:r>
              <a:rPr lang="en-US" dirty="0" err="1" smtClean="0"/>
              <a:t>BlockingQueue</a:t>
            </a:r>
            <a:r>
              <a:rPr lang="en-US" dirty="0" smtClean="0"/>
              <a:t> that I will let you read about</a:t>
            </a:r>
          </a:p>
          <a:p>
            <a:r>
              <a:rPr lang="en-US" dirty="0" smtClean="0"/>
              <a:t>in Chapter 5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5638800"/>
            <a:ext cx="8071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can change how the work is done by just instantiating a different </a:t>
            </a:r>
            <a:r>
              <a:rPr lang="en-US" dirty="0" err="1" smtClean="0"/>
              <a:t>BlockingQueue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600200"/>
            <a:ext cx="6630894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33400" y="1002268"/>
            <a:ext cx="8071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can change how the work is done by just instantiating a different </a:t>
            </a:r>
            <a:r>
              <a:rPr lang="en-US" dirty="0" err="1" smtClean="0"/>
              <a:t>BlockingQueue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76200"/>
            <a:ext cx="4741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textbook example, a search engine indexer…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533400"/>
            <a:ext cx="4665464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4191000"/>
            <a:ext cx="3495675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381000"/>
            <a:ext cx="4671084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6"/>
          <p:cNvCxnSpPr/>
          <p:nvPr/>
        </p:nvCxnSpPr>
        <p:spPr>
          <a:xfrm rot="5400000">
            <a:off x="3505200" y="1524000"/>
            <a:ext cx="2133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457200"/>
            <a:ext cx="414434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BlockingQueues</a:t>
            </a:r>
            <a:endParaRPr lang="en-US" dirty="0" smtClean="0"/>
          </a:p>
          <a:p>
            <a:r>
              <a:rPr lang="en-US" dirty="0" smtClean="0"/>
              <a:t>Semaphore</a:t>
            </a:r>
          </a:p>
          <a:p>
            <a:r>
              <a:rPr lang="en-US" dirty="0" smtClean="0"/>
              <a:t>A bioinformatics example with </a:t>
            </a:r>
            <a:r>
              <a:rPr lang="en-US" dirty="0" smtClean="0"/>
              <a:t>semaphore</a:t>
            </a:r>
          </a:p>
          <a:p>
            <a:r>
              <a:rPr lang="en-US" dirty="0" err="1" smtClean="0"/>
              <a:t>CountDownLatch</a:t>
            </a:r>
            <a:endParaRPr lang="en-US" dirty="0" smtClean="0"/>
          </a:p>
          <a:p>
            <a:r>
              <a:rPr lang="en-US" dirty="0" smtClean="0"/>
              <a:t>Callable, Future, </a:t>
            </a:r>
            <a:r>
              <a:rPr lang="en-US" dirty="0" err="1" smtClean="0"/>
              <a:t>FutureTask</a:t>
            </a:r>
            <a:endParaRPr lang="en-US" dirty="0" smtClean="0"/>
          </a:p>
          <a:p>
            <a:r>
              <a:rPr lang="en-US" dirty="0" smtClean="0"/>
              <a:t>Cancellation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rot="10800000">
            <a:off x="1828800" y="912812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066800"/>
            <a:ext cx="8496300" cy="329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609599"/>
            <a:ext cx="7086600" cy="5966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609600" y="152400"/>
            <a:ext cx="5330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modify our </a:t>
            </a:r>
            <a:r>
              <a:rPr lang="en-US" dirty="0" err="1" smtClean="0"/>
              <a:t>SequenceWorker</a:t>
            </a:r>
            <a:r>
              <a:rPr lang="en-US" dirty="0" smtClean="0"/>
              <a:t> to take a semaphore..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457200"/>
            <a:ext cx="8241792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3600" y="3276600"/>
            <a:ext cx="1466850" cy="322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914400" y="87868"/>
            <a:ext cx="624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Our main method now spawns a set number of Threads at a time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09600" y="457200"/>
            <a:ext cx="414434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BlockingQueues</a:t>
            </a:r>
            <a:endParaRPr lang="en-US" dirty="0" smtClean="0"/>
          </a:p>
          <a:p>
            <a:r>
              <a:rPr lang="en-US" dirty="0" smtClean="0"/>
              <a:t>Semaphore</a:t>
            </a:r>
          </a:p>
          <a:p>
            <a:r>
              <a:rPr lang="en-US" dirty="0" smtClean="0"/>
              <a:t>A bioinformatics example with </a:t>
            </a:r>
            <a:r>
              <a:rPr lang="en-US" dirty="0" smtClean="0"/>
              <a:t>semaphore</a:t>
            </a:r>
          </a:p>
          <a:p>
            <a:r>
              <a:rPr lang="en-US" dirty="0" err="1" smtClean="0"/>
              <a:t>CountDownLatch</a:t>
            </a:r>
            <a:endParaRPr lang="en-US" dirty="0" smtClean="0"/>
          </a:p>
          <a:p>
            <a:r>
              <a:rPr lang="en-US" dirty="0" smtClean="0"/>
              <a:t>Callable, Future, </a:t>
            </a:r>
            <a:r>
              <a:rPr lang="en-US" dirty="0" err="1" smtClean="0"/>
              <a:t>FutureTask</a:t>
            </a:r>
            <a:endParaRPr lang="en-US" dirty="0" smtClean="0"/>
          </a:p>
          <a:p>
            <a:r>
              <a:rPr lang="en-US" dirty="0" smtClean="0"/>
              <a:t>Cancellation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rot="10800000">
            <a:off x="4648200" y="12192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814387"/>
            <a:ext cx="7924800" cy="490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>
            <a:hlinkClick r:id="rId4"/>
          </p:cNvPr>
          <p:cNvSpPr>
            <a:spLocks noChangeArrowheads="1"/>
          </p:cNvSpPr>
          <p:nvPr/>
        </p:nvSpPr>
        <p:spPr bwMode="auto">
          <a:xfrm>
            <a:off x="0" y="4030662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974725" y="357187"/>
            <a:ext cx="45704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T-RFLP is a low cost “fingerprint” technique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914400"/>
            <a:ext cx="7639050" cy="5581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85800" y="228600"/>
            <a:ext cx="2394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data look like this…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304800"/>
            <a:ext cx="769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Say we have a </a:t>
            </a:r>
            <a:r>
              <a:rPr lang="en-US" dirty="0" err="1" smtClean="0"/>
              <a:t>Runnable</a:t>
            </a:r>
            <a:r>
              <a:rPr lang="en-US" dirty="0" smtClean="0"/>
              <a:t> that does some work on a </a:t>
            </a:r>
            <a:r>
              <a:rPr lang="en-US" dirty="0" err="1" smtClean="0"/>
              <a:t>FastaSequence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990600"/>
            <a:ext cx="8530098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33400" y="6096000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do we control how many threads do work on our </a:t>
            </a:r>
            <a:r>
              <a:rPr lang="en-US" dirty="0" err="1" smtClean="0"/>
              <a:t>Fasta</a:t>
            </a:r>
            <a:r>
              <a:rPr lang="en-US" dirty="0" smtClean="0"/>
              <a:t> Sequences?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416050"/>
            <a:ext cx="8153400" cy="475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09600" y="457200"/>
            <a:ext cx="49101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 zoomed in it looks like this…</a:t>
            </a:r>
          </a:p>
          <a:p>
            <a:r>
              <a:rPr lang="en-US" dirty="0" smtClean="0"/>
              <a:t>The coloring is done by a peak calling algorithm…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304800"/>
            <a:ext cx="4485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Probably more sophisticated ways to do this…</a:t>
            </a:r>
            <a:endParaRPr lang="en-US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1600" y="609600"/>
            <a:ext cx="3429000" cy="575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59360" y="990600"/>
            <a:ext cx="58842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Take a moving window.</a:t>
            </a:r>
          </a:p>
          <a:p>
            <a:r>
              <a:rPr lang="en-US" dirty="0" smtClean="0"/>
              <a:t>Fit a linear regression to all of the point in the window.</a:t>
            </a:r>
          </a:p>
          <a:p>
            <a:r>
              <a:rPr lang="en-US" dirty="0" smtClean="0"/>
              <a:t>Look for a positive slope followed quickly by a negative slope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76200"/>
            <a:ext cx="6800850" cy="639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81600" y="609600"/>
            <a:ext cx="3429000" cy="575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04800" y="6172200"/>
            <a:ext cx="66969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Parameters are controlled by instances of a “</a:t>
            </a:r>
            <a:r>
              <a:rPr lang="en-US" dirty="0" err="1" smtClean="0"/>
              <a:t>ParameterSet</a:t>
            </a:r>
            <a:r>
              <a:rPr lang="en-US" dirty="0" smtClean="0"/>
              <a:t>” interface.</a:t>
            </a:r>
          </a:p>
          <a:p>
            <a:r>
              <a:rPr lang="en-US" dirty="0" smtClean="0"/>
              <a:t>Note that this is thread safe because it has no data!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304800"/>
            <a:ext cx="489236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 have a new CF dataset. </a:t>
            </a:r>
          </a:p>
          <a:p>
            <a:r>
              <a:rPr lang="en-US" dirty="0" smtClean="0"/>
              <a:t>~12 patients.  Before and after treatment.</a:t>
            </a:r>
          </a:p>
          <a:p>
            <a:r>
              <a:rPr lang="en-US" dirty="0" smtClean="0"/>
              <a:t>~300 spectra with ~28,000 points each.</a:t>
            </a:r>
          </a:p>
          <a:p>
            <a:r>
              <a:rPr lang="en-US" dirty="0" smtClean="0"/>
              <a:t>~8,000,000 regressions to run.   </a:t>
            </a:r>
          </a:p>
          <a:p>
            <a:r>
              <a:rPr lang="en-US" dirty="0" smtClean="0"/>
              <a:t>Analysis of each spectra is embarrassingly parallel.</a:t>
            </a:r>
          </a:p>
          <a:p>
            <a:endParaRPr lang="en-US" dirty="0" smtClean="0"/>
          </a:p>
          <a:p>
            <a:r>
              <a:rPr lang="en-US" dirty="0" smtClean="0"/>
              <a:t>Good candidate for multi-threaded speedup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762000"/>
            <a:ext cx="6638925" cy="562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09600" y="152400"/>
            <a:ext cx="2245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Make a worker class…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rot="10800000">
            <a:off x="4953000" y="5791200"/>
            <a:ext cx="6858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846877" y="6043136"/>
            <a:ext cx="393492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Obviously, an extreme method for error handling!</a:t>
            </a:r>
          </a:p>
          <a:p>
            <a:r>
              <a:rPr lang="en-US" sz="1400" dirty="0" smtClean="0"/>
              <a:t>Normally, you would propagate the Exception up or</a:t>
            </a:r>
          </a:p>
          <a:p>
            <a:r>
              <a:rPr lang="en-US" sz="1400" dirty="0" smtClean="0"/>
              <a:t>store it in a volatile Exception variable</a:t>
            </a:r>
            <a:endParaRPr lang="en-US" sz="1400" dirty="0"/>
          </a:p>
        </p:txBody>
      </p:sp>
      <p:cxnSp>
        <p:nvCxnSpPr>
          <p:cNvPr id="10" name="Straight Arrow Connector 9"/>
          <p:cNvCxnSpPr/>
          <p:nvPr/>
        </p:nvCxnSpPr>
        <p:spPr>
          <a:xfrm rot="10800000">
            <a:off x="5410200" y="43434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791200" y="4336703"/>
            <a:ext cx="2486193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smtClean="0"/>
              <a:t>Not showing you the peak-</a:t>
            </a:r>
          </a:p>
          <a:p>
            <a:r>
              <a:rPr lang="en-US" sz="1300" dirty="0" smtClean="0"/>
              <a:t>calling stuff here.  </a:t>
            </a:r>
          </a:p>
          <a:p>
            <a:r>
              <a:rPr lang="en-US" sz="1300" dirty="0" smtClean="0"/>
              <a:t>If you are interested let me know!</a:t>
            </a:r>
            <a:endParaRPr lang="en-US" sz="1300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685800" y="4572000"/>
            <a:ext cx="10668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790" y="4876800"/>
            <a:ext cx="14400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Normally this would</a:t>
            </a:r>
          </a:p>
          <a:p>
            <a:r>
              <a:rPr lang="en-US" sz="1200" dirty="0" smtClean="0"/>
              <a:t>be in a final block</a:t>
            </a:r>
            <a:endParaRPr lang="en-US" sz="12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73979"/>
            <a:ext cx="7010400" cy="6284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52400" y="0"/>
            <a:ext cx="8257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Semaphore makes this really easy to tune the work you have to do to the # of threads </a:t>
            </a:r>
          </a:p>
          <a:p>
            <a:r>
              <a:rPr lang="en-US" dirty="0" smtClean="0"/>
              <a:t>in your system…. 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rot="10800000">
            <a:off x="5334000" y="2743200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10800000">
            <a:off x="4953000" y="2895600"/>
            <a:ext cx="3810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412469" y="2895600"/>
            <a:ext cx="23204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This will iterate through all</a:t>
            </a:r>
          </a:p>
          <a:p>
            <a:r>
              <a:rPr lang="en-US" sz="1400" dirty="0" smtClean="0"/>
              <a:t>the spectra (code not shown)</a:t>
            </a:r>
            <a:endParaRPr lang="en-US" sz="1400" dirty="0"/>
          </a:p>
        </p:txBody>
      </p:sp>
      <p:cxnSp>
        <p:nvCxnSpPr>
          <p:cNvPr id="12" name="Straight Arrow Connector 11"/>
          <p:cNvCxnSpPr/>
          <p:nvPr/>
        </p:nvCxnSpPr>
        <p:spPr>
          <a:xfrm rot="10800000">
            <a:off x="1828800" y="31242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286000" y="2968823"/>
            <a:ext cx="13861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acquire a permit</a:t>
            </a:r>
            <a:endParaRPr lang="en-US" sz="1400" dirty="0"/>
          </a:p>
        </p:txBody>
      </p:sp>
      <p:cxnSp>
        <p:nvCxnSpPr>
          <p:cNvPr id="15" name="Straight Arrow Connector 14"/>
          <p:cNvCxnSpPr/>
          <p:nvPr/>
        </p:nvCxnSpPr>
        <p:spPr>
          <a:xfrm rot="10800000">
            <a:off x="3048000" y="4341811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918185" y="4094202"/>
            <a:ext cx="431425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Semaphores provide a very simple way to make sure </a:t>
            </a:r>
          </a:p>
          <a:p>
            <a:r>
              <a:rPr lang="en-US" sz="1500" dirty="0" smtClean="0"/>
              <a:t>that all the threads have finished!</a:t>
            </a:r>
            <a:endParaRPr lang="en-US" sz="15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2253942"/>
            <a:ext cx="5186362" cy="3384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57200" y="533400"/>
            <a:ext cx="7425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Performance on an 8-CPU Linux cluster invoking Java with default parameters.</a:t>
            </a:r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5800" y="1219200"/>
            <a:ext cx="2819400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019800" y="3276600"/>
            <a:ext cx="2667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 can actually see the CPUs click on as the program goes from 2 to 3 to 4 to 5 threads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rot="5400000" flipH="1" flipV="1">
            <a:off x="6096000" y="30480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9716" y="5791200"/>
            <a:ext cx="70455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Why maxing at 4 CPUS?</a:t>
            </a:r>
          </a:p>
          <a:p>
            <a:r>
              <a:rPr lang="en-US" sz="1200" dirty="0" smtClean="0"/>
              <a:t>2 hypotheses: </a:t>
            </a:r>
          </a:p>
          <a:p>
            <a:r>
              <a:rPr lang="en-US" sz="1200" dirty="0" smtClean="0"/>
              <a:t>	This box is 2 CPUs * 4 cores.  So communication between the CPUs could limit the concurrency.</a:t>
            </a:r>
          </a:p>
          <a:p>
            <a:r>
              <a:rPr lang="en-US" sz="1200" dirty="0" smtClean="0"/>
              <a:t>	I/O Bottlenecks…</a:t>
            </a:r>
            <a:endParaRPr lang="en-US" sz="12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1600199"/>
            <a:ext cx="6477000" cy="4465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685800" y="76200"/>
            <a:ext cx="77312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Performance on a 2-CPU laptop.</a:t>
            </a:r>
          </a:p>
          <a:p>
            <a:r>
              <a:rPr lang="en-US" dirty="0" smtClean="0"/>
              <a:t>A little less than a factor of 2 (but the CPU never really gets to zero on the laptop</a:t>
            </a:r>
          </a:p>
          <a:p>
            <a:r>
              <a:rPr lang="en-US" dirty="0" smtClean="0"/>
              <a:t>since it is playing music and stuff…)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rot="5400000" flipH="1" flipV="1">
            <a:off x="3467100" y="5524500"/>
            <a:ext cx="9906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514600" y="6248400"/>
            <a:ext cx="58039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Interestingly, going more than the # of CPUs is a little faster!</a:t>
            </a:r>
          </a:p>
          <a:p>
            <a:r>
              <a:rPr lang="en-US" dirty="0" smtClean="0"/>
              <a:t>The CPUs don’t quite get to 100% with just two threads..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657600" y="1459468"/>
            <a:ext cx="3588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book suggests </a:t>
            </a:r>
            <a:r>
              <a:rPr lang="en-US" dirty="0" err="1" smtClean="0"/>
              <a:t>Ncpu</a:t>
            </a:r>
            <a:r>
              <a:rPr lang="en-US" dirty="0" smtClean="0"/>
              <a:t> or </a:t>
            </a:r>
            <a:r>
              <a:rPr lang="en-US" dirty="0" err="1" smtClean="0"/>
              <a:t>Ncpu</a:t>
            </a:r>
            <a:r>
              <a:rPr lang="en-US" dirty="0" smtClean="0"/>
              <a:t> + 1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9600" y="457200"/>
            <a:ext cx="414434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BlockingQueues</a:t>
            </a:r>
            <a:endParaRPr lang="en-US" dirty="0" smtClean="0"/>
          </a:p>
          <a:p>
            <a:r>
              <a:rPr lang="en-US" dirty="0" smtClean="0"/>
              <a:t>Semaphore</a:t>
            </a:r>
          </a:p>
          <a:p>
            <a:r>
              <a:rPr lang="en-US" dirty="0" smtClean="0"/>
              <a:t>A bioinformatics example with </a:t>
            </a:r>
            <a:r>
              <a:rPr lang="en-US" dirty="0" smtClean="0"/>
              <a:t>semaphore</a:t>
            </a:r>
          </a:p>
          <a:p>
            <a:r>
              <a:rPr lang="en-US" dirty="0" err="1" smtClean="0"/>
              <a:t>CountDownLatch</a:t>
            </a:r>
            <a:endParaRPr lang="en-US" dirty="0" smtClean="0"/>
          </a:p>
          <a:p>
            <a:r>
              <a:rPr lang="en-US" dirty="0" smtClean="0"/>
              <a:t>Callable, Future, </a:t>
            </a:r>
            <a:r>
              <a:rPr lang="en-US" dirty="0" err="1" smtClean="0"/>
              <a:t>FutureTask</a:t>
            </a:r>
            <a:endParaRPr lang="en-US" dirty="0" smtClean="0"/>
          </a:p>
          <a:p>
            <a:r>
              <a:rPr lang="en-US" dirty="0" smtClean="0"/>
              <a:t>Cancellation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rot="10800000">
            <a:off x="2362200" y="1446211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152400"/>
            <a:ext cx="69644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CountDownLatch</a:t>
            </a:r>
            <a:r>
              <a:rPr lang="en-US" dirty="0" smtClean="0"/>
              <a:t> is very useful (and easy to use)</a:t>
            </a:r>
          </a:p>
          <a:p>
            <a:endParaRPr lang="en-US" dirty="0"/>
          </a:p>
          <a:p>
            <a:r>
              <a:rPr lang="en-US" dirty="0" smtClean="0"/>
              <a:t>new </a:t>
            </a:r>
            <a:r>
              <a:rPr lang="en-US" dirty="0" err="1" smtClean="0"/>
              <a:t>CountDownLatch</a:t>
            </a:r>
            <a:r>
              <a:rPr lang="en-US" dirty="0" smtClean="0"/>
              <a:t>( … ) is called with the number of threads.</a:t>
            </a:r>
          </a:p>
          <a:p>
            <a:r>
              <a:rPr lang="en-US" dirty="0" smtClean="0"/>
              <a:t>.await() blocks until .</a:t>
            </a:r>
            <a:r>
              <a:rPr lang="en-US" dirty="0" err="1" smtClean="0"/>
              <a:t>countDown</a:t>
            </a:r>
            <a:r>
              <a:rPr lang="en-US" dirty="0" smtClean="0"/>
              <a:t>() is called the correct number of times..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752600"/>
            <a:ext cx="8667750" cy="32099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5410200"/>
            <a:ext cx="82253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you know you want x number of threads to run and then move on when they are all</a:t>
            </a:r>
          </a:p>
          <a:p>
            <a:r>
              <a:rPr lang="en-US" dirty="0" smtClean="0"/>
              <a:t>done, the </a:t>
            </a:r>
            <a:r>
              <a:rPr lang="en-US" dirty="0" err="1" smtClean="0"/>
              <a:t>CountDownLatch</a:t>
            </a:r>
            <a:r>
              <a:rPr lang="en-US" dirty="0" smtClean="0"/>
              <a:t> </a:t>
            </a:r>
            <a:r>
              <a:rPr lang="en-US" smtClean="0"/>
              <a:t>works nicely…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024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152400"/>
            <a:ext cx="6608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make a class that can stream </a:t>
            </a:r>
            <a:r>
              <a:rPr lang="en-US" dirty="0" err="1" smtClean="0"/>
              <a:t>Fasta</a:t>
            </a:r>
            <a:r>
              <a:rPr lang="en-US" dirty="0" smtClean="0"/>
              <a:t> Sequences from the hard disk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609600"/>
            <a:ext cx="6267450" cy="569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" y="-76200"/>
            <a:ext cx="62587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We’ve already seen examples of </a:t>
            </a:r>
            <a:r>
              <a:rPr lang="en-US" dirty="0" err="1" smtClean="0"/>
              <a:t>CountDownLatch</a:t>
            </a:r>
            <a:r>
              <a:rPr lang="en-US" dirty="0" smtClean="0"/>
              <a:t> this semester..</a:t>
            </a:r>
          </a:p>
          <a:p>
            <a:r>
              <a:rPr lang="en-US" dirty="0" smtClean="0"/>
              <a:t>Very useful and easy to use way to coral your threads…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44" y="685800"/>
            <a:ext cx="5934075" cy="60769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4495800"/>
            <a:ext cx="2590800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0222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457200"/>
            <a:ext cx="414434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BlockingQueues</a:t>
            </a:r>
            <a:endParaRPr lang="en-US" dirty="0" smtClean="0"/>
          </a:p>
          <a:p>
            <a:r>
              <a:rPr lang="en-US" dirty="0" smtClean="0"/>
              <a:t>Semaphore</a:t>
            </a:r>
          </a:p>
          <a:p>
            <a:r>
              <a:rPr lang="en-US" dirty="0" smtClean="0"/>
              <a:t>A bioinformatics example with </a:t>
            </a:r>
            <a:r>
              <a:rPr lang="en-US" dirty="0" smtClean="0"/>
              <a:t>semaphore</a:t>
            </a:r>
          </a:p>
          <a:p>
            <a:r>
              <a:rPr lang="en-US" dirty="0" err="1" smtClean="0"/>
              <a:t>CountDownLatch</a:t>
            </a:r>
            <a:endParaRPr lang="en-US" dirty="0" smtClean="0"/>
          </a:p>
          <a:p>
            <a:r>
              <a:rPr lang="en-US" dirty="0" smtClean="0"/>
              <a:t>Callable, Future, </a:t>
            </a:r>
            <a:r>
              <a:rPr lang="en-US" dirty="0" err="1" smtClean="0"/>
              <a:t>FutureTask</a:t>
            </a:r>
            <a:endParaRPr lang="en-US" dirty="0" smtClean="0"/>
          </a:p>
          <a:p>
            <a:r>
              <a:rPr lang="en-US" dirty="0" smtClean="0"/>
              <a:t>Cancellation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rot="10800000">
            <a:off x="3352800" y="1751011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6236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228600"/>
            <a:ext cx="8391207" cy="3529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" y="3886200"/>
            <a:ext cx="8991600" cy="2790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2743200" y="392668"/>
            <a:ext cx="4475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Future – Holds the results of some calculation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099" y="457200"/>
            <a:ext cx="8967501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57200" y="0"/>
            <a:ext cx="5871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</a:t>
            </a:r>
            <a:r>
              <a:rPr lang="en-US" dirty="0" err="1" smtClean="0"/>
              <a:t>FutureTask</a:t>
            </a:r>
            <a:r>
              <a:rPr lang="en-US" dirty="0" smtClean="0"/>
              <a:t> is an implementation of Future that we can use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2400" y="4343400"/>
            <a:ext cx="627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When you construct, you need to pass in a </a:t>
            </a:r>
            <a:r>
              <a:rPr lang="en-US" dirty="0" err="1" smtClean="0"/>
              <a:t>Runnable</a:t>
            </a:r>
            <a:r>
              <a:rPr lang="en-US" dirty="0" smtClean="0"/>
              <a:t> or a Callable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" y="4876800"/>
            <a:ext cx="8915400" cy="1258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228600"/>
            <a:ext cx="55878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Callable is like a </a:t>
            </a:r>
            <a:r>
              <a:rPr lang="en-US" dirty="0" err="1" smtClean="0"/>
              <a:t>Runnable</a:t>
            </a:r>
            <a:r>
              <a:rPr lang="en-US" dirty="0" smtClean="0"/>
              <a:t>, except it has a return type V </a:t>
            </a:r>
          </a:p>
          <a:p>
            <a:r>
              <a:rPr lang="en-US" dirty="0" smtClean="0"/>
              <a:t>(and can throw an Exception, which is very nice)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219200"/>
            <a:ext cx="870966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34000" y="304800"/>
            <a:ext cx="31270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class calculates GC content</a:t>
            </a:r>
          </a:p>
          <a:p>
            <a:r>
              <a:rPr lang="en-US" dirty="0" smtClean="0"/>
              <a:t>in a background thread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52399"/>
            <a:ext cx="4724400" cy="6568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00200"/>
            <a:ext cx="8012906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 flipH="1">
            <a:off x="1143000" y="457200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this method, we spawn a calculation in  a background thread…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3810000"/>
            <a:ext cx="2584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457200"/>
            <a:ext cx="414434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BlockingQueues</a:t>
            </a:r>
            <a:endParaRPr lang="en-US" dirty="0" smtClean="0"/>
          </a:p>
          <a:p>
            <a:r>
              <a:rPr lang="en-US" dirty="0" smtClean="0"/>
              <a:t>Semaphore</a:t>
            </a:r>
          </a:p>
          <a:p>
            <a:r>
              <a:rPr lang="en-US" dirty="0" smtClean="0"/>
              <a:t>A bioinformatics example with semaphore</a:t>
            </a:r>
          </a:p>
          <a:p>
            <a:r>
              <a:rPr lang="en-US" dirty="0" smtClean="0"/>
              <a:t>Callable, Future, </a:t>
            </a:r>
            <a:r>
              <a:rPr lang="en-US" dirty="0" err="1" smtClean="0"/>
              <a:t>FutureTask</a:t>
            </a:r>
            <a:endParaRPr lang="en-US" dirty="0" smtClean="0"/>
          </a:p>
          <a:p>
            <a:r>
              <a:rPr lang="en-US" dirty="0" smtClean="0"/>
              <a:t>Cancellation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rot="10800000">
            <a:off x="1981200" y="1751012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6225" y="1914525"/>
            <a:ext cx="8591550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81000" y="990600"/>
            <a:ext cx="81721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Future also supports cancellation, but this is dependent upon the co-operation of the</a:t>
            </a:r>
          </a:p>
          <a:p>
            <a:r>
              <a:rPr lang="en-US" dirty="0" smtClean="0"/>
              <a:t>running threads…</a:t>
            </a:r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4325" y="2047875"/>
            <a:ext cx="8515350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457200" y="218182"/>
            <a:ext cx="7620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Thread.sleep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and nearly all other Java blocking methods support cancellation.</a:t>
            </a: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If your code is working on something, it is up to you to check for cancellation </a:t>
            </a: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(which means checking for interruption).</a:t>
            </a:r>
          </a:p>
          <a:p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More on this on Chapter 7.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762000"/>
            <a:ext cx="6924345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295400" y="304800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FastaSequenceOneAtATime</a:t>
            </a:r>
            <a:r>
              <a:rPr lang="en-US" dirty="0" smtClean="0"/>
              <a:t> (cont.)</a:t>
            </a: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52400"/>
            <a:ext cx="5381625" cy="644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0" y="4343400"/>
            <a:ext cx="4724400" cy="1685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343400" y="1600200"/>
            <a:ext cx="483818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Calling cancel causes an Interruption flag to be set.</a:t>
            </a:r>
          </a:p>
          <a:p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Thread.sleep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(..) checks that interruption flag and</a:t>
            </a: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If it is set throws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InterruptedException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US" sz="16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81400" y="6172200"/>
            <a:ext cx="5562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Calling get() after cancel, throws a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CancellationException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rot="10800000">
            <a:off x="3048000" y="6248400"/>
            <a:ext cx="5334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2057400"/>
            <a:ext cx="6911738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76200"/>
            <a:ext cx="5773994" cy="662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029200" y="381000"/>
            <a:ext cx="40049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you are not using one of Java’s  blocking methods (like </a:t>
            </a:r>
            <a:r>
              <a:rPr lang="en-US" dirty="0" err="1" smtClean="0"/>
              <a:t>Thread.sleep</a:t>
            </a:r>
            <a:r>
              <a:rPr lang="en-US" dirty="0" smtClean="0"/>
              <a:t>()) that supports interruption, it is up to you to check for cancellation.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rot="10800000">
            <a:off x="4038600" y="21336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572000" y="1916668"/>
            <a:ext cx="3142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don’t check for cancellation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93614" y="4267200"/>
            <a:ext cx="5150386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4114800" y="3962400"/>
            <a:ext cx="4673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Our thread continued to work after cancellation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rot="10800000">
            <a:off x="3505200" y="63246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191000" y="6172200"/>
            <a:ext cx="1688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get </a:t>
            </a:r>
            <a:r>
              <a:rPr lang="en-US" smtClean="0"/>
              <a:t>still  throws!</a:t>
            </a:r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04800"/>
            <a:ext cx="5112774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Arrow Connector 4"/>
          <p:cNvCxnSpPr/>
          <p:nvPr/>
        </p:nvCxnSpPr>
        <p:spPr>
          <a:xfrm rot="10800000">
            <a:off x="3886200" y="2132011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410200" y="533400"/>
            <a:ext cx="2791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Our cancellation now works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0" y="4419600"/>
            <a:ext cx="5124450" cy="148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4114800" y="5943600"/>
            <a:ext cx="48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thread is successfully cancelled.  “end work” is not reached</a:t>
            </a:r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0"/>
            <a:ext cx="4791075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4191000"/>
            <a:ext cx="3947448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800600" y="762000"/>
            <a:ext cx="38349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we throw a normal</a:t>
            </a:r>
          </a:p>
          <a:p>
            <a:r>
              <a:rPr lang="en-US" dirty="0" smtClean="0"/>
              <a:t>Exception (not </a:t>
            </a:r>
            <a:r>
              <a:rPr lang="en-US" dirty="0" err="1" smtClean="0"/>
              <a:t>InterruptedException</a:t>
            </a:r>
            <a:r>
              <a:rPr lang="en-US" dirty="0" smtClean="0"/>
              <a:t>)…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rot="10800000">
            <a:off x="2971800" y="64008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657600" y="6248400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Then get re-throws </a:t>
            </a:r>
            <a:r>
              <a:rPr lang="en-US" smtClean="0"/>
              <a:t>that Exception   </a:t>
            </a:r>
            <a:endParaRPr 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4483" y="4419600"/>
            <a:ext cx="5189517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H="1">
            <a:off x="731517" y="457200"/>
            <a:ext cx="7269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 option to control how the work is managed is the </a:t>
            </a:r>
            <a:r>
              <a:rPr lang="en-US" dirty="0" err="1" smtClean="0"/>
              <a:t>BlockingQueue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295400"/>
            <a:ext cx="8479050" cy="359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62000"/>
            <a:ext cx="9288264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57200" y="304800"/>
            <a:ext cx="7945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modify our worker so that it takes a </a:t>
            </a:r>
            <a:r>
              <a:rPr lang="en-US" dirty="0" err="1" smtClean="0"/>
              <a:t>BlockingQueue</a:t>
            </a:r>
            <a:r>
              <a:rPr lang="en-US" dirty="0" smtClean="0"/>
              <a:t> instead of a </a:t>
            </a:r>
            <a:r>
              <a:rPr lang="en-US" dirty="0" err="1" smtClean="0"/>
              <a:t>FastaSequence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rot="10800000">
            <a:off x="3810000" y="3352800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57600" y="5638800"/>
            <a:ext cx="4543425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609600"/>
            <a:ext cx="8517514" cy="5395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rot="5400000" flipH="1" flipV="1">
            <a:off x="571500" y="6057900"/>
            <a:ext cx="6858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81000"/>
            <a:ext cx="8734425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 flipH="1">
            <a:off x="579117" y="0"/>
            <a:ext cx="7650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our main method, we feed sequences one at a time into our </a:t>
            </a:r>
            <a:r>
              <a:rPr lang="en-US" dirty="0" err="1" smtClean="0"/>
              <a:t>BlockingQueue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114800" y="914400"/>
            <a:ext cx="20574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 rot="10800000">
            <a:off x="1752600" y="3276600"/>
            <a:ext cx="3810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0" y="3152775"/>
            <a:ext cx="2050635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609600"/>
            <a:ext cx="8517514" cy="5395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Arrow Connector 8"/>
          <p:cNvCxnSpPr/>
          <p:nvPr/>
        </p:nvCxnSpPr>
        <p:spPr>
          <a:xfrm rot="10800000">
            <a:off x="1447800" y="41148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925</TotalTime>
  <Words>951</Words>
  <Application>Microsoft Office PowerPoint</Application>
  <PresentationFormat>On-screen Show (4:3)</PresentationFormat>
  <Paragraphs>151</Paragraphs>
  <Slides>44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7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Anthony</dc:creator>
  <cp:lastModifiedBy>Anthony Fodor</cp:lastModifiedBy>
  <cp:revision>139</cp:revision>
  <dcterms:created xsi:type="dcterms:W3CDTF">2006-08-16T00:00:00Z</dcterms:created>
  <dcterms:modified xsi:type="dcterms:W3CDTF">2015-11-29T03:23:01Z</dcterms:modified>
</cp:coreProperties>
</file>