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8" r:id="rId11"/>
    <p:sldId id="267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484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visualization of the Metropolitan algorithm</a:t>
            </a:r>
          </a:p>
          <a:p>
            <a:r>
              <a:rPr lang="en-US" dirty="0" smtClean="0"/>
              <a:t>The negative binomial distribution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5400" y="38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simulate 10,000 tournaments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https://github.com/afodor/metagenomicsTools/blob/master/src/classExamples/simDist/negativeBinomial.txt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R, of course, has this distribution built in…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 for the negative binomial distribution:</a:t>
            </a:r>
          </a:p>
          <a:p>
            <a:endParaRPr lang="en-US" dirty="0" smtClean="0"/>
          </a:p>
          <a:p>
            <a:r>
              <a:rPr lang="en-US" dirty="0" smtClean="0"/>
              <a:t>Mean =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p =0.4 and r = 3.</a:t>
            </a:r>
          </a:p>
          <a:p>
            <a:r>
              <a:rPr lang="en-US" dirty="0" smtClean="0"/>
              <a:t>The expected number of wins is:</a:t>
            </a:r>
          </a:p>
          <a:p>
            <a:endParaRPr lang="en-US" dirty="0" smtClean="0"/>
          </a:p>
          <a:p>
            <a:r>
              <a:rPr lang="en-US" dirty="0" smtClean="0"/>
              <a:t>.6 * 3 / 4 = </a:t>
            </a:r>
            <a:r>
              <a:rPr lang="en-US" dirty="0" smtClean="0">
                <a:solidFill>
                  <a:srgbClr val="FF0000"/>
                </a:solidFill>
              </a:rPr>
              <a:t>4.5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variance associated with those wins is: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(1-p) * 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(1-p) * r 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*p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 convert to the Wiki’s formulas, replace p with 1-p; we will stick with R’s notation in the class)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.6 * 3 / (.4*.4) =</a:t>
            </a:r>
            <a:r>
              <a:rPr lang="en-US" dirty="0" smtClean="0">
                <a:solidFill>
                  <a:srgbClr val="FF0000"/>
                </a:solidFill>
              </a:rPr>
              <a:t>11.25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for a player who wins 60% of the games, </a:t>
            </a:r>
          </a:p>
          <a:p>
            <a:r>
              <a:rPr lang="en-US" dirty="0" smtClean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know the mean and variance, you can calculate p and r…</a:t>
            </a:r>
          </a:p>
          <a:p>
            <a:r>
              <a:rPr lang="en-US" dirty="0" smtClean="0"/>
              <a:t>(We also state this without proof…) 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 4.5 / 11.25 = 0.4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 4.5*4.5 / (11.25-4.5) = 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# of wins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reason the negative binomial distribution is the most popular algorithm for sequence count data in  genomics….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knowing the mean and the variance is the same as knowing r and p.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Dseq</a:t>
            </a:r>
            <a:r>
              <a:rPr lang="en-US" dirty="0" smtClean="0"/>
              <a:t> paper, for each gene, we can estimate the mean and the variance.</a:t>
            </a:r>
          </a:p>
          <a:p>
            <a:r>
              <a:rPr lang="en-US" dirty="0" smtClean="0"/>
              <a:t>Then we can use a test based on the negative binomial distribution!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negative</a:t>
            </a:r>
          </a:p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gives us another</a:t>
            </a:r>
          </a:p>
          <a:p>
            <a:r>
              <a:rPr lang="en-US" dirty="0" smtClean="0"/>
              <a:t>free parameter to </a:t>
            </a:r>
          </a:p>
          <a:p>
            <a:r>
              <a:rPr lang="en-US" dirty="0" smtClean="0"/>
              <a:t>play with!</a:t>
            </a:r>
          </a:p>
          <a:p>
            <a:endParaRPr lang="en-US" dirty="0" smtClean="0"/>
          </a:p>
          <a:p>
            <a:r>
              <a:rPr lang="en-US" dirty="0" smtClean="0"/>
              <a:t>Relaxes the assumption</a:t>
            </a:r>
          </a:p>
          <a:p>
            <a:r>
              <a:rPr lang="en-US" dirty="0" smtClean="0"/>
              <a:t>that mean == variance</a:t>
            </a:r>
          </a:p>
          <a:p>
            <a:endParaRPr lang="en-US" dirty="0" smtClean="0"/>
          </a:p>
          <a:p>
            <a:r>
              <a:rPr lang="en-US" dirty="0" smtClean="0"/>
              <a:t>Allows us a better</a:t>
            </a:r>
          </a:p>
          <a:p>
            <a:r>
              <a:rPr lang="en-US" dirty="0" smtClean="0"/>
              <a:t>fit to the data than</a:t>
            </a:r>
          </a:p>
          <a:p>
            <a:r>
              <a:rPr lang="en-US" dirty="0" smtClean="0"/>
              <a:t>the Poisson (or</a:t>
            </a:r>
          </a:p>
          <a:p>
            <a:r>
              <a:rPr lang="en-US" dirty="0" smtClean="0"/>
              <a:t>binomial) distribution.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on </a:t>
            </a:r>
            <a:r>
              <a:rPr lang="en-US" smtClean="0"/>
              <a:t>this next time…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315200" cy="550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200400" y="53340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5800" y="5410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is as before except the graph is now in the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https://github.com/afodor/metagenomicsTools/blob/master/src/metropolitan/realTimeGraphUpdates.txt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90800" y="4419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3733800" y="4202668"/>
            <a:ext cx="284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every 100 iterations…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3663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-76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this updated code, we can watch the posterior form in “real time”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76200"/>
            <a:ext cx="3581400" cy="357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662405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429000"/>
            <a:ext cx="3200400" cy="319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3714750" cy="281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last prior to consider (to again watch the prior belief melt away with new data….)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838200"/>
            <a:ext cx="204787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2057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constants are chosen so the integral sums to one….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799" y="2286000"/>
            <a:ext cx="427361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1524000" y="34290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3733800"/>
            <a:ext cx="302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lapply</a:t>
            </a:r>
            <a:r>
              <a:rPr lang="en-US" dirty="0" smtClean="0"/>
              <a:t> applies our function</a:t>
            </a:r>
          </a:p>
          <a:p>
            <a:r>
              <a:rPr lang="en-US" dirty="0" smtClean="0"/>
              <a:t>to every element in the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https://github.com/afodor/metagenomicsTools/blob/master/src/metropolitan/realTimeGraphUpdates.txt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6477000" cy="58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trivial to make this our new prior…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1"/>
            <a:ext cx="3039342" cy="30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is the case for the exponential prior, with enough steps, we find our posterior…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1"/>
            <a:ext cx="29762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428999"/>
            <a:ext cx="3048000" cy="304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276600"/>
            <a:ext cx="328152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81000" y="5715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6400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slight discontinuity left from our prior…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484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visualization of the Metropolitan algorithm</a:t>
            </a:r>
          </a:p>
          <a:p>
            <a:r>
              <a:rPr lang="en-US" dirty="0" smtClean="0"/>
              <a:t>The negative binomial distribution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68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enter a tournament</a:t>
            </a:r>
          </a:p>
          <a:p>
            <a:r>
              <a:rPr lang="en-US" dirty="0" smtClean="0"/>
              <a:t>You can play until you have 3 losses.</a:t>
            </a:r>
          </a:p>
          <a:p>
            <a:r>
              <a:rPr lang="en-US" dirty="0" smtClean="0"/>
              <a:t>Your rate of winning games is 60%. </a:t>
            </a:r>
          </a:p>
          <a:p>
            <a:r>
              <a:rPr lang="en-US" dirty="0" smtClean="0"/>
              <a:t>What is the distribution of your expected number of wins?</a:t>
            </a:r>
          </a:p>
          <a:p>
            <a:endParaRPr lang="en-US" dirty="0" smtClean="0"/>
          </a:p>
          <a:p>
            <a:r>
              <a:rPr lang="en-US" dirty="0" smtClean="0"/>
              <a:t>This is the negative binomial distribution…</a:t>
            </a:r>
          </a:p>
          <a:p>
            <a:endParaRPr lang="en-US" dirty="0" smtClean="0"/>
          </a:p>
          <a:p>
            <a:r>
              <a:rPr lang="en-US" dirty="0" smtClean="0"/>
              <a:t>(This is also the tournament structure of the arena in Hearthstone, but I digress…)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negative binomial distribution:</a:t>
            </a:r>
          </a:p>
          <a:p>
            <a:r>
              <a:rPr lang="en-US" dirty="0" smtClean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k wins</a:t>
            </a:r>
          </a:p>
          <a:p>
            <a:r>
              <a:rPr lang="en-US" dirty="0" smtClean="0"/>
              <a:t>                  r losses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prob</a:t>
            </a:r>
            <a:r>
              <a:rPr lang="en-US" dirty="0" smtClean="0"/>
              <a:t> = p is the probability of a </a:t>
            </a:r>
            <a:r>
              <a:rPr lang="en-US" dirty="0" smtClean="0">
                <a:solidFill>
                  <a:srgbClr val="FF0000"/>
                </a:solidFill>
              </a:rPr>
              <a:t>loss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 = # of wins …</a:t>
            </a:r>
          </a:p>
          <a:p>
            <a:r>
              <a:rPr lang="en-US" dirty="0" smtClean="0"/>
              <a:t>r = # of losses before you are dropped from the tournament</a:t>
            </a:r>
          </a:p>
          <a:p>
            <a:r>
              <a:rPr lang="en-US" dirty="0" smtClean="0"/>
              <a:t>P = 0.4 = </a:t>
            </a:r>
            <a:r>
              <a:rPr lang="en-US" dirty="0" err="1" smtClean="0"/>
              <a:t>prob</a:t>
            </a:r>
            <a:r>
              <a:rPr lang="en-US" dirty="0" smtClean="0"/>
              <a:t>(loss)</a:t>
            </a:r>
          </a:p>
          <a:p>
            <a:r>
              <a:rPr lang="en-US" dirty="0" smtClean="0"/>
              <a:t>	(so the probability of win = 0.6)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probability of each individual sequence of wins and losses is  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the last game must be a loss, there are 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ways of organizing the “flips”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529</Words>
  <Application>Microsoft Office PowerPoint</Application>
  <PresentationFormat>On-screen Show (4:3)</PresentationFormat>
  <Paragraphs>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39</cp:revision>
  <dcterms:created xsi:type="dcterms:W3CDTF">2006-08-16T00:00:00Z</dcterms:created>
  <dcterms:modified xsi:type="dcterms:W3CDTF">2016-02-08T03:00:36Z</dcterms:modified>
</cp:coreProperties>
</file>