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69" r:id="rId2"/>
    <p:sldId id="256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30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0" r:id="rId32"/>
    <p:sldId id="289" r:id="rId33"/>
    <p:sldId id="316" r:id="rId34"/>
    <p:sldId id="291" r:id="rId35"/>
    <p:sldId id="317" r:id="rId36"/>
    <p:sldId id="295" r:id="rId37"/>
    <p:sldId id="296" r:id="rId38"/>
    <p:sldId id="297" r:id="rId39"/>
    <p:sldId id="298" r:id="rId40"/>
    <p:sldId id="314" r:id="rId41"/>
    <p:sldId id="299" r:id="rId42"/>
    <p:sldId id="300" r:id="rId43"/>
    <p:sldId id="310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02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EE926-3778-4231-96B9-8CC56DC35E95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933E5-CC6C-4EC4-A4F5-DB785B8E5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63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8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44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81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24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66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70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72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1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bioconductor.org/packages/release/bioc/html/DESeq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5619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P-values from two conditions under the negative binomial</a:t>
            </a:r>
          </a:p>
          <a:p>
            <a:r>
              <a:rPr lang="en-US" dirty="0"/>
              <a:t>Pooling variance across samples of similar means</a:t>
            </a:r>
          </a:p>
          <a:p>
            <a:r>
              <a:rPr lang="en-US" dirty="0"/>
              <a:t>Our example dataset through </a:t>
            </a:r>
            <a:r>
              <a:rPr lang="en-US" dirty="0" err="1"/>
              <a:t>DeSeq</a:t>
            </a:r>
            <a:endParaRPr lang="en-US" dirty="0"/>
          </a:p>
          <a:p>
            <a:r>
              <a:rPr lang="en-US" dirty="0"/>
              <a:t>False Discovery Rate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791200" y="381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-1"/>
            <a:ext cx="4038600" cy="6641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0"/>
            <a:ext cx="2981325" cy="279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366926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To do a two-sided test:</a:t>
            </a:r>
          </a:p>
          <a:p>
            <a:endParaRPr lang="en-US" dirty="0"/>
          </a:p>
          <a:p>
            <a:r>
              <a:rPr lang="en-US" dirty="0"/>
              <a:t>Every probability that is &lt;= the </a:t>
            </a:r>
            <a:r>
              <a:rPr lang="en-US" dirty="0" err="1"/>
              <a:t>prob</a:t>
            </a:r>
            <a:r>
              <a:rPr lang="en-US" dirty="0"/>
              <a:t> for our observed data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52600" y="23622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4888468"/>
            <a:ext cx="434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2671" y="4964668"/>
            <a:ext cx="270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total area under p(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2782669"/>
            <a:ext cx="2422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Observed: 1000 from A;</a:t>
            </a:r>
          </a:p>
          <a:p>
            <a:r>
              <a:rPr lang="en-US" dirty="0"/>
              <a:t>                  1500 from 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685800"/>
            <a:ext cx="71723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81000" y="1524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finally, we can calculate the p(seeing 1000 reads in A) </a:t>
            </a:r>
          </a:p>
          <a:p>
            <a:r>
              <a:rPr lang="en-US" dirty="0"/>
              <a:t>(or, alternatively B as 1,500 reads) under the null hypothesis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228600"/>
            <a:ext cx="5619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P-values from two conditions under the negative binomial</a:t>
            </a:r>
          </a:p>
          <a:p>
            <a:r>
              <a:rPr lang="en-US" dirty="0"/>
              <a:t>Pooling variance across samples of similar means</a:t>
            </a:r>
          </a:p>
          <a:p>
            <a:r>
              <a:rPr lang="en-US" dirty="0"/>
              <a:t>Our example dataset through </a:t>
            </a:r>
            <a:r>
              <a:rPr lang="en-US" dirty="0" err="1"/>
              <a:t>DeSeq</a:t>
            </a:r>
            <a:endParaRPr lang="en-US" dirty="0"/>
          </a:p>
          <a:p>
            <a:r>
              <a:rPr lang="en-US" dirty="0"/>
              <a:t>False Discovery Rate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029200" y="685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-76200"/>
            <a:ext cx="1043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how do we estimate the variances associated with each sample?</a:t>
            </a:r>
          </a:p>
          <a:p>
            <a:r>
              <a:rPr lang="en-US" dirty="0"/>
              <a:t>We could use these formulas: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 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457200"/>
            <a:ext cx="5105400" cy="73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5125" y="1143000"/>
            <a:ext cx="33432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5879068"/>
            <a:ext cx="95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953000"/>
            <a:ext cx="4881562" cy="609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4659868"/>
            <a:ext cx="14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instead…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5562600"/>
            <a:ext cx="3505200" cy="103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228600"/>
            <a:ext cx="5619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P-values from two conditions under the negative binomial</a:t>
            </a:r>
          </a:p>
          <a:p>
            <a:r>
              <a:rPr lang="en-US" dirty="0"/>
              <a:t>Pooling variance across samples of similar means</a:t>
            </a:r>
          </a:p>
          <a:p>
            <a:r>
              <a:rPr lang="en-US" dirty="0"/>
              <a:t>Our example dataset through </a:t>
            </a:r>
            <a:r>
              <a:rPr lang="en-US" dirty="0" err="1"/>
              <a:t>DeSeq</a:t>
            </a:r>
            <a:endParaRPr lang="en-US" dirty="0"/>
          </a:p>
          <a:p>
            <a:r>
              <a:rPr lang="en-US" dirty="0"/>
              <a:t>False Discovery Rate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810000" y="914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04800"/>
            <a:ext cx="514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going to load the RNA-</a:t>
            </a:r>
            <a:r>
              <a:rPr lang="en-US" dirty="0" err="1"/>
              <a:t>seq</a:t>
            </a:r>
            <a:r>
              <a:rPr lang="en-US" dirty="0"/>
              <a:t> dataset into DSEQ.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82665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-76200"/>
            <a:ext cx="351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going to follow this vignette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" y="714375"/>
            <a:ext cx="763905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0" y="5819775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8600" y="63246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http://bioconductor.org/packages/release/bioc/vignettes/DESeq/inst/doc/DESeq.pdf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2860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(from </a:t>
            </a:r>
            <a:r>
              <a:rPr lang="en-US" dirty="0">
                <a:hlinkClick r:id="rId4"/>
              </a:rPr>
              <a:t>http://bioconductor.org/packages/release/bioc/html/DESeq.html</a:t>
            </a:r>
            <a:r>
              <a:rPr lang="en-US" dirty="0"/>
              <a:t> 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66800"/>
            <a:ext cx="553329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9600" y="533400"/>
            <a:ext cx="302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install </a:t>
            </a:r>
            <a:r>
              <a:rPr lang="en-US" dirty="0" err="1"/>
              <a:t>DeSEQ</a:t>
            </a:r>
            <a:r>
              <a:rPr lang="en-US" dirty="0"/>
              <a:t> from R…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743200"/>
            <a:ext cx="405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start by reading the data in as usual…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124200"/>
            <a:ext cx="60579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76200"/>
            <a:ext cx="658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we even use </a:t>
            </a:r>
            <a:r>
              <a:rPr lang="en-US" dirty="0" err="1"/>
              <a:t>DeSeq</a:t>
            </a:r>
            <a:r>
              <a:rPr lang="en-US" dirty="0"/>
              <a:t>, we can do some nice QA/QC on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685800"/>
            <a:ext cx="692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histogram of the number of sequences assigned to each gene..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3409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1714500" y="18669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2076271"/>
            <a:ext cx="2816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“sum” to every row in</a:t>
            </a:r>
          </a:p>
          <a:p>
            <a:r>
              <a:rPr lang="en-US" dirty="0"/>
              <a:t>the data frame.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238750"/>
            <a:ext cx="58959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031292"/>
            <a:ext cx="4229100" cy="4302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81000" y="4876800"/>
            <a:ext cx="4393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Returns the number of reads for each gene…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490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Likewise, we can ask how many reads per sample..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0"/>
            <a:ext cx="6172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3400" y="2514600"/>
            <a:ext cx="6063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D2_03 (with only 76,684 sequences) seems a little low.</a:t>
            </a:r>
          </a:p>
          <a:p>
            <a:r>
              <a:rPr lang="en-US" dirty="0"/>
              <a:t>We could think about taking it out…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048000"/>
            <a:ext cx="3886200" cy="367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2895600"/>
            <a:ext cx="35337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3810000"/>
            <a:ext cx="3185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However, it seems reasonably</a:t>
            </a:r>
          </a:p>
          <a:p>
            <a:r>
              <a:rPr lang="en-US" dirty="0"/>
              <a:t>well behaved, so we will leave it</a:t>
            </a:r>
          </a:p>
          <a:p>
            <a:r>
              <a:rPr lang="en-US" dirty="0"/>
              <a:t>in for now…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last time, we saw how the negative binomial defines the mean and the variance</a:t>
            </a:r>
          </a:p>
          <a:p>
            <a:r>
              <a:rPr lang="en-US" dirty="0"/>
              <a:t>while (i) normalizing for different numbers of sequences per lane and (ii)</a:t>
            </a:r>
          </a:p>
          <a:p>
            <a:r>
              <a:rPr lang="en-US" dirty="0"/>
              <a:t>ensuring that the variance is always higher than the mean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676400"/>
            <a:ext cx="8285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once you have the mean and the variance for two conditions, how do you perform</a:t>
            </a:r>
          </a:p>
          <a:p>
            <a:r>
              <a:rPr lang="en-US" dirty="0"/>
              <a:t>gene by gene inference to generate p-values for the null hypothesis of no differential </a:t>
            </a:r>
          </a:p>
          <a:p>
            <a:r>
              <a:rPr lang="en-US" dirty="0"/>
              <a:t>expression?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take some initial looks at </a:t>
            </a:r>
            <a:r>
              <a:rPr lang="en-US"/>
              <a:t>the data…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3225" y="838200"/>
            <a:ext cx="6124575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71475"/>
            <a:ext cx="4543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1981200"/>
            <a:ext cx="2700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is, as we have seen,</a:t>
            </a:r>
          </a:p>
          <a:p>
            <a:r>
              <a:rPr lang="en-US" dirty="0"/>
              <a:t> a good correlation</a:t>
            </a:r>
          </a:p>
          <a:p>
            <a:r>
              <a:rPr lang="en-US" dirty="0"/>
              <a:t>between these 2 biological</a:t>
            </a:r>
          </a:p>
          <a:p>
            <a:r>
              <a:rPr lang="en-US" dirty="0"/>
              <a:t>replicates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cor</a:t>
            </a:r>
            <a:r>
              <a:rPr lang="en-US" dirty="0"/>
              <a:t> gives us the correlation co-efficient…</a:t>
            </a:r>
          </a:p>
          <a:p>
            <a:r>
              <a:rPr lang="en-US" dirty="0"/>
              <a:t>How much information about the y-axis can you get given the x-axis?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79152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14400" y="54506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(More on this as we get to linear models in the 2</a:t>
            </a:r>
            <a:r>
              <a:rPr lang="en-US" baseline="30000" dirty="0"/>
              <a:t>nd</a:t>
            </a:r>
            <a:r>
              <a:rPr lang="en-US" dirty="0"/>
              <a:t> half of the class)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4150" y="4867275"/>
            <a:ext cx="61150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464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http://en.wikipedia.org/wiki/Pearson_product-moment_correlation_coefficient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152400"/>
            <a:ext cx="603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Typing a (very quick and informal) set of commands </a:t>
            </a:r>
          </a:p>
          <a:p>
            <a:r>
              <a:rPr lang="en-US" dirty="0"/>
              <a:t>suggests there will be a big shift between 2 days and 20 weeks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5600" y="1447800"/>
            <a:ext cx="545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day 2 samples seem well correlated with each other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" y="1066800"/>
            <a:ext cx="268605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rot="10800000">
            <a:off x="2286000" y="1676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2514600" y="2590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0" y="2438400"/>
            <a:ext cx="5435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seems to be a little more variance in the week 12 </a:t>
            </a:r>
          </a:p>
          <a:p>
            <a:r>
              <a:rPr lang="en-US" dirty="0"/>
              <a:t>samples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2438400" y="3657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95600" y="3516868"/>
            <a:ext cx="381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was some shift day 2 to week 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06763" y="4659868"/>
            <a:ext cx="425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was a big shift from day 2 to week 20</a:t>
            </a:r>
          </a:p>
        </p:txBody>
      </p:sp>
      <p:cxnSp>
        <p:nvCxnSpPr>
          <p:cNvPr id="22" name="Straight Arrow Connector 21"/>
          <p:cNvCxnSpPr>
            <a:stCxn id="18" idx="1"/>
          </p:cNvCxnSpPr>
          <p:nvPr/>
        </p:nvCxnSpPr>
        <p:spPr>
          <a:xfrm rot="10800000" flipV="1">
            <a:off x="2286001" y="4844534"/>
            <a:ext cx="620763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2514600" y="5867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24200" y="5638800"/>
            <a:ext cx="458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week 20s are well correlated to each other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-76200"/>
            <a:ext cx="4267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26892"/>
            <a:ext cx="3429000" cy="335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 flipH="1">
            <a:off x="1417319" y="386160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 </a:t>
            </a:r>
            <a:r>
              <a:rPr lang="en-US" dirty="0" err="1"/>
              <a:t>vs</a:t>
            </a:r>
            <a:r>
              <a:rPr lang="en-US" dirty="0"/>
              <a:t> D2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660242"/>
            <a:ext cx="3276600" cy="32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flipH="1">
            <a:off x="5608319" y="431642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 </a:t>
            </a:r>
            <a:r>
              <a:rPr lang="en-US" dirty="0" err="1"/>
              <a:t>vs</a:t>
            </a:r>
            <a:r>
              <a:rPr lang="en-US" dirty="0"/>
              <a:t> W12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3886200"/>
            <a:ext cx="2895600" cy="2778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0"/>
            <a:ext cx="3962400" cy="41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 flipH="1">
            <a:off x="807719" y="3733800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 </a:t>
            </a:r>
            <a:r>
              <a:rPr lang="en-US" dirty="0" err="1"/>
              <a:t>vs</a:t>
            </a:r>
            <a:r>
              <a:rPr lang="en-US" dirty="0"/>
              <a:t> W20</a:t>
            </a: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6400800"/>
            <a:ext cx="3581400" cy="427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0" y="3886200"/>
            <a:ext cx="2895600" cy="28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 flipH="1">
            <a:off x="5334000" y="3733800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W12 </a:t>
            </a:r>
            <a:r>
              <a:rPr lang="en-US" dirty="0" err="1"/>
              <a:t>vs</a:t>
            </a:r>
            <a:r>
              <a:rPr lang="en-US" dirty="0"/>
              <a:t> W20</a:t>
            </a:r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05350" y="6324600"/>
            <a:ext cx="3752850" cy="50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3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samples are not on the red lines because each sample has a different number of sequences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609600"/>
            <a:ext cx="6172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2400" y="1639669"/>
            <a:ext cx="8746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first thing we will use </a:t>
            </a:r>
            <a:r>
              <a:rPr lang="en-US" dirty="0" err="1"/>
              <a:t>DeSeq</a:t>
            </a:r>
            <a:r>
              <a:rPr lang="en-US" dirty="0"/>
              <a:t> for is to normalize the data</a:t>
            </a:r>
          </a:p>
          <a:p>
            <a:r>
              <a:rPr lang="en-US" dirty="0"/>
              <a:t>(adjust all of the samples so we can treat them as if they had an identical number of reads).</a:t>
            </a:r>
          </a:p>
          <a:p>
            <a:r>
              <a:rPr lang="en-US" dirty="0"/>
              <a:t>This will allow us to, for example, take an average across samples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590800"/>
            <a:ext cx="77343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5300" y="5334000"/>
            <a:ext cx="3379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see that the size factor is very </a:t>
            </a:r>
          </a:p>
          <a:p>
            <a:r>
              <a:rPr lang="en-US" dirty="0"/>
              <a:t>closely related to the total </a:t>
            </a:r>
          </a:p>
          <a:p>
            <a:r>
              <a:rPr lang="en-US" dirty="0"/>
              <a:t>number of sequences in each </a:t>
            </a:r>
          </a:p>
          <a:p>
            <a:r>
              <a:rPr lang="en-US" dirty="0"/>
              <a:t>sample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2362200"/>
            <a:ext cx="448306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0"/>
            <a:ext cx="77343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5300" y="2743200"/>
            <a:ext cx="3379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see that the size factor is very </a:t>
            </a:r>
          </a:p>
          <a:p>
            <a:r>
              <a:rPr lang="en-US" dirty="0"/>
              <a:t>closely related to the total </a:t>
            </a:r>
          </a:p>
          <a:p>
            <a:r>
              <a:rPr lang="en-US" dirty="0"/>
              <a:t>number of sequences in each </a:t>
            </a:r>
          </a:p>
          <a:p>
            <a:r>
              <a:rPr lang="en-US" dirty="0"/>
              <a:t>sample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8165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here following the directions in the vignette</a:t>
            </a:r>
          </a:p>
          <a:p>
            <a:r>
              <a:rPr lang="en-US" dirty="0"/>
              <a:t>http://bioconductor.org/packages/release/bioc/vignettes/DESeq/inst/doc/DESeq.pdf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8077200" cy="501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79057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066800" y="228600"/>
            <a:ext cx="684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the normalization done, scatter plots will fall on the identity lines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4191000" y="33528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91000" y="2983468"/>
            <a:ext cx="467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Accessing by names fails on the returned matrix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2247900" y="52959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57400" y="5410200"/>
            <a:ext cx="295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retreat to column indexes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809625"/>
            <a:ext cx="6210300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685800"/>
            <a:ext cx="51149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90600" y="228600"/>
            <a:ext cx="684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the normalization done, scatter plots will fall on the identity lines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219200"/>
            <a:ext cx="458946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9600" y="609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working with average samples we only have 3 plots to worry about in our visualization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25" y="76200"/>
            <a:ext cx="27077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In our previous simulation 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we’ve shown that the negative</a:t>
            </a:r>
          </a:p>
          <a:p>
            <a:r>
              <a:rPr lang="en-US" sz="1200" dirty="0" err="1">
                <a:latin typeface="Arial" pitchFamily="34" charset="0"/>
                <a:cs typeface="Arial" pitchFamily="34" charset="0"/>
              </a:rPr>
              <a:t>bimomial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can deal with sampling 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with non-constant variance.  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But that was testing one sample 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against a know mean and variance…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2413" y="0"/>
            <a:ext cx="659638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2395213" y="34290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7813" y="2819400"/>
            <a:ext cx="2589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calculate r and p</a:t>
            </a:r>
          </a:p>
          <a:p>
            <a:r>
              <a:rPr lang="en-US" dirty="0"/>
              <a:t>under our null hypothesis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23813" y="45720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0133" y="4659868"/>
            <a:ext cx="220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two-sided test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28600"/>
            <a:ext cx="273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2 day </a:t>
            </a:r>
            <a:r>
              <a:rPr lang="en-US" dirty="0" err="1"/>
              <a:t>vs</a:t>
            </a:r>
            <a:r>
              <a:rPr lang="en-US" dirty="0"/>
              <a:t> 12 weeks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102" y="914400"/>
            <a:ext cx="330589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33400"/>
            <a:ext cx="50958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76934" y="152400"/>
            <a:ext cx="27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2 day  vs. 20 weeks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910672"/>
            <a:ext cx="3352800" cy="320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457200"/>
            <a:ext cx="4038600" cy="475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4234643"/>
            <a:ext cx="2667000" cy="2470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800" y="44958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12 week vs. 20 week</a:t>
            </a:r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7052" y="4876800"/>
            <a:ext cx="366294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76200"/>
            <a:ext cx="8150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we would expect, the Poisson assumption (“shot noise”) does not model our data </a:t>
            </a:r>
          </a:p>
          <a:p>
            <a:r>
              <a:rPr lang="en-US" dirty="0"/>
              <a:t>(here visualized with canonical variance)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8858250" cy="2638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762" y="2514600"/>
            <a:ext cx="3871913" cy="394673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6121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Next, we want to see which genes are differentially expressed…</a:t>
            </a:r>
          </a:p>
          <a:p>
            <a:r>
              <a:rPr lang="en-US" dirty="0"/>
              <a:t>We start by getting our </a:t>
            </a:r>
            <a:r>
              <a:rPr lang="en-US" dirty="0" err="1"/>
              <a:t>DeSeq</a:t>
            </a:r>
            <a:r>
              <a:rPr lang="en-US" dirty="0"/>
              <a:t> variance estimates…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69" y="1447800"/>
            <a:ext cx="7905750" cy="18859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200400" y="3276600"/>
            <a:ext cx="152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flipH="1">
            <a:off x="2438400" y="3657600"/>
            <a:ext cx="5135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says get one variance for each gene ignoring the different conditions (we do this here to keep our math a little simpler…)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609600"/>
            <a:ext cx="5105400" cy="73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8325" y="1295400"/>
            <a:ext cx="33432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5257800" y="33528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15000" y="3276600"/>
            <a:ext cx="33282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estimate a single</a:t>
            </a:r>
          </a:p>
          <a:p>
            <a:r>
              <a:rPr lang="en-US" dirty="0"/>
              <a:t>variance across all conditions…</a:t>
            </a:r>
          </a:p>
          <a:p>
            <a:r>
              <a:rPr lang="en-US" dirty="0"/>
              <a:t>(rather than have 3 variances for</a:t>
            </a:r>
          </a:p>
          <a:p>
            <a:r>
              <a:rPr lang="en-US" dirty="0"/>
              <a:t>each gene…)</a:t>
            </a:r>
          </a:p>
          <a:p>
            <a:endParaRPr lang="en-US" dirty="0"/>
          </a:p>
          <a:p>
            <a:r>
              <a:rPr lang="en-US" dirty="0"/>
              <a:t>(Just to keep the math simpler…)</a:t>
            </a:r>
          </a:p>
        </p:txBody>
      </p:sp>
    </p:spTree>
    <p:extLst>
      <p:ext uri="{BB962C8B-B14F-4D97-AF65-F5344CB8AC3E}">
        <p14:creationId xmlns:p14="http://schemas.microsoft.com/office/powerpoint/2010/main" val="4176741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891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According to the vignette there are a number of sets of estimates we might be interested in…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6858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http://bioconductor.org/packages/release/bioc/vignettes/DESeq/inst/doc/DESeq.pdf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95400"/>
            <a:ext cx="6858000" cy="314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0502" y="5257800"/>
            <a:ext cx="9046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fitInfo</a:t>
            </a:r>
            <a:r>
              <a:rPr lang="en-US" sz="1600" dirty="0"/>
              <a:t>(</a:t>
            </a:r>
            <a:r>
              <a:rPr lang="en-US" sz="1600" dirty="0" err="1"/>
              <a:t>cds</a:t>
            </a:r>
            <a:r>
              <a:rPr lang="en-US" sz="1600" dirty="0"/>
              <a:t>)$</a:t>
            </a:r>
            <a:r>
              <a:rPr lang="en-US" sz="1600" dirty="0" err="1"/>
              <a:t>perGeneDispEsts</a:t>
            </a:r>
            <a:r>
              <a:rPr lang="en-US" sz="1600" dirty="0"/>
              <a:t> – gives us the </a:t>
            </a:r>
            <a:r>
              <a:rPr lang="en-US" sz="1600" dirty="0" err="1"/>
              <a:t>Deseq’s</a:t>
            </a:r>
            <a:r>
              <a:rPr lang="en-US" sz="1600" dirty="0"/>
              <a:t> formula for the “raw” variance estimated for the gene </a:t>
            </a:r>
          </a:p>
          <a:p>
            <a:r>
              <a:rPr lang="en-US" sz="1600" dirty="0"/>
              <a:t>i in condition j..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52400"/>
            <a:ext cx="7793965" cy="396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657599"/>
            <a:ext cx="2917164" cy="29540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4182" y="4724400"/>
            <a:ext cx="3699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Deseq’s</a:t>
            </a:r>
            <a:r>
              <a:rPr lang="en-US" dirty="0"/>
              <a:t> “raw” variance is the </a:t>
            </a:r>
          </a:p>
          <a:p>
            <a:r>
              <a:rPr lang="en-US" dirty="0" err="1"/>
              <a:t>cannonical</a:t>
            </a:r>
            <a:r>
              <a:rPr lang="en-US" dirty="0"/>
              <a:t> variance minus the means</a:t>
            </a:r>
          </a:p>
          <a:p>
            <a:r>
              <a:rPr lang="en-US" dirty="0"/>
              <a:t>(correcting for size factors)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267200" y="2514600"/>
            <a:ext cx="8382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29200" y="1981200"/>
            <a:ext cx="383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Deseq</a:t>
            </a:r>
            <a:r>
              <a:rPr lang="en-US" dirty="0"/>
              <a:t> scales by dividing by the square </a:t>
            </a:r>
          </a:p>
          <a:p>
            <a:r>
              <a:rPr lang="en-US" dirty="0"/>
              <a:t>of the mean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5745385"/>
            <a:ext cx="5105400" cy="73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631" y="4010025"/>
            <a:ext cx="1790700" cy="56197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2895600" y="2994243"/>
            <a:ext cx="762000" cy="101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0999" y="4724400"/>
            <a:ext cx="182232" cy="107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" y="4343400"/>
            <a:ext cx="20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Cannonical</a:t>
            </a:r>
            <a:r>
              <a:rPr lang="en-US" dirty="0"/>
              <a:t> variance</a:t>
            </a:r>
          </a:p>
        </p:txBody>
      </p:sp>
    </p:spTree>
    <p:extLst>
      <p:ext uri="{BB962C8B-B14F-4D97-AF65-F5344CB8AC3E}">
        <p14:creationId xmlns:p14="http://schemas.microsoft.com/office/powerpoint/2010/main" val="1390480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5797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the fitted line based on all of the raw variances.  </a:t>
            </a:r>
          </a:p>
          <a:p>
            <a:r>
              <a:rPr lang="en-US" dirty="0"/>
              <a:t>This allows for pooling of the estimate of the raw </a:t>
            </a:r>
            <a:r>
              <a:rPr lang="en-US" dirty="0" err="1"/>
              <a:t>variancess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819400"/>
            <a:ext cx="34657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</a:t>
            </a:r>
            <a:r>
              <a:rPr lang="en-US" dirty="0" err="1"/>
              <a:t>deSeq</a:t>
            </a:r>
            <a:r>
              <a:rPr lang="en-US" dirty="0"/>
              <a:t> paper, this was a local</a:t>
            </a:r>
          </a:p>
          <a:p>
            <a:r>
              <a:rPr lang="en-US" dirty="0"/>
              <a:t>regression, but according to the </a:t>
            </a:r>
          </a:p>
          <a:p>
            <a:r>
              <a:rPr lang="en-US" dirty="0"/>
              <a:t>vignette it is now a two-parameter</a:t>
            </a:r>
          </a:p>
          <a:p>
            <a:r>
              <a:rPr lang="en-US" dirty="0"/>
              <a:t>Gamma function…</a:t>
            </a:r>
          </a:p>
          <a:p>
            <a:endParaRPr lang="en-US" dirty="0"/>
          </a:p>
          <a:p>
            <a:r>
              <a:rPr lang="en-US" dirty="0"/>
              <a:t>(so just some smooth function)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2000"/>
            <a:ext cx="7372350" cy="1190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952625"/>
            <a:ext cx="4487061" cy="445861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85800"/>
            <a:ext cx="81057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4" y="76200"/>
            <a:ext cx="8101012" cy="830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219200"/>
            <a:ext cx="584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can, if we want, switch to the “local regression” method.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4114800"/>
            <a:ext cx="395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kind of see why they switched…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1203006" y="4765638"/>
            <a:ext cx="3230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of these variances  seem much too small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524000"/>
            <a:ext cx="7162800" cy="1608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5779532"/>
            <a:ext cx="6210905" cy="10022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3950" y="2446908"/>
            <a:ext cx="3552825" cy="372529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758682" y="5316358"/>
            <a:ext cx="2032518" cy="1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1000"/>
            <a:ext cx="9181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difference with the published paper.</a:t>
            </a:r>
          </a:p>
          <a:p>
            <a:br>
              <a:rPr lang="en-US" dirty="0"/>
            </a:br>
            <a:r>
              <a:rPr lang="en-US" dirty="0"/>
              <a:t>In the published paper, the variance came from the fit.</a:t>
            </a:r>
          </a:p>
          <a:p>
            <a:r>
              <a:rPr lang="en-US" dirty="0"/>
              <a:t>In the software: the variance for downstream analysis is the max(observed variance, fit variance)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1819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3400" y="3886200"/>
            <a:ext cx="952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variance used for downstream analysis can be gotten by </a:t>
            </a:r>
            <a:r>
              <a:rPr lang="en-US" dirty="0" err="1"/>
              <a:t>fData</a:t>
            </a:r>
            <a:r>
              <a:rPr lang="en-US" dirty="0"/>
              <a:t>(</a:t>
            </a:r>
            <a:r>
              <a:rPr lang="en-US" dirty="0" err="1"/>
              <a:t>cds</a:t>
            </a:r>
            <a:r>
              <a:rPr lang="en-US" dirty="0"/>
              <a:t>)[,1] 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raw variance for downstream analysis is the max(observed raw variance, fit raw variance)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001083"/>
            <a:ext cx="3505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Essentially, for some genes,</a:t>
            </a:r>
          </a:p>
          <a:p>
            <a:r>
              <a:rPr lang="en-US" dirty="0"/>
              <a:t>their method sets a</a:t>
            </a:r>
          </a:p>
          <a:p>
            <a:r>
              <a:rPr lang="en-US" dirty="0"/>
              <a:t>“floor” of the variance.</a:t>
            </a:r>
          </a:p>
          <a:p>
            <a:endParaRPr lang="en-US" dirty="0"/>
          </a:p>
          <a:p>
            <a:r>
              <a:rPr lang="en-US" dirty="0"/>
              <a:t>This is conservative </a:t>
            </a:r>
          </a:p>
          <a:p>
            <a:r>
              <a:rPr lang="en-US" dirty="0"/>
              <a:t>(since the variance sets</a:t>
            </a:r>
          </a:p>
          <a:p>
            <a:r>
              <a:rPr lang="en-US" dirty="0"/>
              <a:t>the width of the </a:t>
            </a:r>
          </a:p>
          <a:p>
            <a:r>
              <a:rPr lang="en-US" dirty="0" err="1"/>
              <a:t>dbinomial</a:t>
            </a:r>
            <a:r>
              <a:rPr lang="en-US" dirty="0"/>
              <a:t> distribution).</a:t>
            </a:r>
          </a:p>
          <a:p>
            <a:endParaRPr lang="en-US" dirty="0"/>
          </a:p>
          <a:p>
            <a:r>
              <a:rPr lang="en-US" dirty="0"/>
              <a:t>So the yellow ends up being </a:t>
            </a:r>
          </a:p>
          <a:p>
            <a:r>
              <a:rPr lang="en-US" dirty="0" err="1"/>
              <a:t>DeSeqs</a:t>
            </a:r>
            <a:r>
              <a:rPr lang="en-US" dirty="0"/>
              <a:t> (somewhat complicated)</a:t>
            </a:r>
          </a:p>
          <a:p>
            <a:r>
              <a:rPr lang="en-US" dirty="0"/>
              <a:t>conservative estimate of the extra raw “variance” that is to be provided by the negative binomial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2038" y="6477000"/>
            <a:ext cx="540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then they end up doing something else in </a:t>
            </a:r>
            <a:r>
              <a:rPr lang="en-US" dirty="0" err="1"/>
              <a:t>DeSeq</a:t>
            </a:r>
            <a:r>
              <a:rPr lang="en-US" dirty="0"/>
              <a:t> 2!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99361"/>
            <a:ext cx="7439025" cy="1228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522" y="1828086"/>
            <a:ext cx="4505094" cy="44910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523875"/>
            <a:ext cx="6343650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7564" y="42446"/>
            <a:ext cx="8551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Sampling from a known mean and non-constant variance results in a uniform distribution of p-values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7964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procedure belongs in a long history of adding small constants to the variance…</a:t>
            </a:r>
          </a:p>
          <a:p>
            <a:r>
              <a:rPr lang="en-US" dirty="0"/>
              <a:t>(which often seems poorly justified by theory…)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30099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5181600"/>
            <a:ext cx="60960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3124200" y="4800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3581400" y="4572000"/>
            <a:ext cx="483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Adding an arbitrary damper to the variance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6422" y="5867400"/>
            <a:ext cx="170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/>
              <a:t>9,951 citations)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-56466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Finally, we are ready to perform inference (here we remove the “blind” option for the variance to allow </a:t>
            </a:r>
            <a:r>
              <a:rPr lang="en-US" dirty="0" err="1"/>
              <a:t>DeSeq</a:t>
            </a:r>
            <a:r>
              <a:rPr lang="en-US" dirty="0"/>
              <a:t> to estimate a variance for each condition…)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548433"/>
            <a:ext cx="6242492" cy="2194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590800"/>
            <a:ext cx="7620000" cy="373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6412468"/>
            <a:ext cx="639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weeks vs. 12 weeks yields only 5 significant genes at a 10% FDR -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762000"/>
            <a:ext cx="37623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1524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 day 2 vs. week 20 yields many more (136) significant genes 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8639175" cy="443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5867400"/>
            <a:ext cx="32670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5619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P-values from two conditions under the negative binomial</a:t>
            </a:r>
          </a:p>
          <a:p>
            <a:r>
              <a:rPr lang="en-US" dirty="0"/>
              <a:t>Pooling variance across samples of similar means</a:t>
            </a:r>
          </a:p>
          <a:p>
            <a:r>
              <a:rPr lang="en-US" dirty="0"/>
              <a:t>Our example dataset through </a:t>
            </a:r>
            <a:r>
              <a:rPr lang="en-US" dirty="0" err="1"/>
              <a:t>DeSeq</a:t>
            </a:r>
            <a:endParaRPr lang="en-US" dirty="0"/>
          </a:p>
          <a:p>
            <a:r>
              <a:rPr lang="en-US" dirty="0"/>
              <a:t>False Discovery Rate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286000" y="1219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662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have 20,000 genes in an </a:t>
            </a:r>
            <a:r>
              <a:rPr lang="en-US" dirty="0" err="1"/>
              <a:t>rna-seq</a:t>
            </a:r>
            <a:r>
              <a:rPr lang="en-US" dirty="0"/>
              <a:t> experiment.</a:t>
            </a:r>
          </a:p>
          <a:p>
            <a:r>
              <a:rPr lang="en-US" dirty="0"/>
              <a:t>You have two conditions (A) and (B).</a:t>
            </a:r>
          </a:p>
          <a:p>
            <a:r>
              <a:rPr lang="en-US" dirty="0"/>
              <a:t>You run them through </a:t>
            </a:r>
            <a:r>
              <a:rPr lang="en-US" dirty="0" err="1"/>
              <a:t>DeSeq</a:t>
            </a:r>
            <a:r>
              <a:rPr lang="en-US" dirty="0"/>
              <a:t> (or any other stats package).</a:t>
            </a:r>
          </a:p>
          <a:p>
            <a:endParaRPr lang="en-US" dirty="0"/>
          </a:p>
          <a:p>
            <a:r>
              <a:rPr lang="en-US" dirty="0"/>
              <a:t>If the null hypothesis is always true (no difference between A and B),</a:t>
            </a:r>
          </a:p>
          <a:p>
            <a:r>
              <a:rPr lang="en-US" dirty="0"/>
              <a:t>the p-values will be uniformly distributed…</a:t>
            </a:r>
          </a:p>
          <a:p>
            <a:endParaRPr lang="en-US" dirty="0"/>
          </a:p>
          <a:p>
            <a:r>
              <a:rPr lang="en-US" dirty="0"/>
              <a:t>We can model this pretty simply: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733800"/>
            <a:ext cx="317739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667000"/>
            <a:ext cx="4316101" cy="404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6247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use a simple </a:t>
            </a:r>
            <a:r>
              <a:rPr lang="en-US" dirty="0">
                <a:solidFill>
                  <a:srgbClr val="FF0000"/>
                </a:solidFill>
              </a:rPr>
              <a:t>threshold of significance </a:t>
            </a:r>
            <a:r>
              <a:rPr lang="en-US" dirty="0"/>
              <a:t>of 0.05, we would </a:t>
            </a:r>
          </a:p>
          <a:p>
            <a:r>
              <a:rPr lang="en-US" dirty="0"/>
              <a:t>expect about 1,000 genes to be called significant even if the null </a:t>
            </a:r>
          </a:p>
          <a:p>
            <a:r>
              <a:rPr lang="en-US" dirty="0"/>
              <a:t>hypothesis were always true..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2200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09800" y="3212068"/>
            <a:ext cx="461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1,016 genes that have p-values &lt;0.05</a:t>
            </a:r>
          </a:p>
          <a:p>
            <a:r>
              <a:rPr lang="en-US" dirty="0"/>
              <a:t>in this case where the p-values are uniform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1676400" y="30480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33400"/>
            <a:ext cx="57024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alternative:</a:t>
            </a:r>
          </a:p>
          <a:p>
            <a:endParaRPr lang="en-US" dirty="0"/>
          </a:p>
          <a:p>
            <a:r>
              <a:rPr lang="en-US" dirty="0"/>
              <a:t>	Use as a p-value threshold </a:t>
            </a:r>
            <a:r>
              <a:rPr lang="en-US" dirty="0" err="1"/>
              <a:t>Bonferroni</a:t>
            </a:r>
            <a:r>
              <a:rPr lang="en-US" dirty="0"/>
              <a:t> correction.</a:t>
            </a:r>
          </a:p>
          <a:p>
            <a:endParaRPr lang="en-US" dirty="0"/>
          </a:p>
          <a:p>
            <a:r>
              <a:rPr lang="en-US" dirty="0"/>
              <a:t>	The desired threshold / number of tests.</a:t>
            </a:r>
          </a:p>
          <a:p>
            <a:endParaRPr lang="en-US" dirty="0"/>
          </a:p>
          <a:p>
            <a:r>
              <a:rPr lang="en-US" dirty="0"/>
              <a:t>	In this case  0.05 / 20000  =  2.5e-06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971800"/>
            <a:ext cx="28098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334000"/>
            <a:ext cx="57435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0" y="4038600"/>
            <a:ext cx="395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 of our p-</a:t>
            </a:r>
            <a:r>
              <a:rPr lang="en-US" dirty="0" err="1"/>
              <a:t>vals</a:t>
            </a:r>
            <a:r>
              <a:rPr lang="en-US" dirty="0"/>
              <a:t> reach this threshold..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6248400"/>
            <a:ext cx="575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this threshold, there is a 5% chance of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false positives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871501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Bonferroni</a:t>
            </a:r>
            <a:r>
              <a:rPr lang="en-US" dirty="0"/>
              <a:t> correction is sometimes considered </a:t>
            </a:r>
            <a:r>
              <a:rPr lang="en-US" dirty="0">
                <a:solidFill>
                  <a:srgbClr val="FF0000"/>
                </a:solidFill>
              </a:rPr>
              <a:t>too conservative </a:t>
            </a:r>
            <a:r>
              <a:rPr lang="en-US" dirty="0"/>
              <a:t>for genomics experiments.</a:t>
            </a:r>
          </a:p>
          <a:p>
            <a:endParaRPr lang="en-US" dirty="0"/>
          </a:p>
          <a:p>
            <a:r>
              <a:rPr lang="en-US" dirty="0"/>
              <a:t>At small sample sizes, you might have few genes with p-values smaller than the </a:t>
            </a:r>
          </a:p>
          <a:p>
            <a:r>
              <a:rPr lang="en-US" dirty="0" err="1"/>
              <a:t>Bonferroni</a:t>
            </a:r>
            <a:r>
              <a:rPr lang="en-US" dirty="0"/>
              <a:t> thresholds.</a:t>
            </a:r>
          </a:p>
          <a:p>
            <a:endParaRPr lang="en-US" dirty="0"/>
          </a:p>
          <a:p>
            <a:r>
              <a:rPr lang="en-US" dirty="0"/>
              <a:t>A less conservative alternative, false discovery rate.</a:t>
            </a:r>
          </a:p>
          <a:p>
            <a:endParaRPr lang="en-US" dirty="0"/>
          </a:p>
          <a:p>
            <a:r>
              <a:rPr lang="en-US" dirty="0"/>
              <a:t>At a 5% false discovery rate, we expect 5% of our hits to be false positives.</a:t>
            </a:r>
          </a:p>
          <a:p>
            <a:endParaRPr lang="en-US" dirty="0"/>
          </a:p>
          <a:p>
            <a:r>
              <a:rPr lang="en-US" dirty="0"/>
              <a:t>This is less conservative than </a:t>
            </a:r>
            <a:r>
              <a:rPr lang="en-US" dirty="0" err="1"/>
              <a:t>Bonferroni</a:t>
            </a:r>
            <a:r>
              <a:rPr lang="en-US" dirty="0"/>
              <a:t> correction, where there is a 5% chance</a:t>
            </a:r>
          </a:p>
          <a:p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of our hits are false positives.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380998" y="228600"/>
            <a:ext cx="7696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straight-forward approach to finding genes at a given false-discovery rate</a:t>
            </a:r>
          </a:p>
          <a:p>
            <a:endParaRPr lang="en-US" dirty="0"/>
          </a:p>
          <a:p>
            <a:r>
              <a:rPr lang="en-US" dirty="0" err="1"/>
              <a:t>Benjamini</a:t>
            </a:r>
            <a:r>
              <a:rPr lang="en-US" dirty="0"/>
              <a:t> and Hochberg FDR</a:t>
            </a:r>
          </a:p>
          <a:p>
            <a:endParaRPr lang="en-US" dirty="0"/>
          </a:p>
          <a:p>
            <a:r>
              <a:rPr lang="en-US" dirty="0"/>
              <a:t>	1.  Rank all the p-values (smallest first).  The rank of each value = K</a:t>
            </a:r>
          </a:p>
          <a:p>
            <a:endParaRPr lang="en-US" dirty="0"/>
          </a:p>
          <a:p>
            <a:r>
              <a:rPr lang="en-US" dirty="0"/>
              <a:t>	2.  Calculate N * p / k </a:t>
            </a:r>
          </a:p>
          <a:p>
            <a:r>
              <a:rPr lang="en-US" dirty="0"/>
              <a:t>		where N = the # of hypotheses that you are testing</a:t>
            </a:r>
          </a:p>
          <a:p>
            <a:r>
              <a:rPr lang="en-US" dirty="0"/>
              <a:t>		             p = the “raw” (uncorrected) p-value.</a:t>
            </a:r>
          </a:p>
          <a:p>
            <a:endParaRPr lang="en-US" dirty="0"/>
          </a:p>
          <a:p>
            <a:r>
              <a:rPr lang="en-US" dirty="0"/>
              <a:t>	3.  Start at the top of the list.  Go down to N * p / k &gt; threshold </a:t>
            </a:r>
          </a:p>
          <a:p>
            <a:r>
              <a:rPr lang="en-US" dirty="0"/>
              <a:t>		(e.g. 0.10 for 10% FDR).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114800"/>
            <a:ext cx="54483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352800"/>
            <a:ext cx="218946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4800" y="5562600"/>
            <a:ext cx="5236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* p = # of expected false positives at a given p-value</a:t>
            </a:r>
          </a:p>
          <a:p>
            <a:r>
              <a:rPr lang="en-US" dirty="0"/>
              <a:t> k = # of genes actually observed at that p-value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33400"/>
            <a:ext cx="74496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for the first hit (smallest p-value), </a:t>
            </a:r>
          </a:p>
          <a:p>
            <a:r>
              <a:rPr lang="en-US" dirty="0" err="1"/>
              <a:t>Bonferroni</a:t>
            </a:r>
            <a:r>
              <a:rPr lang="en-US" dirty="0"/>
              <a:t> correction is the same as BH FDR.</a:t>
            </a:r>
          </a:p>
          <a:p>
            <a:endParaRPr lang="en-US" dirty="0"/>
          </a:p>
          <a:p>
            <a:r>
              <a:rPr lang="en-US" dirty="0"/>
              <a:t>(Since if k=1,</a:t>
            </a:r>
          </a:p>
          <a:p>
            <a:endParaRPr lang="en-US" dirty="0"/>
          </a:p>
          <a:p>
            <a:r>
              <a:rPr lang="en-US" dirty="0"/>
              <a:t>	N * p / K = N * p</a:t>
            </a:r>
          </a:p>
          <a:p>
            <a:endParaRPr lang="en-US" dirty="0"/>
          </a:p>
          <a:p>
            <a:r>
              <a:rPr lang="en-US" dirty="0"/>
              <a:t>which is the same as multiplying the p-value by the number of hypotheses to </a:t>
            </a:r>
          </a:p>
          <a:p>
            <a:r>
              <a:rPr lang="en-US" dirty="0"/>
              <a:t>do the correction)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5692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in a real experiment we need to estimate the mean and variance from two conditions</a:t>
            </a:r>
          </a:p>
          <a:p>
            <a:r>
              <a:rPr lang="en-US" dirty="0"/>
              <a:t>and then perform inference.</a:t>
            </a:r>
          </a:p>
          <a:p>
            <a:endParaRPr lang="en-US" dirty="0"/>
          </a:p>
          <a:p>
            <a:r>
              <a:rPr lang="en-US" dirty="0"/>
              <a:t>Consider a case where in condition A I have 1,000 reads…</a:t>
            </a:r>
          </a:p>
          <a:p>
            <a:endParaRPr lang="en-US" dirty="0"/>
          </a:p>
          <a:p>
            <a:r>
              <a:rPr lang="en-US" dirty="0"/>
              <a:t>In condition B, I have 1,500 reads.</a:t>
            </a:r>
          </a:p>
          <a:p>
            <a:endParaRPr lang="en-US" dirty="0"/>
          </a:p>
          <a:p>
            <a:r>
              <a:rPr lang="en-US" dirty="0"/>
              <a:t>(Here we don’t consider replicate samples and we assume that the scaling factor </a:t>
            </a:r>
            <a:r>
              <a:rPr lang="en-US" dirty="0" err="1"/>
              <a:t>Sj</a:t>
            </a:r>
            <a:r>
              <a:rPr lang="en-US" dirty="0"/>
              <a:t> is</a:t>
            </a:r>
          </a:p>
          <a:p>
            <a:r>
              <a:rPr lang="en-US" dirty="0"/>
              <a:t>just 1 for all samples…)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639175" cy="443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1524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</a:t>
            </a:r>
            <a:r>
              <a:rPr lang="en-US"/>
              <a:t>in </a:t>
            </a:r>
            <a:r>
              <a:rPr lang="en-US" dirty="0" err="1"/>
              <a:t>DeSeq</a:t>
            </a:r>
            <a:r>
              <a:rPr lang="en-US" dirty="0"/>
              <a:t>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6324600" y="990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05400" y="609600"/>
            <a:ext cx="142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p-values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8039100" y="9525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43779" y="304800"/>
            <a:ext cx="1471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FDR adjusted </a:t>
            </a:r>
          </a:p>
          <a:p>
            <a:r>
              <a:rPr lang="en-US" dirty="0"/>
              <a:t>p-values..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533400"/>
            <a:ext cx="31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Next:  The normal distribution…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6200"/>
            <a:ext cx="2971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algorithm for inference….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685800"/>
            <a:ext cx="88584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the null hypothesis that the distribution of the counts of the two conditions is the same.</a:t>
            </a:r>
          </a:p>
          <a:p>
            <a:endParaRPr lang="en-US" dirty="0"/>
          </a:p>
          <a:p>
            <a:r>
              <a:rPr lang="en-US" dirty="0"/>
              <a:t>	(1) Calculate the average number of sequences seen in both conditions…</a:t>
            </a:r>
          </a:p>
          <a:p>
            <a:r>
              <a:rPr lang="en-US" dirty="0"/>
              <a:t>		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600200"/>
            <a:ext cx="46482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8536" y="3581400"/>
            <a:ext cx="8446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our example this is just </a:t>
            </a:r>
            <a:r>
              <a:rPr lang="en-US" dirty="0">
                <a:solidFill>
                  <a:srgbClr val="FF0000"/>
                </a:solidFill>
              </a:rPr>
              <a:t>( 1500 + 1000) / 2 = 1250</a:t>
            </a:r>
          </a:p>
          <a:p>
            <a:r>
              <a:rPr lang="en-US" dirty="0"/>
              <a:t>i is the index for the gene we are interested in</a:t>
            </a:r>
          </a:p>
          <a:p>
            <a:r>
              <a:rPr lang="en-US" dirty="0"/>
              <a:t>j is the experiment (</a:t>
            </a:r>
            <a:r>
              <a:rPr lang="en-US" dirty="0" err="1"/>
              <a:t>rna</a:t>
            </a:r>
            <a:r>
              <a:rPr lang="en-US" dirty="0"/>
              <a:t>-seq sample)</a:t>
            </a:r>
          </a:p>
          <a:p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is a scaling factor that corrects for different # of sequences in each sample</a:t>
            </a:r>
          </a:p>
          <a:p>
            <a:r>
              <a:rPr lang="en-US" dirty="0"/>
              <a:t>(but here let’s just assume that all samples have the same sequence depth so all </a:t>
            </a:r>
            <a:r>
              <a:rPr lang="en-US" dirty="0" err="1"/>
              <a:t>Sj</a:t>
            </a:r>
            <a:r>
              <a:rPr lang="en-US" dirty="0"/>
              <a:t>=1) </a:t>
            </a:r>
            <a:endParaRPr lang="en-US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2286000" y="2743200"/>
            <a:ext cx="51054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" y="5791200"/>
            <a:ext cx="7928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(This is a radical simplification of the math that is actually done in the </a:t>
            </a:r>
            <a:r>
              <a:rPr lang="en-US" dirty="0" err="1"/>
              <a:t>DeSeq</a:t>
            </a:r>
            <a:r>
              <a:rPr lang="en-US" dirty="0"/>
              <a:t> paper</a:t>
            </a:r>
          </a:p>
          <a:p>
            <a:r>
              <a:rPr lang="en-US" dirty="0"/>
              <a:t>as multiple samples with </a:t>
            </a:r>
            <a:r>
              <a:rPr lang="en-US" dirty="0" err="1"/>
              <a:t>Sj</a:t>
            </a:r>
            <a:r>
              <a:rPr lang="en-US" dirty="0"/>
              <a:t> != 1 make things much more complicated.. 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228600"/>
            <a:ext cx="6636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condition A and B we calculate p and r under the null hypothesis.</a:t>
            </a:r>
          </a:p>
          <a:p>
            <a:r>
              <a:rPr lang="en-US" dirty="0"/>
              <a:t>Let’s say we have an estimate of the variance from both conditions…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990600"/>
            <a:ext cx="26180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condition A:</a:t>
            </a:r>
          </a:p>
          <a:p>
            <a:r>
              <a:rPr lang="en-US" dirty="0"/>
              <a:t>	1250 sequences</a:t>
            </a:r>
          </a:p>
          <a:p>
            <a:r>
              <a:rPr lang="en-US" dirty="0"/>
              <a:t>	variance = 5000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5176" y="990600"/>
            <a:ext cx="26180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condition B:</a:t>
            </a:r>
          </a:p>
          <a:p>
            <a:r>
              <a:rPr lang="en-US" dirty="0"/>
              <a:t>	1250 sequences</a:t>
            </a:r>
          </a:p>
          <a:p>
            <a:r>
              <a:rPr lang="en-US" dirty="0"/>
              <a:t>	variance = 6000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133600"/>
            <a:ext cx="37528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8600" y="47244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</a:t>
            </a:r>
            <a:r>
              <a:rPr lang="en-US" baseline="-25000" dirty="0" err="1"/>
              <a:t>A</a:t>
            </a:r>
            <a:r>
              <a:rPr lang="en-US" baseline="-250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50408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A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473606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1250/5000 = 0.25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5040868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1250^2/(5000-1250)= 416.66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962400" y="4724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43400" y="47244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</a:t>
            </a:r>
            <a:r>
              <a:rPr lang="en-US" baseline="-25000" dirty="0" err="1"/>
              <a:t>B</a:t>
            </a:r>
            <a:r>
              <a:rPr lang="en-US" baseline="-25000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3400" y="50408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B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4648200" y="4736068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1250/6000 = 0.208333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8200" y="5040868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1250^2/(6000-1250)= 328.94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077200" y="4724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096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</a:t>
            </a:r>
            <a:r>
              <a:rPr lang="en-US" baseline="-25000" dirty="0" err="1"/>
              <a:t>A</a:t>
            </a:r>
            <a:r>
              <a:rPr lang="en-US" baseline="-250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9260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A</a:t>
            </a:r>
            <a:endParaRPr lang="en-US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62126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1250/5000 = 0.25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926068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1250^2/(5000-1250)= 416.66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191000" y="6096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6096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</a:t>
            </a:r>
            <a:r>
              <a:rPr lang="en-US" baseline="-25000" dirty="0" err="1"/>
              <a:t>B</a:t>
            </a:r>
            <a:r>
              <a:rPr lang="en-US" baseline="-250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0" y="9260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B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4876800" y="621268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1250/6000 = 0.208333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76800" y="926068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1250^2/(6000-1250)= 328.94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8616" y="76200"/>
            <a:ext cx="828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our two sets of parameters, we can generate two PDFs under the null hypothesis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0" y="152400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p(a)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049874"/>
            <a:ext cx="3695700" cy="3741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5943600" y="15240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p(b)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2133600"/>
            <a:ext cx="3429000" cy="34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1905000"/>
            <a:ext cx="3505200" cy="47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8200" y="1981200"/>
            <a:ext cx="402166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609600" y="5943600"/>
            <a:ext cx="8108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the null hypothesis, p(a) and p(b) are independent, so we can calculate a joint</a:t>
            </a:r>
          </a:p>
          <a:p>
            <a:r>
              <a:rPr lang="en-US" dirty="0"/>
              <a:t>probability p(a) * p(b)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67000"/>
            <a:ext cx="614019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28600" y="2667000"/>
            <a:ext cx="2895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0"/>
            <a:ext cx="81086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the null hypothesis, p(a) and p(b) are independent, so we can calculate a joint</a:t>
            </a:r>
          </a:p>
          <a:p>
            <a:r>
              <a:rPr lang="en-US" dirty="0"/>
              <a:t>probability p(a) * p(b)</a:t>
            </a:r>
          </a:p>
          <a:p>
            <a:endParaRPr lang="en-US" dirty="0"/>
          </a:p>
          <a:p>
            <a:r>
              <a:rPr lang="en-US" dirty="0"/>
              <a:t>K</a:t>
            </a:r>
            <a:r>
              <a:rPr lang="en-US" baseline="-25000" dirty="0"/>
              <a:t>a</a:t>
            </a:r>
            <a:r>
              <a:rPr lang="en-US" dirty="0"/>
              <a:t> = the number of counts we observed in A</a:t>
            </a:r>
          </a:p>
          <a:p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 = the number of counts we observed in B</a:t>
            </a:r>
          </a:p>
          <a:p>
            <a:endParaRPr lang="en-US" dirty="0"/>
          </a:p>
          <a:p>
            <a:r>
              <a:rPr lang="en-US" dirty="0"/>
              <a:t>p(a) * p(b) = </a:t>
            </a:r>
            <a:r>
              <a:rPr lang="en-US" dirty="0" err="1"/>
              <a:t>dnbinom</a:t>
            </a:r>
            <a:r>
              <a:rPr lang="en-US" dirty="0"/>
              <a:t>(K</a:t>
            </a:r>
            <a:r>
              <a:rPr lang="en-US" baseline="-25000" dirty="0"/>
              <a:t>a,</a:t>
            </a:r>
            <a:r>
              <a:rPr lang="en-US" dirty="0"/>
              <a:t> 416.666,0.25) * </a:t>
            </a:r>
            <a:r>
              <a:rPr lang="en-US" dirty="0" err="1"/>
              <a:t>dnbinom</a:t>
            </a:r>
            <a:r>
              <a:rPr lang="en-US" dirty="0"/>
              <a:t>(K</a:t>
            </a:r>
            <a:r>
              <a:rPr lang="en-US" baseline="-25000" dirty="0"/>
              <a:t>b,</a:t>
            </a:r>
            <a:r>
              <a:rPr lang="en-US" dirty="0"/>
              <a:t> 328.94, 0.208333)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000" y="2362200"/>
            <a:ext cx="5866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were a total of 2500 sequences we observed in A or B.</a:t>
            </a:r>
          </a:p>
          <a:p>
            <a:r>
              <a:rPr lang="en-US" dirty="0"/>
              <a:t>So to graph this out 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2743200"/>
            <a:ext cx="2981325" cy="279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04800" y="2971800"/>
            <a:ext cx="28956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2099</Words>
  <Application>Microsoft Office PowerPoint</Application>
  <PresentationFormat>On-screen Show (4:3)</PresentationFormat>
  <Paragraphs>303</Paragraphs>
  <Slides>51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67</cp:revision>
  <dcterms:created xsi:type="dcterms:W3CDTF">2006-08-16T00:00:00Z</dcterms:created>
  <dcterms:modified xsi:type="dcterms:W3CDTF">2018-02-20T02:37:01Z</dcterms:modified>
</cp:coreProperties>
</file>