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2" r:id="rId2"/>
    <p:sldId id="256" r:id="rId3"/>
    <p:sldId id="258" r:id="rId4"/>
    <p:sldId id="259" r:id="rId5"/>
    <p:sldId id="257" r:id="rId6"/>
    <p:sldId id="260" r:id="rId7"/>
    <p:sldId id="261" r:id="rId8"/>
    <p:sldId id="263" r:id="rId9"/>
    <p:sldId id="268" r:id="rId10"/>
    <p:sldId id="269" r:id="rId11"/>
    <p:sldId id="270" r:id="rId12"/>
    <p:sldId id="271" r:id="rId13"/>
    <p:sldId id="273" r:id="rId14"/>
    <p:sldId id="264" r:id="rId15"/>
    <p:sldId id="265" r:id="rId16"/>
    <p:sldId id="266" r:id="rId17"/>
    <p:sldId id="282" r:id="rId18"/>
    <p:sldId id="267" r:id="rId19"/>
    <p:sldId id="283" r:id="rId20"/>
    <p:sldId id="286" r:id="rId21"/>
    <p:sldId id="284" r:id="rId22"/>
    <p:sldId id="285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5" r:id="rId31"/>
    <p:sldId id="294" r:id="rId32"/>
    <p:sldId id="296" r:id="rId33"/>
    <p:sldId id="298" r:id="rId34"/>
    <p:sldId id="300" r:id="rId35"/>
    <p:sldId id="301" r:id="rId36"/>
    <p:sldId id="29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62.wmf"/><Relationship Id="rId4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BA819-6E69-4C95-9425-B1A17AA83B4D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1BF15-E86A-42CB-842E-186097806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56DEF-9AA9-43ED-86FD-3EBC05504B6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56DEF-9AA9-43ED-86FD-3EBC05504B6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56DEF-9AA9-43ED-86FD-3EBC05504B6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56DEF-9AA9-43ED-86FD-3EBC05504B6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56DEF-9AA9-43ED-86FD-3EBC05504B6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56DEF-9AA9-43ED-86FD-3EBC05504B6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64.png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6.bin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5.bin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9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-stat.stanford.edu/~tibs/ElemStatLearn/download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960117" y="304800"/>
            <a:ext cx="6126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Matrix form of Linear Regression</a:t>
            </a:r>
          </a:p>
          <a:p>
            <a:r>
              <a:rPr lang="en-US" dirty="0" smtClean="0"/>
              <a:t>The F distribution</a:t>
            </a:r>
          </a:p>
          <a:p>
            <a:r>
              <a:rPr lang="en-US" dirty="0" smtClean="0"/>
              <a:t>ANOVA approach to Linear Regression</a:t>
            </a:r>
          </a:p>
          <a:p>
            <a:r>
              <a:rPr lang="en-US" dirty="0" smtClean="0"/>
              <a:t>ANOVA approach to t-test (One way ANOVA with two levels)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4114800" y="457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963" y="762000"/>
            <a:ext cx="5253037" cy="2562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66800" y="304800"/>
            <a:ext cx="554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 distribution is built on the Chi-square distribution…</a:t>
            </a: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20000">
            <a:off x="714523" y="3200400"/>
            <a:ext cx="5029200" cy="3335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143000" y="4876800"/>
            <a:ext cx="52578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5410200"/>
            <a:ext cx="447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Neter</a:t>
            </a:r>
            <a:r>
              <a:rPr lang="en-US" dirty="0" smtClean="0"/>
              <a:t> et al - </a:t>
            </a:r>
            <a:r>
              <a:rPr lang="en-US" b="1" dirty="0" smtClean="0"/>
              <a:t>Applied Linear Statistical Models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371600"/>
            <a:ext cx="61341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828800" y="609600"/>
            <a:ext cx="224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usual </a:t>
            </a:r>
            <a:r>
              <a:rPr lang="en-US" dirty="0" err="1" smtClean="0"/>
              <a:t>df</a:t>
            </a:r>
            <a:r>
              <a:rPr lang="en-US" dirty="0" smtClean="0"/>
              <a:t>, </a:t>
            </a:r>
            <a:r>
              <a:rPr lang="en-US" dirty="0" err="1" smtClean="0"/>
              <a:t>pf</a:t>
            </a:r>
            <a:r>
              <a:rPr lang="en-US" dirty="0" smtClean="0"/>
              <a:t>, </a:t>
            </a:r>
            <a:r>
              <a:rPr lang="en-US" dirty="0" err="1" smtClean="0"/>
              <a:t>qf</a:t>
            </a:r>
            <a:r>
              <a:rPr lang="en-US" dirty="0" smtClean="0"/>
              <a:t>, </a:t>
            </a:r>
            <a:r>
              <a:rPr lang="en-US" dirty="0" err="1" smtClean="0"/>
              <a:t>rf</a:t>
            </a:r>
            <a:r>
              <a:rPr lang="en-US" dirty="0" smtClean="0"/>
              <a:t>….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76200"/>
            <a:ext cx="781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guess how to use these methods without looking at the documentation…</a:t>
            </a:r>
          </a:p>
          <a:p>
            <a:r>
              <a:rPr lang="en-US" dirty="0" smtClean="0"/>
              <a:t>Here is a demonstration that the definition of F is correct…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219200"/>
            <a:ext cx="45148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946322"/>
            <a:ext cx="5000625" cy="5225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960117" y="304800"/>
            <a:ext cx="6126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Matrix form of Linear Regression</a:t>
            </a:r>
          </a:p>
          <a:p>
            <a:r>
              <a:rPr lang="en-US" dirty="0" smtClean="0"/>
              <a:t>The F distribution</a:t>
            </a:r>
          </a:p>
          <a:p>
            <a:r>
              <a:rPr lang="en-US" dirty="0" smtClean="0"/>
              <a:t>ANOVA approach to Linear Regression</a:t>
            </a:r>
          </a:p>
          <a:p>
            <a:r>
              <a:rPr lang="en-US" dirty="0" smtClean="0"/>
              <a:t>ANOVA approach to t-test (One way ANOVA with two levels)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4724400" y="1065211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33400"/>
            <a:ext cx="104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798319" y="990600"/>
            <a:ext cx="338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= B</a:t>
            </a:r>
            <a:r>
              <a:rPr lang="en-US" baseline="-25000" dirty="0" smtClean="0"/>
              <a:t>0</a:t>
            </a:r>
            <a:r>
              <a:rPr lang="en-US" dirty="0" smtClean="0"/>
              <a:t> + B</a:t>
            </a:r>
            <a:r>
              <a:rPr lang="en-US" baseline="-25000" dirty="0" smtClean="0"/>
              <a:t>1</a:t>
            </a:r>
            <a:r>
              <a:rPr lang="en-US" dirty="0" smtClean="0"/>
              <a:t>X + 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960116" y="1676400"/>
            <a:ext cx="7117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want to know if B1 is significantly different than 0.</a:t>
            </a:r>
          </a:p>
          <a:p>
            <a:endParaRPr lang="en-US" dirty="0" smtClean="0"/>
          </a:p>
          <a:p>
            <a:r>
              <a:rPr lang="en-US" dirty="0" smtClean="0"/>
              <a:t>In the previous lecture, we saw how to do this with the t-distribution.</a:t>
            </a:r>
          </a:p>
          <a:p>
            <a:r>
              <a:rPr lang="en-US" dirty="0" smtClean="0"/>
              <a:t>That’s what R gives us when we type summary()  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895600"/>
            <a:ext cx="422472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10800000">
            <a:off x="4876801" y="4800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557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Alternatively, we can compare the error of the </a:t>
            </a:r>
            <a:r>
              <a:rPr lang="en-US" dirty="0" smtClean="0">
                <a:solidFill>
                  <a:srgbClr val="FF0000"/>
                </a:solidFill>
              </a:rPr>
              <a:t>full model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798319" y="1002268"/>
            <a:ext cx="338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= B</a:t>
            </a:r>
            <a:r>
              <a:rPr lang="en-US" baseline="-25000" dirty="0" smtClean="0"/>
              <a:t>0</a:t>
            </a:r>
            <a:r>
              <a:rPr lang="en-US" dirty="0" smtClean="0"/>
              <a:t> + B</a:t>
            </a:r>
            <a:r>
              <a:rPr lang="en-US" baseline="-25000" dirty="0" smtClean="0"/>
              <a:t>1</a:t>
            </a:r>
            <a:r>
              <a:rPr lang="en-US" dirty="0" smtClean="0"/>
              <a:t>X + e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524000"/>
            <a:ext cx="26384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3571875" y="1524000"/>
          <a:ext cx="2057400" cy="457200"/>
        </p:xfrm>
        <a:graphic>
          <a:graphicData uri="http://schemas.openxmlformats.org/presentationml/2006/ole">
            <p:oleObj spid="_x0000_s15363" name="Equation" r:id="rId5" imgW="1371600" imgH="30456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" y="3135868"/>
            <a:ext cx="70221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much error would we have if B1 is equal to 0 in the </a:t>
            </a:r>
            <a:r>
              <a:rPr lang="en-US" dirty="0" smtClean="0">
                <a:solidFill>
                  <a:srgbClr val="FF0000"/>
                </a:solidFill>
              </a:rPr>
              <a:t>reduced model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		Y = B</a:t>
            </a:r>
            <a:r>
              <a:rPr lang="en-US" baseline="-25000" dirty="0" smtClean="0"/>
              <a:t>0</a:t>
            </a:r>
            <a:r>
              <a:rPr lang="en-US" dirty="0" smtClean="0"/>
              <a:t> + e </a:t>
            </a:r>
          </a:p>
          <a:p>
            <a:endParaRPr lang="en-US" dirty="0" smtClean="0"/>
          </a:p>
          <a:p>
            <a:r>
              <a:rPr lang="en-US" dirty="0" smtClean="0"/>
              <a:t>The value of B</a:t>
            </a:r>
            <a:r>
              <a:rPr lang="en-US" baseline="-25000" dirty="0" smtClean="0"/>
              <a:t>0 </a:t>
            </a:r>
            <a:r>
              <a:rPr lang="en-US" dirty="0" smtClean="0"/>
              <a:t>that minimizes the error is just the mean.</a:t>
            </a:r>
          </a:p>
          <a:p>
            <a:r>
              <a:rPr lang="en-US" dirty="0" smtClean="0"/>
              <a:t>So the sum squared error is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2286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 </a:t>
            </a:r>
            <a:r>
              <a:rPr lang="en-US" dirty="0" err="1" smtClean="0"/>
              <a:t>d.f</a:t>
            </a:r>
            <a:r>
              <a:rPr lang="en-US" dirty="0" smtClean="0"/>
              <a:t>. associated with this model (there are 2 parameters with 10 data points)  </a:t>
            </a:r>
            <a:endParaRPr lang="en-US" dirty="0"/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3352801" y="4442324"/>
          <a:ext cx="1066800" cy="434476"/>
        </p:xfrm>
        <a:graphic>
          <a:graphicData uri="http://schemas.openxmlformats.org/presentationml/2006/ole">
            <p:oleObj spid="_x0000_s15366" name="Equation" r:id="rId6" imgW="749160" imgH="304560" progId="Equation.3">
              <p:embed/>
            </p:oleObj>
          </a:graphicData>
        </a:graphic>
      </p:graphicFrame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24400" y="4572000"/>
            <a:ext cx="23717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914400" y="5181600"/>
            <a:ext cx="722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9 </a:t>
            </a:r>
            <a:r>
              <a:rPr lang="en-US" dirty="0" err="1" smtClean="0"/>
              <a:t>d.f</a:t>
            </a:r>
            <a:r>
              <a:rPr lang="en-US" dirty="0" smtClean="0"/>
              <a:t>. associated with this model (there is 1 parameter with n=10)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ANOVA statistic is: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609600"/>
            <a:ext cx="484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(reduced error – full error)/ (reduced DF – full DF)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600200" y="1066800"/>
            <a:ext cx="601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73988" y="1066800"/>
            <a:ext cx="206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(Full error)/ (full DF)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2057400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( 13660 – 60 ) / (9-8 ) 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447800" y="251460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58381" y="259080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(60)/ (8)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23738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91000" y="20574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(13600) / 1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267200" y="25146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95800" y="25908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7.5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38800" y="22976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43600" y="229766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1813.3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66800" y="3200400"/>
            <a:ext cx="5551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parameter didn’t make much of a difference, </a:t>
            </a:r>
          </a:p>
          <a:p>
            <a:r>
              <a:rPr lang="en-US" dirty="0" smtClean="0"/>
              <a:t>the full and reduced error would be similar….</a:t>
            </a:r>
          </a:p>
          <a:p>
            <a:r>
              <a:rPr lang="en-US" dirty="0" smtClean="0"/>
              <a:t>In this case, the extra parameter makes a huge difference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19200" y="4419600"/>
            <a:ext cx="405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say, this is F distributed with </a:t>
            </a:r>
            <a:r>
              <a:rPr lang="en-US" dirty="0" err="1" smtClean="0"/>
              <a:t>df</a:t>
            </a:r>
            <a:r>
              <a:rPr lang="en-US" dirty="0" smtClean="0"/>
              <a:t> = (1,8)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800600"/>
            <a:ext cx="3314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5212404"/>
            <a:ext cx="5029200" cy="15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 flipH="1">
            <a:off x="4114800" y="5334000"/>
            <a:ext cx="4983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what R does when we type ANOVA (lm)</a:t>
            </a:r>
          </a:p>
          <a:p>
            <a:r>
              <a:rPr lang="en-US" dirty="0" smtClean="0"/>
              <a:t>Zeros out the parameters and asks whether </a:t>
            </a:r>
          </a:p>
          <a:p>
            <a:r>
              <a:rPr lang="en-US" dirty="0" smtClean="0"/>
              <a:t>the error changes by a significant amount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nthony\Desktop\regression2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685800"/>
            <a:ext cx="4724400" cy="5910263"/>
          </a:xfrm>
          <a:prstGeom prst="rect">
            <a:avLst/>
          </a:prstGeom>
          <a:noFill/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915400" y="381000"/>
            <a:ext cx="533400" cy="6248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65125" y="7254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7" name="Object 0"/>
          <p:cNvGraphicFramePr>
            <a:graphicFrameLocks noChangeAspect="1"/>
          </p:cNvGraphicFramePr>
          <p:nvPr/>
        </p:nvGraphicFramePr>
        <p:xfrm>
          <a:off x="477837" y="801688"/>
          <a:ext cx="3332163" cy="1103312"/>
        </p:xfrm>
        <a:graphic>
          <a:graphicData uri="http://schemas.openxmlformats.org/presentationml/2006/ole">
            <p:oleObj spid="_x0000_s19458" name="Equation" r:id="rId5" imgW="1460160" imgH="482400" progId="Equation.3">
              <p:embed/>
            </p:oleObj>
          </a:graphicData>
        </a:graphic>
      </p:graphicFrame>
      <p:graphicFrame>
        <p:nvGraphicFramePr>
          <p:cNvPr id="8" name="Object 1"/>
          <p:cNvGraphicFramePr>
            <a:graphicFrameLocks noChangeAspect="1"/>
          </p:cNvGraphicFramePr>
          <p:nvPr/>
        </p:nvGraphicFramePr>
        <p:xfrm>
          <a:off x="4514850" y="3549650"/>
          <a:ext cx="114300" cy="215900"/>
        </p:xfrm>
        <a:graphic>
          <a:graphicData uri="http://schemas.openxmlformats.org/presentationml/2006/ole">
            <p:oleObj spid="_x0000_s19459" name="Equation" r:id="rId6" imgW="114120" imgH="215640" progId="Equation.3">
              <p:embed/>
            </p:oleObj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457200" y="2316162"/>
          <a:ext cx="3049587" cy="1417638"/>
        </p:xfrm>
        <a:graphic>
          <a:graphicData uri="http://schemas.openxmlformats.org/presentationml/2006/ole">
            <p:oleObj spid="_x0000_s19460" name="Equation" r:id="rId7" imgW="1257120" imgH="583920" progId="Equation.3">
              <p:embed/>
            </p:oleObj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304800" y="3962400"/>
          <a:ext cx="3359150" cy="2035175"/>
        </p:xfrm>
        <a:graphic>
          <a:graphicData uri="http://schemas.openxmlformats.org/presentationml/2006/ole">
            <p:oleObj spid="_x0000_s19461" name="Equation" r:id="rId8" imgW="1384200" imgH="83808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3400" y="762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Visually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038600" y="0"/>
            <a:ext cx="447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Neter</a:t>
            </a:r>
            <a:r>
              <a:rPr lang="en-US" dirty="0" smtClean="0"/>
              <a:t> et al - </a:t>
            </a:r>
            <a:r>
              <a:rPr lang="en-US" b="1" dirty="0" smtClean="0"/>
              <a:t>Applied Linear Statistical Models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51137"/>
            <a:ext cx="27281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We can define R</a:t>
            </a:r>
            <a:r>
              <a:rPr lang="en-US" sz="2400" baseline="30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as:</a:t>
            </a:r>
          </a:p>
          <a:p>
            <a:endParaRPr lang="en-US" dirty="0" smtClean="0"/>
          </a:p>
          <a:p>
            <a:r>
              <a:rPr lang="en-US" dirty="0" smtClean="0"/>
              <a:t>	  </a:t>
            </a:r>
            <a:endParaRPr lang="en-US" dirty="0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609600" y="762000"/>
          <a:ext cx="3359150" cy="2035175"/>
        </p:xfrm>
        <a:graphic>
          <a:graphicData uri="http://schemas.openxmlformats.org/presentationml/2006/ole">
            <p:oleObj spid="_x0000_s17411" name="Equation" r:id="rId4" imgW="1384200" imgH="838080" progId="Equation.3">
              <p:embed/>
            </p:oleObj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81000" y="2971800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696913" y="3184525"/>
          <a:ext cx="3481387" cy="1355725"/>
        </p:xfrm>
        <a:graphic>
          <a:graphicData uri="http://schemas.openxmlformats.org/presentationml/2006/ole">
            <p:oleObj spid="_x0000_s17412" name="Equation" r:id="rId5" imgW="1434960" imgH="558720" progId="Equation.3">
              <p:embed/>
            </p:oleObj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533400" y="5029200"/>
          <a:ext cx="3886200" cy="836613"/>
        </p:xfrm>
        <a:graphic>
          <a:graphicData uri="http://schemas.openxmlformats.org/presentationml/2006/ole">
            <p:oleObj spid="_x0000_s17413" name="Equation" r:id="rId6" imgW="1828800" imgH="39348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55822" y="1598474"/>
            <a:ext cx="27165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Total sum squared ( SSTO ) 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029200" y="289560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29200" y="2438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Regression sum squared (SSR) </a:t>
            </a:r>
            <a:endParaRPr lang="en-US" dirty="0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24400" y="3810000"/>
            <a:ext cx="4422266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Arrow Connector 18"/>
          <p:cNvCxnSpPr/>
          <p:nvPr/>
        </p:nvCxnSpPr>
        <p:spPr>
          <a:xfrm flipV="1">
            <a:off x="4267200" y="62484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0" y="2743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28600" y="6019800"/>
            <a:ext cx="37237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  </a:t>
            </a:r>
            <a:r>
              <a:rPr lang="en-US" dirty="0" smtClean="0"/>
              <a:t>measures how much variance your</a:t>
            </a:r>
          </a:p>
          <a:p>
            <a:r>
              <a:rPr lang="en-US" dirty="0" smtClean="0"/>
              <a:t>model captures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729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is the Pearson Correlation co-efficient (which is likely familiar to all of you!)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742" y="381000"/>
            <a:ext cx="581165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8494" y="3135868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1942" y="3810000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20458" y="4191000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endParaRPr 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" y="4648200"/>
            <a:ext cx="772477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33400" y="6488668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http://en.wikipedia.org/wiki/Pearson_product-moment_correlation_coefficient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53000" y="3704272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&gt; r &lt;- sum(( X- mean(X)) * (Y - mean(Y)))  </a:t>
            </a:r>
          </a:p>
          <a:p>
            <a:r>
              <a:rPr lang="en-US" sz="1600" dirty="0" smtClean="0"/>
              <a:t>/ ( </a:t>
            </a:r>
            <a:r>
              <a:rPr lang="en-US" sz="1600" dirty="0" err="1" smtClean="0"/>
              <a:t>sqrt</a:t>
            </a:r>
            <a:r>
              <a:rPr lang="en-US" sz="1600" dirty="0" smtClean="0"/>
              <a:t>(sum((X-mean(X)) * (X-mean(X)) )) * </a:t>
            </a:r>
            <a:r>
              <a:rPr lang="en-US" sz="1600" dirty="0" err="1" smtClean="0"/>
              <a:t>sqrt</a:t>
            </a:r>
            <a:r>
              <a:rPr lang="en-US" sz="1600" dirty="0" smtClean="0"/>
              <a:t>(sum((Y-mean(Y)) * (Y-mean(Y)) )))</a:t>
            </a:r>
          </a:p>
          <a:p>
            <a:r>
              <a:rPr lang="en-US" sz="1600" dirty="0" smtClean="0"/>
              <a:t>&gt; r * r</a:t>
            </a:r>
          </a:p>
          <a:p>
            <a:r>
              <a:rPr lang="en-US" sz="1600" dirty="0" smtClean="0"/>
              <a:t>[1] 0.9956076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11668"/>
            <a:ext cx="44422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X &lt;- c(30,20,60,80,40,50,60,30,70,60)</a:t>
            </a:r>
          </a:p>
          <a:p>
            <a:r>
              <a:rPr lang="en-US" dirty="0" smtClean="0"/>
              <a:t> Y &lt;- c(73,50,128,170,87,108,135,69,148,132)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816100" y="1030069"/>
          <a:ext cx="393700" cy="2286000"/>
        </p:xfrm>
        <a:graphic>
          <a:graphicData uri="http://schemas.openxmlformats.org/presentationml/2006/ole">
            <p:oleObj spid="_x0000_s1026" name="Equation" r:id="rId4" imgW="393480" imgH="228600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 flipH="1">
            <a:off x="1798319" y="545068"/>
            <a:ext cx="338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= B</a:t>
            </a:r>
            <a:r>
              <a:rPr lang="en-US" baseline="-25000" dirty="0" smtClean="0"/>
              <a:t>0</a:t>
            </a:r>
            <a:r>
              <a:rPr lang="en-US" dirty="0" smtClean="0"/>
              <a:t> + B</a:t>
            </a:r>
            <a:r>
              <a:rPr lang="en-US" baseline="-25000" dirty="0" smtClean="0"/>
              <a:t>1</a:t>
            </a:r>
            <a:r>
              <a:rPr lang="en-US" dirty="0" smtClean="0"/>
              <a:t>X + 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43118" y="19444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14850" y="1106269"/>
          <a:ext cx="330200" cy="2286000"/>
        </p:xfrm>
        <a:graphic>
          <a:graphicData uri="http://schemas.openxmlformats.org/presentationml/2006/ole">
            <p:oleObj spid="_x0000_s1027" name="Equation" r:id="rId5" imgW="330120" imgH="228600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94150" y="186826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2735952" y="1879937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endParaRPr lang="en-US" dirty="0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3130550" y="1030069"/>
          <a:ext cx="228600" cy="2286000"/>
        </p:xfrm>
        <a:graphic>
          <a:graphicData uri="http://schemas.openxmlformats.org/presentationml/2006/ole">
            <p:oleObj spid="_x0000_s1028" name="Equation" r:id="rId6" imgW="228600" imgH="228600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581400" y="1769983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734050" y="1080869"/>
          <a:ext cx="342900" cy="2336800"/>
        </p:xfrm>
        <a:graphic>
          <a:graphicData uri="http://schemas.openxmlformats.org/presentationml/2006/ole">
            <p:oleObj spid="_x0000_s1030" name="Equation" r:id="rId7" imgW="342720" imgH="2336760" progId="Equation.3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05400" y="1792069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18" name="TextBox 17"/>
          <p:cNvSpPr txBox="1"/>
          <p:nvPr/>
        </p:nvSpPr>
        <p:spPr>
          <a:xfrm>
            <a:off x="990600" y="3620869"/>
            <a:ext cx="5453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least square fit finds B0 and B1 to guarantee that </a:t>
            </a:r>
          </a:p>
          <a:p>
            <a:endParaRPr lang="en-US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6261100" y="3620869"/>
          <a:ext cx="1358900" cy="304800"/>
        </p:xfrm>
        <a:graphic>
          <a:graphicData uri="http://schemas.openxmlformats.org/presentationml/2006/ole">
            <p:oleObj spid="_x0000_s1031" name="Equation" r:id="rId8" imgW="1358640" imgH="304560" progId="Equation.3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219200" y="384946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a minimum</a:t>
            </a:r>
            <a:endParaRPr lang="en-US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28700" y="4495800"/>
            <a:ext cx="38481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181600" y="4038600"/>
            <a:ext cx="2819400" cy="2647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0"/>
            <a:ext cx="742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that if we scramble the Y data, the significance of the relationship is lost</a:t>
            </a:r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81000"/>
            <a:ext cx="57531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3962400"/>
            <a:ext cx="2915501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3733800"/>
            <a:ext cx="9715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4343400"/>
            <a:ext cx="25717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52400" y="41148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residuals for the reduced model haven’t changed:</a:t>
            </a:r>
            <a:endParaRPr lang="en-US" dirty="0"/>
          </a:p>
        </p:txBody>
      </p:sp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5257800"/>
            <a:ext cx="31908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04800" y="4888468"/>
            <a:ext cx="5407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However, the full model now doesn’t explain very much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5715000"/>
            <a:ext cx="6002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(reduced-full) / full = ((13660-13400.12) / 1 ) / (13400.12/8)  =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400" y="5943600"/>
            <a:ext cx="210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F-statistic = 0.1552;  </a:t>
            </a:r>
            <a:endParaRPr lang="en-US" dirty="0"/>
          </a:p>
        </p:txBody>
      </p:sp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0" y="6115050"/>
            <a:ext cx="28860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Connector 15"/>
          <p:cNvCxnSpPr/>
          <p:nvPr/>
        </p:nvCxnSpPr>
        <p:spPr>
          <a:xfrm rot="5400000">
            <a:off x="3429000" y="2209800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99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10200" y="990601"/>
            <a:ext cx="3581400" cy="1369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993337"/>
            <a:ext cx="5867400" cy="3740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1676400" y="2364937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1919405"/>
            <a:ext cx="218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Stats on the residuals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828800" y="3126937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0" y="344340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382440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209800" y="3355537"/>
            <a:ext cx="1371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5181600" y="2441137"/>
            <a:ext cx="914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2200" y="1907737"/>
            <a:ext cx="19684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derived errors on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r>
              <a:rPr lang="en-US" dirty="0" smtClean="0"/>
              <a:t> and B</a:t>
            </a:r>
            <a:r>
              <a:rPr lang="en-US" baseline="-25000" dirty="0" smtClean="0"/>
              <a:t>1 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745352" y="4193737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209800" y="4117537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3543300" y="4765237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V="1">
            <a:off x="4991100" y="4308037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flipH="1">
            <a:off x="4800600" y="4919006"/>
            <a:ext cx="3535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Sqrt</a:t>
            </a:r>
            <a:r>
              <a:rPr lang="en-US" dirty="0" smtClean="0"/>
              <a:t>( sum( residuals)) / model </a:t>
            </a:r>
            <a:r>
              <a:rPr lang="en-US" dirty="0" err="1" smtClean="0"/>
              <a:t>df</a:t>
            </a:r>
            <a:endParaRPr lang="en-US" dirty="0" smtClean="0"/>
          </a:p>
          <a:p>
            <a:r>
              <a:rPr lang="en-US" dirty="0" smtClean="0"/>
              <a:t>= </a:t>
            </a:r>
            <a:r>
              <a:rPr lang="en-US" dirty="0" err="1" smtClean="0"/>
              <a:t>sqrt</a:t>
            </a:r>
            <a:r>
              <a:rPr lang="en-US" dirty="0" smtClean="0"/>
              <a:t>( 60 / 8 )  =  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10800000">
            <a:off x="7086600" y="4422337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53200" y="4498537"/>
            <a:ext cx="194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P-value from F test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flipH="1">
            <a:off x="426717" y="228600"/>
            <a:ext cx="826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summary, R fits the linear model and gives us a great deal of information on the fit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43200" y="5105400"/>
            <a:ext cx="179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ANOVA F statistic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3419475"/>
            <a:ext cx="53149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295400" y="838200"/>
          <a:ext cx="3359150" cy="2035175"/>
        </p:xfrm>
        <a:graphic>
          <a:graphicData uri="http://schemas.openxmlformats.org/presentationml/2006/ole">
            <p:oleObj spid="_x0000_s22531" name="Equation" r:id="rId5" imgW="1384200" imgH="838080" progId="Equation.3">
              <p:embed/>
            </p:oleObj>
          </a:graphicData>
        </a:graphic>
      </p:graphicFrame>
      <p:cxnSp>
        <p:nvCxnSpPr>
          <p:cNvPr id="7" name="Straight Arrow Connector 6"/>
          <p:cNvCxnSpPr/>
          <p:nvPr/>
        </p:nvCxnSpPr>
        <p:spPr>
          <a:xfrm rot="16200000" flipH="1">
            <a:off x="2095500" y="3238500"/>
            <a:ext cx="1447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 flipV="1">
            <a:off x="3657600" y="36576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86200" y="3048000"/>
            <a:ext cx="5231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Divided by D.F. (in this case 1 since there</a:t>
            </a:r>
          </a:p>
          <a:p>
            <a:r>
              <a:rPr lang="en-US" dirty="0" smtClean="0"/>
              <a:t>is one parameter different between reduced and full)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5334000" y="40386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91200" y="3821668"/>
            <a:ext cx="1964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P-value from F-test</a:t>
            </a:r>
            <a:endParaRPr lang="en-US" dirty="0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762000" y="5334000"/>
          <a:ext cx="3049587" cy="1371600"/>
        </p:xfrm>
        <a:graphic>
          <a:graphicData uri="http://schemas.openxmlformats.org/presentationml/2006/ole">
            <p:oleObj spid="_x0000_s22532" name="Equation" r:id="rId6" imgW="1257120" imgH="583920" progId="Equation.3">
              <p:embed/>
            </p:oleObj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rot="5400000" flipH="1" flipV="1">
            <a:off x="2438400" y="46482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12119" y="4992469"/>
            <a:ext cx="5035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Divided by D.F. (in this case 8 since we estimate two</a:t>
            </a:r>
          </a:p>
          <a:p>
            <a:r>
              <a:rPr lang="en-US" dirty="0" smtClean="0"/>
              <a:t>parameters from 10 data points)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10800000">
            <a:off x="3810000" y="44958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1786" y="164068"/>
            <a:ext cx="8934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ANOVA() tells R to zero out each (non-intercept) parameter and evaluate significance that way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960117" y="304800"/>
            <a:ext cx="6126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Matrix form of Linear Regression</a:t>
            </a:r>
          </a:p>
          <a:p>
            <a:r>
              <a:rPr lang="en-US" dirty="0" smtClean="0"/>
              <a:t>The F distribution</a:t>
            </a:r>
          </a:p>
          <a:p>
            <a:r>
              <a:rPr lang="en-US" dirty="0" smtClean="0"/>
              <a:t>ANOVA approach to Linear Regression</a:t>
            </a:r>
          </a:p>
          <a:p>
            <a:r>
              <a:rPr lang="en-US" dirty="0" smtClean="0"/>
              <a:t>ANOVA approach to t-test (One way ANOVA with two levels)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6705600" y="1295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62171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Previously: We saw the two sample t-test.</a:t>
            </a:r>
          </a:p>
          <a:p>
            <a:endParaRPr lang="en-US" dirty="0" smtClean="0"/>
          </a:p>
          <a:p>
            <a:r>
              <a:rPr lang="en-US" dirty="0" smtClean="0"/>
              <a:t>So consider </a:t>
            </a:r>
            <a:r>
              <a:rPr lang="en-US" dirty="0" smtClean="0"/>
              <a:t>two </a:t>
            </a:r>
            <a:r>
              <a:rPr lang="en-US" dirty="0" smtClean="0"/>
              <a:t>samples (weight of mice on Drug A vs. Drug B)</a:t>
            </a:r>
          </a:p>
          <a:p>
            <a:r>
              <a:rPr lang="en-US" dirty="0" smtClean="0"/>
              <a:t>Consider the equal variance version of the t-test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447800" y="17714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latin typeface="Courier" pitchFamily="49" charset="0"/>
              </a:rPr>
              <a:t>rm</a:t>
            </a:r>
            <a:r>
              <a:rPr lang="en-US" dirty="0" smtClean="0">
                <a:latin typeface="Courier" pitchFamily="49" charset="0"/>
              </a:rPr>
              <a:t>(list=</a:t>
            </a:r>
            <a:r>
              <a:rPr lang="en-US" dirty="0" err="1" smtClean="0">
                <a:latin typeface="Courier" pitchFamily="49" charset="0"/>
              </a:rPr>
              <a:t>ls</a:t>
            </a:r>
            <a:r>
              <a:rPr lang="en-US" dirty="0" smtClean="0">
                <a:latin typeface="Courier" pitchFamily="49" charset="0"/>
              </a:rPr>
              <a:t>())</a:t>
            </a:r>
          </a:p>
          <a:p>
            <a:r>
              <a:rPr lang="en-US" dirty="0" smtClean="0">
                <a:latin typeface="Courier" pitchFamily="49" charset="0"/>
              </a:rPr>
              <a:t>a &lt;- c(2.1,3.2,2.0,1.9)</a:t>
            </a:r>
          </a:p>
          <a:p>
            <a:r>
              <a:rPr lang="en-US" dirty="0" smtClean="0">
                <a:latin typeface="Courier" pitchFamily="49" charset="0"/>
              </a:rPr>
              <a:t>b &lt;- c(1.8,1.3,1.7,1.2,1.1)</a:t>
            </a:r>
          </a:p>
          <a:p>
            <a:r>
              <a:rPr lang="en-US" dirty="0" err="1" smtClean="0">
                <a:latin typeface="Courier" pitchFamily="49" charset="0"/>
              </a:rPr>
              <a:t>t.test</a:t>
            </a:r>
            <a:r>
              <a:rPr lang="en-US" dirty="0" smtClean="0">
                <a:latin typeface="Courier" pitchFamily="49" charset="0"/>
              </a:rPr>
              <a:t>(</a:t>
            </a:r>
            <a:r>
              <a:rPr lang="en-US" dirty="0" err="1" smtClean="0">
                <a:latin typeface="Courier" pitchFamily="49" charset="0"/>
              </a:rPr>
              <a:t>a,b</a:t>
            </a:r>
            <a:r>
              <a:rPr lang="en-US" dirty="0" smtClean="0">
                <a:latin typeface="Courier" pitchFamily="49" charset="0"/>
              </a:rPr>
              <a:t>, </a:t>
            </a:r>
            <a:r>
              <a:rPr lang="en-US" dirty="0" err="1" smtClean="0">
                <a:latin typeface="Courier" pitchFamily="49" charset="0"/>
              </a:rPr>
              <a:t>var.equal</a:t>
            </a:r>
            <a:r>
              <a:rPr lang="en-US" dirty="0" smtClean="0">
                <a:latin typeface="Courier" pitchFamily="49" charset="0"/>
              </a:rPr>
              <a:t>=TRUE)</a:t>
            </a:r>
            <a:endParaRPr lang="en-US" dirty="0">
              <a:latin typeface="Courier" pitchFamily="49" charset="0"/>
            </a:endParaRP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276600"/>
            <a:ext cx="58483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5715000"/>
            <a:ext cx="721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(In the ANOVA version of the t-test, the samples must have equal variance!)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make an alternative version of this test cast as an ANOVA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304800"/>
            <a:ext cx="7543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" pitchFamily="49" charset="0"/>
              </a:rPr>
              <a:t>rm</a:t>
            </a:r>
            <a:r>
              <a:rPr lang="en-US" dirty="0" smtClean="0">
                <a:latin typeface="Courier" pitchFamily="49" charset="0"/>
              </a:rPr>
              <a:t>(list=</a:t>
            </a:r>
            <a:r>
              <a:rPr lang="en-US" dirty="0" err="1" smtClean="0">
                <a:latin typeface="Courier" pitchFamily="49" charset="0"/>
              </a:rPr>
              <a:t>ls</a:t>
            </a:r>
            <a:r>
              <a:rPr lang="en-US" dirty="0" smtClean="0">
                <a:latin typeface="Courier" pitchFamily="49" charset="0"/>
              </a:rPr>
              <a:t>())</a:t>
            </a:r>
          </a:p>
          <a:p>
            <a:r>
              <a:rPr lang="en-US" dirty="0" smtClean="0">
                <a:latin typeface="Courier" pitchFamily="49" charset="0"/>
              </a:rPr>
              <a:t>a &lt;- c(2.1,3.2,2.0,1.9)</a:t>
            </a:r>
          </a:p>
          <a:p>
            <a:r>
              <a:rPr lang="en-US" dirty="0" smtClean="0">
                <a:latin typeface="Courier" pitchFamily="49" charset="0"/>
              </a:rPr>
              <a:t>b &lt;- c(1.8,1.3,1.7,1.2,1.1)</a:t>
            </a:r>
          </a:p>
          <a:p>
            <a:r>
              <a:rPr lang="en-US" dirty="0" smtClean="0">
                <a:latin typeface="Courier" pitchFamily="49" charset="0"/>
              </a:rPr>
              <a:t>( </a:t>
            </a:r>
            <a:r>
              <a:rPr lang="en-US" dirty="0" err="1" smtClean="0">
                <a:latin typeface="Courier" pitchFamily="49" charset="0"/>
              </a:rPr>
              <a:t>myData</a:t>
            </a:r>
            <a:r>
              <a:rPr lang="en-US" dirty="0" smtClean="0">
                <a:latin typeface="Courier" pitchFamily="49" charset="0"/>
              </a:rPr>
              <a:t> &lt;- c(</a:t>
            </a:r>
            <a:r>
              <a:rPr lang="en-US" dirty="0" err="1" smtClean="0">
                <a:latin typeface="Courier" pitchFamily="49" charset="0"/>
              </a:rPr>
              <a:t>a,b</a:t>
            </a:r>
            <a:r>
              <a:rPr lang="en-US" dirty="0" smtClean="0">
                <a:latin typeface="Courier" pitchFamily="49" charset="0"/>
              </a:rPr>
              <a:t>) )</a:t>
            </a:r>
          </a:p>
          <a:p>
            <a:r>
              <a:rPr lang="en-US" dirty="0" smtClean="0">
                <a:latin typeface="Courier" pitchFamily="49" charset="0"/>
              </a:rPr>
              <a:t>( categories &lt;- c( rep('A', length(a)), rep('B', length(b)) ) )</a:t>
            </a:r>
          </a:p>
          <a:p>
            <a:r>
              <a:rPr lang="en-US" dirty="0" smtClean="0">
                <a:latin typeface="Courier" pitchFamily="49" charset="0"/>
              </a:rPr>
              <a:t>( categories &lt;- factor(categories) ) </a:t>
            </a:r>
          </a:p>
          <a:p>
            <a:r>
              <a:rPr lang="en-US" dirty="0" err="1" smtClean="0">
                <a:latin typeface="Courier" pitchFamily="49" charset="0"/>
              </a:rPr>
              <a:t>myLm</a:t>
            </a:r>
            <a:r>
              <a:rPr lang="en-US" dirty="0" smtClean="0">
                <a:latin typeface="Courier" pitchFamily="49" charset="0"/>
              </a:rPr>
              <a:t> &lt;- lm( </a:t>
            </a:r>
            <a:r>
              <a:rPr lang="en-US" dirty="0" err="1" smtClean="0">
                <a:latin typeface="Courier" pitchFamily="49" charset="0"/>
              </a:rPr>
              <a:t>myData</a:t>
            </a:r>
            <a:r>
              <a:rPr lang="en-US" dirty="0" smtClean="0">
                <a:latin typeface="Courier" pitchFamily="49" charset="0"/>
              </a:rPr>
              <a:t> ~ categories, x=TRUE)</a:t>
            </a:r>
          </a:p>
          <a:p>
            <a:r>
              <a:rPr lang="en-US" dirty="0" err="1" smtClean="0">
                <a:latin typeface="Courier" pitchFamily="49" charset="0"/>
              </a:rPr>
              <a:t>anova</a:t>
            </a:r>
            <a:r>
              <a:rPr lang="en-US" dirty="0" smtClean="0">
                <a:latin typeface="Courier" pitchFamily="49" charset="0"/>
              </a:rPr>
              <a:t>(</a:t>
            </a:r>
            <a:r>
              <a:rPr lang="en-US" dirty="0" err="1" smtClean="0">
                <a:latin typeface="Courier" pitchFamily="49" charset="0"/>
              </a:rPr>
              <a:t>myLm</a:t>
            </a:r>
            <a:r>
              <a:rPr lang="en-US" dirty="0" smtClean="0">
                <a:latin typeface="Courier" pitchFamily="49" charset="0"/>
              </a:rPr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895600"/>
            <a:ext cx="615913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2133600" y="4265612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" y="35814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tell  R that we have a categorical variable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362200" y="45720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5369" y="4724400"/>
            <a:ext cx="23140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a ONE-way </a:t>
            </a:r>
          </a:p>
          <a:p>
            <a:r>
              <a:rPr lang="en-US" dirty="0" smtClean="0"/>
              <a:t>ANOVA (with 2 levels)</a:t>
            </a:r>
          </a:p>
          <a:p>
            <a:endParaRPr lang="en-US" dirty="0" smtClean="0"/>
          </a:p>
          <a:p>
            <a:r>
              <a:rPr lang="en-US" dirty="0" smtClean="0"/>
              <a:t>One factor (two levels)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57200"/>
            <a:ext cx="5726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full model has sum squared residual of 1.488 with 7 </a:t>
            </a:r>
            <a:r>
              <a:rPr lang="en-US" dirty="0" err="1" smtClean="0"/>
              <a:t>d.f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61918" y="2057400"/>
          <a:ext cx="368300" cy="2082800"/>
        </p:xfrm>
        <a:graphic>
          <a:graphicData uri="http://schemas.openxmlformats.org/presentationml/2006/ole">
            <p:oleObj spid="_x0000_s45060" name="Equation" r:id="rId4" imgW="368280" imgH="208260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95318" y="2895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1676400" y="2108200"/>
          <a:ext cx="228600" cy="2082800"/>
        </p:xfrm>
        <a:graphic>
          <a:graphicData uri="http://schemas.openxmlformats.org/presentationml/2006/ole">
            <p:oleObj spid="_x0000_s45061" name="Equation" r:id="rId5" imgW="228600" imgH="208260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95400" y="28956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2501900" y="2133600"/>
          <a:ext cx="254000" cy="2082800"/>
        </p:xfrm>
        <a:graphic>
          <a:graphicData uri="http://schemas.openxmlformats.org/presentationml/2006/ole">
            <p:oleObj spid="_x0000_s45062" name="Equation" r:id="rId6" imgW="253800" imgH="208260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133600" y="29210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905000" y="2895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3149600" y="2108200"/>
          <a:ext cx="355600" cy="2133600"/>
        </p:xfrm>
        <a:graphic>
          <a:graphicData uri="http://schemas.openxmlformats.org/presentationml/2006/ole">
            <p:oleObj spid="_x0000_s45064" name="Equation" r:id="rId7" imgW="355320" imgH="2133360" progId="Equation.3">
              <p:embed/>
            </p:oleObj>
          </a:graphicData>
        </a:graphic>
      </p:graphicFrame>
      <p:sp>
        <p:nvSpPr>
          <p:cNvPr id="20" name="Rectangle 19"/>
          <p:cNvSpPr/>
          <p:nvPr/>
        </p:nvSpPr>
        <p:spPr>
          <a:xfrm>
            <a:off x="2819400" y="28956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67200" y="1219200"/>
            <a:ext cx="45434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43400" y="5410200"/>
            <a:ext cx="26098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57200"/>
            <a:ext cx="702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reduced model (B1=0)  has sum squared residual 3.208889 with 8 </a:t>
            </a:r>
            <a:r>
              <a:rPr lang="en-US" dirty="0" err="1" smtClean="0"/>
              <a:t>d.f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61918" y="2057400"/>
          <a:ext cx="368300" cy="2082800"/>
        </p:xfrm>
        <a:graphic>
          <a:graphicData uri="http://schemas.openxmlformats.org/presentationml/2006/ole">
            <p:oleObj spid="_x0000_s46082" name="Equation" r:id="rId4" imgW="368280" imgH="208260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5318" y="2895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676400" y="2108200"/>
          <a:ext cx="228600" cy="2082800"/>
        </p:xfrm>
        <a:graphic>
          <a:graphicData uri="http://schemas.openxmlformats.org/presentationml/2006/ole">
            <p:oleObj spid="_x0000_s46083" name="Equation" r:id="rId5" imgW="228600" imgH="20826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95400" y="28956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0" y="2895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2159000" y="2108200"/>
          <a:ext cx="355600" cy="2133600"/>
        </p:xfrm>
        <a:graphic>
          <a:graphicData uri="http://schemas.openxmlformats.org/presentationml/2006/ole">
            <p:oleObj spid="_x0000_s46085" name="Equation" r:id="rId6" imgW="355320" imgH="2133360" progId="Equation.3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3400" y="4495800"/>
            <a:ext cx="3416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errors will be minimized when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r>
              <a:rPr lang="en-US" dirty="0" smtClean="0"/>
              <a:t> = mean of data</a:t>
            </a:r>
            <a:endParaRPr lang="en-US" dirty="0"/>
          </a:p>
        </p:txBody>
      </p:sp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00600" y="2438400"/>
            <a:ext cx="31432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ANOVA statistic is f=: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609600"/>
            <a:ext cx="484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(reduced error – full error)/ (reduced DF – full DF)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600200" y="1066800"/>
            <a:ext cx="601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73988" y="1066800"/>
            <a:ext cx="206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(Full error)/ (full DF)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47800" y="1676400"/>
            <a:ext cx="406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(  ( 3.208889 - 1.488 )  / 1 )  / (1.488 /7 )  </a:t>
            </a:r>
            <a:endParaRPr lang="en-US" dirty="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743200"/>
            <a:ext cx="460057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/>
          <p:nvPr/>
        </p:nvCxnSpPr>
        <p:spPr>
          <a:xfrm rot="5400000">
            <a:off x="2895600" y="42672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2362200"/>
            <a:ext cx="4881562" cy="3612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4953000"/>
            <a:ext cx="4343400" cy="1683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Connector 17"/>
          <p:cNvCxnSpPr/>
          <p:nvPr/>
        </p:nvCxnSpPr>
        <p:spPr>
          <a:xfrm>
            <a:off x="0" y="4800600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52600" y="6400800"/>
            <a:ext cx="5371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</a:t>
            </a:r>
            <a:r>
              <a:rPr lang="en-US" dirty="0" err="1" smtClean="0"/>
              <a:t>t.test</a:t>
            </a:r>
            <a:r>
              <a:rPr lang="en-US" dirty="0" smtClean="0"/>
              <a:t>, </a:t>
            </a:r>
            <a:r>
              <a:rPr lang="en-US" dirty="0" err="1" smtClean="0"/>
              <a:t>anova</a:t>
            </a:r>
            <a:r>
              <a:rPr lang="en-US" dirty="0" smtClean="0"/>
              <a:t> and summary all yield identical results..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457200"/>
            <a:ext cx="5616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Full model</a:t>
            </a:r>
            <a:r>
              <a:rPr lang="en-US" dirty="0" smtClean="0"/>
              <a:t>” ; 7 degrees of freedom (n=9 – 2 parameters).</a:t>
            </a:r>
          </a:p>
          <a:p>
            <a:r>
              <a:rPr lang="en-US" dirty="0" smtClean="0"/>
              <a:t>The mean of A and B are modeled as distinct</a:t>
            </a:r>
            <a:endParaRPr 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295400"/>
            <a:ext cx="4314825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371600"/>
            <a:ext cx="4038600" cy="302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5867400" y="2133600"/>
            <a:ext cx="685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72200" y="17526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mean of 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0" y="4800600"/>
            <a:ext cx="36767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difference between the mean of</a:t>
            </a:r>
          </a:p>
          <a:p>
            <a:r>
              <a:rPr lang="en-US" dirty="0" smtClean="0"/>
              <a:t>A and the mean of B.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null hypothesis is that this is zero</a:t>
            </a:r>
          </a:p>
          <a:p>
            <a:r>
              <a:rPr lang="en-US" dirty="0" smtClean="0"/>
              <a:t>(i.e. that mean(A) == mean(B)) 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867400" y="3581400"/>
            <a:ext cx="76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1000" y="5791200"/>
            <a:ext cx="4217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is the “background” ; B is compared to A.</a:t>
            </a:r>
          </a:p>
          <a:p>
            <a:r>
              <a:rPr lang="en-US" dirty="0" smtClean="0"/>
              <a:t>We can switch that with </a:t>
            </a:r>
            <a:r>
              <a:rPr lang="en-US" dirty="0" err="1" smtClean="0"/>
              <a:t>relevel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838200"/>
            <a:ext cx="5419725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2743200" y="4572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81400" y="152400"/>
            <a:ext cx="4916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setting “x=true”, we can keep R’s version of the </a:t>
            </a:r>
          </a:p>
          <a:p>
            <a:r>
              <a:rPr lang="en-US" dirty="0" smtClean="0"/>
              <a:t>matrices used to find the parameters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447800"/>
            <a:ext cx="481012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457200"/>
            <a:ext cx="6098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Reduced model</a:t>
            </a:r>
            <a:r>
              <a:rPr lang="en-US" dirty="0" smtClean="0"/>
              <a:t>” ; 8 degrees of freedom (n=9 – 1 parameters).</a:t>
            </a:r>
          </a:p>
          <a:p>
            <a:r>
              <a:rPr lang="en-US" dirty="0" smtClean="0"/>
              <a:t>There is only one grand mean.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5867400"/>
            <a:ext cx="8091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ANOVA asks does the </a:t>
            </a:r>
            <a:r>
              <a:rPr lang="en-US" dirty="0" smtClean="0">
                <a:solidFill>
                  <a:srgbClr val="FF0000"/>
                </a:solidFill>
              </a:rPr>
              <a:t>full model </a:t>
            </a:r>
            <a:r>
              <a:rPr lang="en-US" dirty="0" smtClean="0"/>
              <a:t>explain significantly more of the data than does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reduced model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The null hypothesis is that the data is explained best by one mean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838200"/>
            <a:ext cx="3962400" cy="293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775" y="1295400"/>
            <a:ext cx="4314825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334000" y="4800600"/>
            <a:ext cx="36767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difference between the mean of</a:t>
            </a:r>
          </a:p>
          <a:p>
            <a:r>
              <a:rPr lang="en-US" dirty="0" smtClean="0"/>
              <a:t>B and the mean of A.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null hypothesis is that this is zero</a:t>
            </a:r>
          </a:p>
          <a:p>
            <a:r>
              <a:rPr lang="en-US" dirty="0" smtClean="0"/>
              <a:t>(i.e. that mean(A) == mean(B))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0"/>
            <a:ext cx="6217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previous slide, A is the “background” ; B is compared to A.</a:t>
            </a:r>
          </a:p>
          <a:p>
            <a:endParaRPr lang="en-US" dirty="0" smtClean="0"/>
          </a:p>
          <a:p>
            <a:r>
              <a:rPr lang="en-US" dirty="0" smtClean="0"/>
              <a:t>We can switch that with </a:t>
            </a:r>
            <a:r>
              <a:rPr lang="en-US" dirty="0" err="1" smtClean="0"/>
              <a:t>relevel</a:t>
            </a:r>
            <a:r>
              <a:rPr lang="en-US" dirty="0" smtClean="0"/>
              <a:t> ; now “B” is the background</a:t>
            </a:r>
          </a:p>
          <a:p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858000" y="10668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mean of A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324600" y="1447800"/>
            <a:ext cx="99060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5829" y="966788"/>
            <a:ext cx="4481971" cy="375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>
            <a:stCxn id="18" idx="1"/>
          </p:cNvCxnSpPr>
          <p:nvPr/>
        </p:nvCxnSpPr>
        <p:spPr>
          <a:xfrm flipH="1">
            <a:off x="5536176" y="2710934"/>
            <a:ext cx="1143000" cy="870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79176" y="2526268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mean of B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105400" y="3886200"/>
            <a:ext cx="304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52400" y="6412468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For the 2 level ANOVA it doesn’t matter which is “background”; we get the same p-value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038600" y="2209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9118" y="762000"/>
          <a:ext cx="368300" cy="2082800"/>
        </p:xfrm>
        <a:graphic>
          <a:graphicData uri="http://schemas.openxmlformats.org/presentationml/2006/ole">
            <p:oleObj spid="_x0000_s71682" name="Equation" r:id="rId4" imgW="368280" imgH="208260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52518" y="1600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133600" y="812800"/>
          <a:ext cx="228600" cy="2082800"/>
        </p:xfrm>
        <a:graphic>
          <a:graphicData uri="http://schemas.openxmlformats.org/presentationml/2006/ole">
            <p:oleObj spid="_x0000_s71683" name="Equation" r:id="rId5" imgW="228600" imgH="208260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52600" y="16002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2959100" y="838200"/>
          <a:ext cx="254000" cy="2082800"/>
        </p:xfrm>
        <a:graphic>
          <a:graphicData uri="http://schemas.openxmlformats.org/presentationml/2006/ole">
            <p:oleObj spid="_x0000_s71684" name="Equation" r:id="rId6" imgW="253800" imgH="20826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90800" y="16256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362200" y="1600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3606800" y="812800"/>
          <a:ext cx="355600" cy="2133600"/>
        </p:xfrm>
        <a:graphic>
          <a:graphicData uri="http://schemas.openxmlformats.org/presentationml/2006/ole">
            <p:oleObj spid="_x0000_s71685" name="Equation" r:id="rId7" imgW="355320" imgH="2133360" progId="Equation.3">
              <p:embed/>
            </p:oleObj>
          </a:graphicData>
        </a:graphic>
      </p:graphicFrame>
      <p:sp>
        <p:nvSpPr>
          <p:cNvPr id="12" name="Rectangle 11"/>
          <p:cNvSpPr/>
          <p:nvPr/>
        </p:nvSpPr>
        <p:spPr>
          <a:xfrm>
            <a:off x="3276600" y="16002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500" y="240268"/>
            <a:ext cx="298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“A” as </a:t>
            </a:r>
            <a:r>
              <a:rPr lang="en-US" smtClean="0"/>
              <a:t>the background….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9518" y="3200400"/>
            <a:ext cx="298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“B” as the background….</a:t>
            </a: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147718" y="3733800"/>
          <a:ext cx="368300" cy="2082800"/>
        </p:xfrm>
        <a:graphic>
          <a:graphicData uri="http://schemas.openxmlformats.org/presentationml/2006/ole">
            <p:oleObj spid="_x0000_s71686" name="Equation" r:id="rId8" imgW="368280" imgH="2082600" progId="Equation.3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81118" y="4572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362200" y="3784600"/>
          <a:ext cx="228600" cy="2082800"/>
        </p:xfrm>
        <a:graphic>
          <a:graphicData uri="http://schemas.openxmlformats.org/presentationml/2006/ole">
            <p:oleObj spid="_x0000_s71687" name="Equation" r:id="rId9" imgW="228600" imgH="2082600" progId="Equation.3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981200" y="45720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graphicFrame>
        <p:nvGraphicFramePr>
          <p:cNvPr id="19" name="Object 5"/>
          <p:cNvGraphicFramePr>
            <a:graphicFrameLocks noChangeAspect="1"/>
          </p:cNvGraphicFramePr>
          <p:nvPr/>
        </p:nvGraphicFramePr>
        <p:xfrm>
          <a:off x="3187700" y="3810000"/>
          <a:ext cx="254000" cy="2082800"/>
        </p:xfrm>
        <a:graphic>
          <a:graphicData uri="http://schemas.openxmlformats.org/presentationml/2006/ole">
            <p:oleObj spid="_x0000_s71688" name="Equation" r:id="rId10" imgW="253800" imgH="2082600" progId="Equation.3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819400" y="45974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590800" y="4572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graphicFrame>
        <p:nvGraphicFramePr>
          <p:cNvPr id="22" name="Object 5"/>
          <p:cNvGraphicFramePr>
            <a:graphicFrameLocks noChangeAspect="1"/>
          </p:cNvGraphicFramePr>
          <p:nvPr/>
        </p:nvGraphicFramePr>
        <p:xfrm>
          <a:off x="3835400" y="3784600"/>
          <a:ext cx="355600" cy="2133600"/>
        </p:xfrm>
        <a:graphic>
          <a:graphicData uri="http://schemas.openxmlformats.org/presentationml/2006/ole">
            <p:oleObj spid="_x0000_s71689" name="Equation" r:id="rId11" imgW="355320" imgH="2133360" progId="Equation.3">
              <p:embed/>
            </p:oleObj>
          </a:graphicData>
        </a:graphic>
      </p:graphicFrame>
      <p:sp>
        <p:nvSpPr>
          <p:cNvPr id="23" name="Rectangle 22"/>
          <p:cNvSpPr/>
          <p:nvPr/>
        </p:nvSpPr>
        <p:spPr>
          <a:xfrm>
            <a:off x="3505200" y="45720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-19998" y="6120825"/>
            <a:ext cx="86819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For the 2 level case, these models produce identical inference (it doesn’t matter which is background);</a:t>
            </a:r>
          </a:p>
          <a:p>
            <a:r>
              <a:rPr lang="en-US" sz="1600" dirty="0" smtClean="0"/>
              <a:t>This gets more complicated as we move to multiple levels.</a:t>
            </a:r>
            <a:endParaRPr lang="en-US" sz="1600" dirty="0"/>
          </a:p>
        </p:txBody>
      </p:sp>
      <p:pic>
        <p:nvPicPr>
          <p:cNvPr id="71690" name="Picture 1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648200" y="3200400"/>
            <a:ext cx="3694956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91" name="Picture 1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267200" y="381000"/>
            <a:ext cx="3657600" cy="2671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Straight Connector 27"/>
          <p:cNvCxnSpPr/>
          <p:nvPr/>
        </p:nvCxnSpPr>
        <p:spPr>
          <a:xfrm>
            <a:off x="228600" y="3124200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19118" y="762000"/>
          <a:ext cx="368300" cy="2082800"/>
        </p:xfrm>
        <a:graphic>
          <a:graphicData uri="http://schemas.openxmlformats.org/presentationml/2006/ole">
            <p:oleObj spid="_x0000_s81922" name="Equation" r:id="rId4" imgW="368280" imgH="208260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52518" y="1600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133600" y="812800"/>
          <a:ext cx="228600" cy="2082800"/>
        </p:xfrm>
        <a:graphic>
          <a:graphicData uri="http://schemas.openxmlformats.org/presentationml/2006/ole">
            <p:oleObj spid="_x0000_s81923" name="Equation" r:id="rId5" imgW="228600" imgH="20826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52600" y="16002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2959100" y="838200"/>
          <a:ext cx="254000" cy="2082800"/>
        </p:xfrm>
        <a:graphic>
          <a:graphicData uri="http://schemas.openxmlformats.org/presentationml/2006/ole">
            <p:oleObj spid="_x0000_s81924" name="Equation" r:id="rId6" imgW="253800" imgH="208260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90800" y="16256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1600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3606800" y="812800"/>
          <a:ext cx="355600" cy="2133600"/>
        </p:xfrm>
        <a:graphic>
          <a:graphicData uri="http://schemas.openxmlformats.org/presentationml/2006/ole">
            <p:oleObj spid="_x0000_s81925" name="Equation" r:id="rId7" imgW="355320" imgH="2133360" progId="Equation.3">
              <p:embed/>
            </p:oleObj>
          </a:graphicData>
        </a:graphic>
      </p:graphicFrame>
      <p:sp>
        <p:nvSpPr>
          <p:cNvPr id="13" name="Rectangle 12"/>
          <p:cNvSpPr/>
          <p:nvPr/>
        </p:nvSpPr>
        <p:spPr>
          <a:xfrm>
            <a:off x="3276600" y="16002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500" y="240268"/>
            <a:ext cx="298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“A” as </a:t>
            </a:r>
            <a:r>
              <a:rPr lang="en-US" smtClean="0"/>
              <a:t>the background….</a:t>
            </a:r>
            <a:endParaRPr lang="en-US"/>
          </a:p>
        </p:txBody>
      </p:sp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67200" y="381000"/>
            <a:ext cx="3657600" cy="2671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Straight Connector 27"/>
          <p:cNvCxnSpPr/>
          <p:nvPr/>
        </p:nvCxnSpPr>
        <p:spPr>
          <a:xfrm>
            <a:off x="228600" y="3124200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9600" y="3352800"/>
            <a:ext cx="507074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 credit: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Prove in general for the above model that </a:t>
            </a:r>
            <a:endParaRPr lang="en-US" b="1" dirty="0" smtClean="0"/>
          </a:p>
          <a:p>
            <a:r>
              <a:rPr lang="en-US" b="1" dirty="0" smtClean="0"/>
              <a:t>	</a:t>
            </a:r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r>
              <a:rPr lang="en-US" dirty="0" smtClean="0"/>
              <a:t> = mean(A) and B</a:t>
            </a:r>
            <a:r>
              <a:rPr lang="en-US" baseline="-25000" dirty="0" smtClean="0"/>
              <a:t>1</a:t>
            </a:r>
            <a:r>
              <a:rPr lang="en-US" dirty="0" smtClean="0"/>
              <a:t> = mean(B)- mean(A)</a:t>
            </a:r>
          </a:p>
          <a:p>
            <a:endParaRPr lang="en-US" dirty="0" smtClean="0"/>
          </a:p>
          <a:p>
            <a:endParaRPr lang="en-US" baseline="-25000" dirty="0" smtClean="0"/>
          </a:p>
          <a:p>
            <a:r>
              <a:rPr lang="en-US" baseline="-25000" dirty="0" smtClean="0"/>
              <a:t>	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280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Proof!  From Brittany Smith</a:t>
            </a:r>
            <a:endParaRPr lang="en-US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1000"/>
            <a:ext cx="5410200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400800" y="64008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then…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8338" y="190500"/>
            <a:ext cx="5267325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598474"/>
            <a:ext cx="81287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Next: Towards multivariate models.	</a:t>
            </a:r>
          </a:p>
          <a:p>
            <a:endParaRPr lang="en-US" dirty="0" smtClean="0"/>
          </a:p>
          <a:p>
            <a:r>
              <a:rPr lang="en-US" dirty="0" smtClean="0"/>
              <a:t>	One WAY-</a:t>
            </a:r>
            <a:r>
              <a:rPr lang="en-US" dirty="0" err="1" smtClean="0"/>
              <a:t>Anova</a:t>
            </a:r>
            <a:r>
              <a:rPr lang="en-US" dirty="0" smtClean="0"/>
              <a:t> with multiple levels.</a:t>
            </a:r>
          </a:p>
          <a:p>
            <a:r>
              <a:rPr lang="en-US" dirty="0" smtClean="0"/>
              <a:t>	Combining regression and t-test (Analysis of covariance)</a:t>
            </a:r>
          </a:p>
          <a:p>
            <a:r>
              <a:rPr lang="en-US" dirty="0" smtClean="0"/>
              <a:t>	Multiple ANOVAs and regressions (with interaction terms)</a:t>
            </a:r>
          </a:p>
          <a:p>
            <a:r>
              <a:rPr lang="en-US" dirty="0" smtClean="0"/>
              <a:t>	Using Principle Component Analysis (PCA) to attack multi-dimensional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762000"/>
            <a:ext cx="85915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645076" y="5040868"/>
            <a:ext cx="1603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 = B</a:t>
            </a:r>
            <a:r>
              <a:rPr lang="en-US" baseline="-25000" dirty="0" smtClean="0"/>
              <a:t>0</a:t>
            </a:r>
            <a:r>
              <a:rPr lang="en-US" dirty="0" smtClean="0"/>
              <a:t> + B</a:t>
            </a:r>
            <a:r>
              <a:rPr lang="en-US" baseline="-25000" dirty="0" smtClean="0"/>
              <a:t>1</a:t>
            </a:r>
            <a:r>
              <a:rPr lang="en-US" dirty="0" smtClean="0"/>
              <a:t>X + 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76200"/>
            <a:ext cx="540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get R to give us all of the pieces used in </a:t>
            </a:r>
            <a:r>
              <a:rPr lang="en-US" smtClean="0"/>
              <a:t>the fit…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4343400" y="47244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04800"/>
            <a:ext cx="381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make this even more concise…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2000"/>
            <a:ext cx="889635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5867400"/>
            <a:ext cx="6548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Hastie et al: The elements of Statistical Learning</a:t>
            </a:r>
          </a:p>
          <a:p>
            <a:r>
              <a:rPr lang="en-US" dirty="0" smtClean="0">
                <a:hlinkClick r:id="rId4"/>
              </a:rPr>
              <a:t>http://www-stat.stanford.edu/~tibs/ElemStatLearn/download.html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68" y="409575"/>
            <a:ext cx="9043732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04800"/>
            <a:ext cx="8115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we can find least square parameters easily with a few line of matrix manipulation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914400"/>
            <a:ext cx="504825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4619625"/>
            <a:ext cx="24003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 rot="5400000">
            <a:off x="2933700" y="262890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1295400"/>
            <a:ext cx="422472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 flipH="1">
            <a:off x="960117" y="304800"/>
            <a:ext cx="6126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Matrix form of Linear Regression</a:t>
            </a:r>
          </a:p>
          <a:p>
            <a:r>
              <a:rPr lang="en-US" dirty="0" smtClean="0"/>
              <a:t>The F distribution</a:t>
            </a:r>
          </a:p>
          <a:p>
            <a:r>
              <a:rPr lang="en-US" dirty="0" smtClean="0"/>
              <a:t>ANOVA approach to Linear Regression</a:t>
            </a:r>
          </a:p>
          <a:p>
            <a:r>
              <a:rPr lang="en-US" dirty="0" smtClean="0"/>
              <a:t>ANOVA approach to t-test (One way ANOVA with two levels)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743200" y="760411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8250" y="671513"/>
            <a:ext cx="6667500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1341</Words>
  <Application>Microsoft Office PowerPoint</Application>
  <PresentationFormat>On-screen Show (4:3)</PresentationFormat>
  <Paragraphs>255</Paragraphs>
  <Slides>36</Slides>
  <Notes>34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</cp:lastModifiedBy>
  <cp:revision>94</cp:revision>
  <dcterms:created xsi:type="dcterms:W3CDTF">2006-08-16T00:00:00Z</dcterms:created>
  <dcterms:modified xsi:type="dcterms:W3CDTF">2015-03-27T15:48:38Z</dcterms:modified>
</cp:coreProperties>
</file>