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92" r:id="rId30"/>
    <p:sldId id="293" r:id="rId31"/>
    <p:sldId id="284" r:id="rId32"/>
    <p:sldId id="286" r:id="rId33"/>
    <p:sldId id="291" r:id="rId34"/>
    <p:sldId id="285" r:id="rId35"/>
    <p:sldId id="287" r:id="rId36"/>
    <p:sldId id="289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5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http://www.r-tutor.com/elementary-statistics/numerical-measures/covariance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http://en.wikipedia.org/wiki/Covariance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two variables are independent the covariance approaches zero..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express the assumption of independence of the residuals as an N * N </a:t>
            </a:r>
          </a:p>
          <a:p>
            <a:r>
              <a:rPr lang="en-US" dirty="0" smtClean="0"/>
              <a:t>variance-covariance matrix with diagonal values of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 and off- diagonal  values of 0 where</a:t>
            </a:r>
          </a:p>
          <a:p>
            <a:r>
              <a:rPr lang="en-US" dirty="0" smtClean="0"/>
              <a:t>N is the sample size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SD of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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.  (from the assum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ption of constant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variance across all x positions)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676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has its own effect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data are not dependent on the drug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myT</a:t>
              </a:r>
              <a:r>
                <a:rPr lang="en-US" dirty="0" smtClean="0"/>
                <a:t> &lt;- </a:t>
              </a:r>
              <a:r>
                <a:rPr lang="en-US" dirty="0" err="1" smtClean="0"/>
                <a:t>getSimData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plot( </a:t>
              </a:r>
              <a:r>
                <a:rPr lang="en-US" dirty="0" err="1" smtClean="0"/>
                <a:t>myT$data</a:t>
              </a:r>
              <a:r>
                <a:rPr lang="en-US" dirty="0" smtClean="0"/>
                <a:t> ~ </a:t>
              </a:r>
              <a:r>
                <a:rPr lang="en-US" dirty="0" err="1" smtClean="0"/>
                <a:t>myT$hospital</a:t>
              </a:r>
              <a:r>
                <a:rPr lang="en-US" dirty="0" smtClean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myT$drug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like there is a difference between Drug 1 and Drug 2, but this is</a:t>
            </a:r>
          </a:p>
          <a:p>
            <a:r>
              <a:rPr lang="en-US" dirty="0" smtClean="0"/>
              <a:t>because there are differences between hospitals (and only 6 hospitals in our simulation)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drug and hospital co-vary (there is a combination of hospitals that has the </a:t>
            </a:r>
          </a:p>
          <a:p>
            <a:r>
              <a:rPr lang="en-US" dirty="0" smtClean="0"/>
              <a:t>same information as drug) a standard linear model is numerically unstable and the </a:t>
            </a:r>
          </a:p>
          <a:p>
            <a:r>
              <a:rPr lang="en-US" dirty="0" smtClean="0"/>
              <a:t>results are unreliable…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“standard” linear model, but drug and hospital</a:t>
            </a:r>
          </a:p>
          <a:p>
            <a:r>
              <a:rPr lang="en-US" dirty="0" smtClean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linear model reports significant results</a:t>
            </a:r>
          </a:p>
          <a:p>
            <a:r>
              <a:rPr lang="en-US" dirty="0" smtClean="0"/>
              <a:t>for drug!!  </a:t>
            </a:r>
          </a:p>
          <a:p>
            <a:endParaRPr lang="en-US" dirty="0" smtClean="0"/>
          </a:p>
          <a:p>
            <a:r>
              <a:rPr lang="en-US" dirty="0" smtClean="0"/>
              <a:t>Even thought the null hypothesis is always</a:t>
            </a:r>
          </a:p>
          <a:p>
            <a:r>
              <a:rPr lang="en-US" dirty="0" smtClean="0"/>
              <a:t>true!</a:t>
            </a:r>
          </a:p>
          <a:p>
            <a:endParaRPr lang="en-US" dirty="0" smtClean="0"/>
          </a:p>
          <a:p>
            <a:r>
              <a:rPr lang="en-US" dirty="0" smtClean="0"/>
              <a:t>Complete disaster!</a:t>
            </a:r>
          </a:p>
          <a:p>
            <a:endParaRPr lang="en-US" dirty="0" smtClean="0"/>
          </a:p>
          <a:p>
            <a:r>
              <a:rPr lang="en-US" dirty="0" smtClean="0"/>
              <a:t>We need a better way to tell our linear model</a:t>
            </a:r>
          </a:p>
          <a:p>
            <a:r>
              <a:rPr lang="en-US" dirty="0" smtClean="0"/>
              <a:t>the lack of independence between our samples!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Chapter 5 (section 5.5) in </a:t>
            </a:r>
            <a:r>
              <a:rPr lang="en-US" dirty="0" err="1" smtClean="0"/>
              <a:t>Zuur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We want our variance-covariance matrix </a:t>
            </a:r>
            <a:r>
              <a:rPr lang="en-US" dirty="0" smtClean="0"/>
              <a:t>(within each hospital) to </a:t>
            </a:r>
            <a:r>
              <a:rPr lang="en-US" dirty="0" smtClean="0"/>
              <a:t>look like this…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data within two hospitals X and 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covariance between different </a:t>
            </a:r>
            <a:r>
              <a:rPr lang="en-US" dirty="0" err="1" smtClean="0"/>
              <a:t>datapoints</a:t>
            </a:r>
            <a:r>
              <a:rPr lang="en-US" dirty="0" smtClean="0"/>
              <a:t> within a hospital is not 0; </a:t>
            </a:r>
          </a:p>
          <a:p>
            <a:r>
              <a:rPr lang="en-US" dirty="0" smtClean="0"/>
              <a:t>If you know the error for one </a:t>
            </a:r>
            <a:r>
              <a:rPr lang="en-US" dirty="0" err="1" smtClean="0"/>
              <a:t>datapoint</a:t>
            </a:r>
            <a:r>
              <a:rPr lang="en-US" dirty="0" smtClean="0"/>
              <a:t> within a hospital, depending on the </a:t>
            </a:r>
          </a:p>
          <a:p>
            <a:r>
              <a:rPr lang="en-US" dirty="0" smtClean="0"/>
              <a:t>size </a:t>
            </a:r>
            <a:r>
              <a:rPr lang="en-US" dirty="0" smtClean="0"/>
              <a:t>of parameter </a:t>
            </a:r>
            <a:r>
              <a:rPr lang="en-US" dirty="0" smtClean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add a parameter to our model to allow the error within each hospital</a:t>
            </a:r>
          </a:p>
          <a:p>
            <a:r>
              <a:rPr lang="en-US" dirty="0" smtClean="0"/>
              <a:t>to be correlated (errors across hospitals is still zero…)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our variance-covariance matrix </a:t>
            </a:r>
            <a:r>
              <a:rPr lang="en-US" dirty="0" smtClean="0"/>
              <a:t>for each hospital goes </a:t>
            </a:r>
            <a:r>
              <a:rPr lang="en-US" dirty="0" smtClean="0"/>
              <a:t>from something that looks like this….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something that looks </a:t>
            </a:r>
            <a:r>
              <a:rPr lang="en-US" smtClean="0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/>
                <a:gridCol w="464300"/>
                <a:gridCol w="464300"/>
                <a:gridCol w="464300"/>
                <a:gridCol w="464300"/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full covariance-variance matrix across all hospitals will have 0’s for any two samples</a:t>
            </a:r>
          </a:p>
          <a:p>
            <a:r>
              <a:rPr lang="en-US" dirty="0" smtClean="0"/>
              <a:t>from different hospitals)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 smtClean="0">
                <a:latin typeface="Arial" pitchFamily="34" charset="0"/>
                <a:cs typeface="Arial" pitchFamily="34" charset="0"/>
              </a:rPr>
              <a:t>linear regression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7759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switch to this new variance-covariance matrix, </a:t>
            </a:r>
          </a:p>
          <a:p>
            <a:r>
              <a:rPr lang="en-US" dirty="0" smtClean="0"/>
              <a:t>the least likelihood equation we want to maximize goes from something like this: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2221468"/>
            <a:ext cx="219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something like this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2766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3828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allows us to express the possibility of correlated measures within hospitals</a:t>
            </a:r>
          </a:p>
          <a:p>
            <a:r>
              <a:rPr lang="en-US" dirty="0" smtClean="0"/>
              <a:t>(without actually having to explicitly estimate the mean response from each hospital!)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862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V is the full variance-covariance matrix of the residuals for all the data..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71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simple syntax that allows us to tell R that we want a different</a:t>
            </a:r>
          </a:p>
          <a:p>
            <a:r>
              <a:rPr lang="en-US" dirty="0" smtClean="0"/>
              <a:t>Covariance-variance matrix (see chapter 7 of </a:t>
            </a:r>
            <a:r>
              <a:rPr lang="en-US" dirty="0" err="1" smtClean="0"/>
              <a:t>Galecki</a:t>
            </a:r>
            <a:r>
              <a:rPr lang="en-US" dirty="0" smtClean="0"/>
              <a:t> for much more information</a:t>
            </a:r>
          </a:p>
          <a:p>
            <a:r>
              <a:rPr lang="en-US" dirty="0" smtClean="0"/>
              <a:t>on different covariance-matrices that you can specify!) 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gls</a:t>
            </a:r>
            <a:r>
              <a:rPr lang="en-US" dirty="0" smtClean="0"/>
              <a:t> 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package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 gets us a lot closer to the correct null P-values!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alternative (surprisingly, equivalent!) formulation of our nested experimental design.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Y </a:t>
            </a:r>
            <a:r>
              <a:rPr lang="en-US" sz="1800" dirty="0">
                <a:latin typeface="Arial"/>
                <a:cs typeface="Arial"/>
              </a:rPr>
              <a:t>= </a:t>
            </a:r>
            <a:r>
              <a:rPr lang="en-US" sz="1800" dirty="0" smtClean="0">
                <a:latin typeface="Arial"/>
                <a:cs typeface="Arial"/>
              </a:rPr>
              <a:t>   </a:t>
            </a:r>
            <a:r>
              <a:rPr lang="en-US" sz="1800" dirty="0" smtClean="0">
                <a:latin typeface="Arial"/>
                <a:cs typeface="Arial"/>
              </a:rPr>
              <a:t>drug</a:t>
            </a:r>
            <a:r>
              <a:rPr lang="en-US" sz="1800" dirty="0" smtClean="0">
                <a:latin typeface="Arial"/>
                <a:cs typeface="Arial"/>
              </a:rPr>
              <a:t>   +  (hospital) </a:t>
            </a:r>
            <a:r>
              <a:rPr lang="en-US" sz="1800" dirty="0">
                <a:latin typeface="Arial"/>
                <a:cs typeface="Arial"/>
              </a:rPr>
              <a:t>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 smtClean="0">
                <a:latin typeface="Arial"/>
                <a:ea typeface="+mn-ea"/>
                <a:cs typeface="Arial"/>
              </a:rPr>
              <a:t>i.i.d</a:t>
            </a:r>
            <a:r>
              <a:rPr lang="en-US" dirty="0" smtClean="0">
                <a:latin typeface="Arial"/>
                <a:ea typeface="+mn-ea"/>
                <a:cs typeface="Arial"/>
              </a:rPr>
              <a:t>. </a:t>
            </a:r>
            <a:endParaRPr lang="en-US" dirty="0">
              <a:latin typeface="Arial"/>
              <a:ea typeface="+mn-ea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ea typeface="+mn-ea"/>
                <a:cs typeface="Arial"/>
              </a:rPr>
              <a:t>Hospital effects </a:t>
            </a:r>
            <a:r>
              <a:rPr lang="en-US" dirty="0">
                <a:latin typeface="Arial"/>
                <a:ea typeface="+mn-ea"/>
                <a:cs typeface="Arial"/>
              </a:rPr>
              <a:t>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effect, each hospital adds some value to the fixed effects and this </a:t>
            </a:r>
          </a:p>
          <a:p>
            <a:r>
              <a:rPr lang="en-US" dirty="0" smtClean="0"/>
              <a:t>value is normally distributed with a mean of 0…</a:t>
            </a:r>
          </a:p>
          <a:p>
            <a:endParaRPr lang="en-US" dirty="0" smtClean="0"/>
          </a:p>
          <a:p>
            <a:r>
              <a:rPr lang="en-US" dirty="0" smtClean="0"/>
              <a:t>The fixed effect part is just a standard linear model (like we’ve seen the last few weeks)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lme</a:t>
            </a:r>
            <a:r>
              <a:rPr lang="en-US" dirty="0" smtClean="0"/>
              <a:t> </a:t>
            </a:r>
            <a:r>
              <a:rPr lang="en-US" dirty="0" smtClean="0"/>
              <a:t>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(see chapter 5 in </a:t>
            </a:r>
            <a:r>
              <a:rPr lang="en-US" dirty="0" err="1" smtClean="0"/>
              <a:t>Zuur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Chapter 10 in </a:t>
            </a:r>
            <a:r>
              <a:rPr lang="en-US" dirty="0" err="1" smtClean="0"/>
              <a:t>Galecki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49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</a:t>
            </a:r>
            <a:r>
              <a:rPr lang="en-US" dirty="0" err="1" smtClean="0"/>
              <a:t>gls</a:t>
            </a:r>
            <a:r>
              <a:rPr lang="en-US" dirty="0" smtClean="0"/>
              <a:t> and mixed models are mathematically essentially identical</a:t>
            </a:r>
          </a:p>
          <a:p>
            <a:r>
              <a:rPr lang="en-US" dirty="0" smtClean="0"/>
              <a:t>(see Chapter </a:t>
            </a:r>
            <a:r>
              <a:rPr lang="en-US" dirty="0" smtClean="0"/>
              <a:t>5 (section 5.5) in </a:t>
            </a:r>
            <a:r>
              <a:rPr lang="en-US" dirty="0" err="1" smtClean="0"/>
              <a:t>Zuur</a:t>
            </a:r>
            <a:r>
              <a:rPr lang="en-US" dirty="0" smtClean="0"/>
              <a:t> for more details)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models have the same likelihoods, F and T values but disagree on the degrees of freedom…</a:t>
            </a:r>
          </a:p>
          <a:p>
            <a:r>
              <a:rPr lang="en-US" dirty="0" smtClean="0"/>
              <a:t>(and hence disagree on the p-values)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Degrees of freedom is tricky;</a:t>
            </a:r>
          </a:p>
          <a:p>
            <a:r>
              <a:rPr lang="en-US" dirty="0" smtClean="0"/>
              <a:t>are there 10 independent </a:t>
            </a:r>
            <a:r>
              <a:rPr lang="en-US" dirty="0" err="1" smtClean="0"/>
              <a:t>datapoints</a:t>
            </a:r>
            <a:r>
              <a:rPr lang="en-US" dirty="0" smtClean="0"/>
              <a:t> here or 2?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/(</a:t>
            </a:r>
            <a:r>
              <a:rPr lang="en-US" dirty="0" smtClean="0">
                <a:sym typeface="Symbol"/>
              </a:rPr>
              <a:t>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 2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Rho can be thought of as a Pearson co-efficient describing the strength of</a:t>
            </a:r>
          </a:p>
          <a:p>
            <a:r>
              <a:rPr lang="en-US" dirty="0" smtClean="0"/>
              <a:t>c</a:t>
            </a:r>
            <a:r>
              <a:rPr lang="en-US" dirty="0" smtClean="0"/>
              <a:t>orrelations within each group.  As it approaches 0, the hospital effect disappears.  As it approaches 1, the hospital effect explains all the data.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Zuur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two books (both can be downloaded from campus via </a:t>
            </a:r>
            <a:r>
              <a:rPr lang="en-US" dirty="0" err="1" smtClean="0"/>
              <a:t>springer</a:t>
            </a:r>
            <a:r>
              <a:rPr lang="en-US" dirty="0" smtClean="0"/>
              <a:t> links):</a:t>
            </a:r>
          </a:p>
          <a:p>
            <a:r>
              <a:rPr lang="en-US" dirty="0" smtClean="0"/>
              <a:t>http://link.springer.com/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book is more mathematical and very thorough;</a:t>
            </a:r>
          </a:p>
          <a:p>
            <a:r>
              <a:rPr lang="en-US" dirty="0" smtClean="0"/>
              <a:t>a good reference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range of topics (beyond mixed-models)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Zuur</a:t>
            </a:r>
            <a:r>
              <a:rPr lang="en-US" dirty="0" smtClean="0"/>
              <a:t> text argues that at this values goes towards 1, the effective sample size goes</a:t>
            </a:r>
          </a:p>
          <a:p>
            <a:r>
              <a:rPr lang="en-US" dirty="0" smtClean="0"/>
              <a:t>towards the number of hospitals (not the number of patients…)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Zuur</a:t>
            </a:r>
            <a:r>
              <a:rPr lang="en-US" dirty="0" smtClean="0"/>
              <a:t> section 5.4.1)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our model </a:t>
            </a:r>
            <a:r>
              <a:rPr lang="en-US" smtClean="0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much bigger than </a:t>
            </a:r>
          </a:p>
          <a:p>
            <a:r>
              <a:rPr lang="en-US" dirty="0" smtClean="0"/>
              <a:t>the variance associated with the drug effect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495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3810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= 0.996 because the hospital </a:t>
            </a:r>
            <a:r>
              <a:rPr lang="en-US" smtClean="0"/>
              <a:t>effect dominates…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pretty similar inference results… (although our fixed model starts to behave very badly!)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small</a:t>
            </a:r>
          </a:p>
          <a:p>
            <a:r>
              <a:rPr lang="en-US" dirty="0" smtClean="0"/>
              <a:t>compared to the drug effect…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plot(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will trend </a:t>
            </a:r>
            <a:r>
              <a:rPr lang="en-US" smtClean="0"/>
              <a:t>towards zero…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our mixed model gets conservative (not necessarily a bad thing, but not uniform anymore)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Galecki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533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likelihood is an alternative to least squares…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variance estimate is the same except the </a:t>
            </a:r>
            <a:r>
              <a:rPr lang="en-US" dirty="0" err="1" smtClean="0"/>
              <a:t>d.f</a:t>
            </a:r>
            <a:r>
              <a:rPr lang="en-US" dirty="0" smtClean="0"/>
              <a:t>. is n not (n-2)</a:t>
            </a:r>
          </a:p>
          <a:p>
            <a:endParaRPr lang="en-US" dirty="0" smtClean="0"/>
          </a:p>
          <a:p>
            <a:r>
              <a:rPr lang="en-US" dirty="0" smtClean="0"/>
              <a:t>The REML corrects the </a:t>
            </a:r>
            <a:r>
              <a:rPr lang="en-US" dirty="0" err="1" smtClean="0"/>
              <a:t>d.f</a:t>
            </a:r>
            <a:r>
              <a:rPr lang="en-US" dirty="0" smtClean="0"/>
              <a:t>. (we will skip the mathematical details but see </a:t>
            </a:r>
          </a:p>
          <a:p>
            <a:r>
              <a:rPr lang="en-US" dirty="0" smtClean="0"/>
              <a:t>Chapter 4 in </a:t>
            </a:r>
            <a:r>
              <a:rPr lang="en-US" dirty="0" err="1" smtClean="0"/>
              <a:t>Galecki</a:t>
            </a:r>
            <a:r>
              <a:rPr lang="en-US" dirty="0" smtClean="0"/>
              <a:t> or Chapter 5 in </a:t>
            </a:r>
            <a:r>
              <a:rPr lang="en-US" dirty="0" err="1" smtClean="0"/>
              <a:t>Zuur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simple linear models, the two methods largely converge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Least-squares </a:t>
            </a:r>
          </a:p>
          <a:p>
            <a:r>
              <a:rPr lang="en-US" dirty="0" smtClean="0"/>
              <a:t>matrix 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29600" y="76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variance-covariance matrix…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simple matrix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&lt;- c(3,2,4,1)</a:t>
            </a:r>
          </a:p>
          <a:p>
            <a:r>
              <a:rPr lang="en-US" dirty="0" smtClean="0"/>
              <a:t>b &lt;- c(4,2,7,4)</a:t>
            </a:r>
          </a:p>
          <a:p>
            <a:r>
              <a:rPr lang="en-US" dirty="0" smtClean="0"/>
              <a:t>M &lt;- 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(a)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(b)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(M)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diagonals has the variance for each sample.</a:t>
            </a:r>
          </a:p>
          <a:p>
            <a:r>
              <a:rPr lang="en-US" dirty="0" smtClean="0"/>
              <a:t>The off diagonals has the covariance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1443</Words>
  <Application>Microsoft Office PowerPoint</Application>
  <PresentationFormat>On-screen Show (4:3)</PresentationFormat>
  <Paragraphs>234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95</cp:revision>
  <dcterms:created xsi:type="dcterms:W3CDTF">2006-08-16T00:00:00Z</dcterms:created>
  <dcterms:modified xsi:type="dcterms:W3CDTF">2015-04-06T03:41:39Z</dcterms:modified>
</cp:coreProperties>
</file>