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3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231297-2B8C-4694-89BD-AA313D4EA54B}" type="datetimeFigureOut">
              <a:rPr lang="en-US" smtClean="0"/>
              <a:pPr/>
              <a:t>2/2/2016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D421A0-E00D-4353-A486-D4EA6719F3B1}" type="slidenum">
              <a:rPr lang="en-US" smtClean="0"/>
              <a:pPr/>
              <a:t>‹#›</a:t>
            </a:fld>
            <a:endParaRPr lang="en-US"/>
          </a:p>
        </p:txBody>
      </p:sp>
    </p:spTree>
    <p:extLst>
      <p:ext uri="{BB962C8B-B14F-4D97-AF65-F5344CB8AC3E}">
        <p14:creationId xmlns:p14="http://schemas.microsoft.com/office/powerpoint/2010/main" val="1269643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29C53B2-1807-49B9-B34C-E26ED20389C9}" type="slidenum">
              <a:rPr lang="en-US" smtClean="0"/>
              <a:pPr/>
              <a:t>2</a:t>
            </a:fld>
            <a:endParaRPr lang="en-US"/>
          </a:p>
        </p:txBody>
      </p:sp>
    </p:spTree>
    <p:extLst>
      <p:ext uri="{BB962C8B-B14F-4D97-AF65-F5344CB8AC3E}">
        <p14:creationId xmlns:p14="http://schemas.microsoft.com/office/powerpoint/2010/main" val="75316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29C53B2-1807-49B9-B34C-E26ED20389C9}" type="slidenum">
              <a:rPr lang="en-US" smtClean="0"/>
              <a:pPr/>
              <a:t>3</a:t>
            </a:fld>
            <a:endParaRPr lang="en-US"/>
          </a:p>
        </p:txBody>
      </p:sp>
    </p:spTree>
    <p:extLst>
      <p:ext uri="{BB962C8B-B14F-4D97-AF65-F5344CB8AC3E}">
        <p14:creationId xmlns:p14="http://schemas.microsoft.com/office/powerpoint/2010/main" val="3446948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fodor@uncc.edu"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314271"/>
            <a:ext cx="8763000" cy="2308324"/>
          </a:xfrm>
          <a:prstGeom prst="rect">
            <a:avLst/>
          </a:prstGeom>
          <a:noFill/>
        </p:spPr>
        <p:txBody>
          <a:bodyPr wrap="square" rtlCol="0">
            <a:spAutoFit/>
          </a:bodyPr>
          <a:lstStyle/>
          <a:p>
            <a:r>
              <a:rPr lang="en-US" dirty="0"/>
              <a:t>	</a:t>
            </a:r>
          </a:p>
          <a:p>
            <a:endParaRPr lang="en-US" dirty="0"/>
          </a:p>
          <a:p>
            <a:r>
              <a:rPr lang="en-US" dirty="0"/>
              <a:t>By the beginning of the next lab (Feb. </a:t>
            </a:r>
            <a:r>
              <a:rPr lang="en-US" dirty="0" smtClean="0"/>
              <a:t>10), </a:t>
            </a:r>
            <a:r>
              <a:rPr lang="en-US" dirty="0"/>
              <a:t>send what you have to </a:t>
            </a:r>
            <a:r>
              <a:rPr lang="en-US" dirty="0">
                <a:hlinkClick r:id="rId2"/>
              </a:rPr>
              <a:t>afodor@uncc.edu</a:t>
            </a:r>
            <a:endParaRPr lang="en-US" dirty="0"/>
          </a:p>
          <a:p>
            <a:endParaRPr lang="en-US" dirty="0"/>
          </a:p>
          <a:p>
            <a:r>
              <a:rPr lang="en-US" dirty="0"/>
              <a:t>Send your code and the answers to questions..</a:t>
            </a:r>
          </a:p>
          <a:p>
            <a:endParaRPr lang="en-US" dirty="0"/>
          </a:p>
          <a:p>
            <a:r>
              <a:rPr lang="en-US" dirty="0"/>
              <a:t>Make sure the text “Lab </a:t>
            </a:r>
            <a:r>
              <a:rPr lang="en-US" dirty="0" smtClean="0"/>
              <a:t>#3” </a:t>
            </a:r>
            <a:r>
              <a:rPr lang="en-US" dirty="0"/>
              <a:t>is in the subject line… </a:t>
            </a:r>
          </a:p>
          <a:p>
            <a:endParaRPr lang="en-US" dirty="0"/>
          </a:p>
        </p:txBody>
      </p:sp>
      <p:sp>
        <p:nvSpPr>
          <p:cNvPr id="5" name="TextBox 4"/>
          <p:cNvSpPr txBox="1"/>
          <p:nvPr/>
        </p:nvSpPr>
        <p:spPr>
          <a:xfrm>
            <a:off x="762000" y="392668"/>
            <a:ext cx="3352800" cy="369332"/>
          </a:xfrm>
          <a:prstGeom prst="rect">
            <a:avLst/>
          </a:prstGeom>
          <a:noFill/>
        </p:spPr>
        <p:txBody>
          <a:bodyPr wrap="square" rtlCol="0">
            <a:spAutoFit/>
          </a:bodyPr>
          <a:lstStyle/>
          <a:p>
            <a:r>
              <a:rPr lang="en-US" dirty="0" smtClean="0"/>
              <a:t>Lab #3</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28600"/>
            <a:ext cx="8280342" cy="5909310"/>
          </a:xfrm>
          <a:prstGeom prst="rect">
            <a:avLst/>
          </a:prstGeom>
          <a:noFill/>
        </p:spPr>
        <p:txBody>
          <a:bodyPr wrap="square" rtlCol="0">
            <a:spAutoFit/>
          </a:bodyPr>
          <a:lstStyle/>
          <a:p>
            <a:pPr marL="342900" indent="-342900"/>
            <a:r>
              <a:rPr lang="en-US" dirty="0" smtClean="0"/>
              <a:t>Consider two priors:</a:t>
            </a:r>
          </a:p>
          <a:p>
            <a:pPr marL="342900" indent="-342900"/>
            <a:endParaRPr lang="en-US" dirty="0" smtClean="0"/>
          </a:p>
          <a:p>
            <a:pPr marL="800100" lvl="1" indent="-342900"/>
            <a:r>
              <a:rPr lang="en-US" dirty="0" smtClean="0"/>
              <a:t>A uniform prior ( for example </a:t>
            </a:r>
            <a:r>
              <a:rPr lang="en-US" dirty="0" err="1" smtClean="0"/>
              <a:t>dbeta</a:t>
            </a:r>
            <a:r>
              <a:rPr lang="en-US" dirty="0" smtClean="0"/>
              <a:t>(1,1)).</a:t>
            </a:r>
          </a:p>
          <a:p>
            <a:pPr marL="800100" lvl="1" indent="-342900"/>
            <a:r>
              <a:rPr lang="en-US" dirty="0" smtClean="0"/>
              <a:t>A prior of 5 heads and tails ( </a:t>
            </a:r>
            <a:r>
              <a:rPr lang="en-US" dirty="0" err="1" smtClean="0"/>
              <a:t>dbeta</a:t>
            </a:r>
            <a:r>
              <a:rPr lang="en-US" dirty="0" smtClean="0"/>
              <a:t>(6,6)).</a:t>
            </a:r>
          </a:p>
          <a:p>
            <a:pPr marL="800100" lvl="1" indent="-342900"/>
            <a:endParaRPr lang="en-US" dirty="0" smtClean="0"/>
          </a:p>
          <a:p>
            <a:pPr marL="800100" lvl="1" indent="-342900"/>
            <a:r>
              <a:rPr lang="en-US" dirty="0" smtClean="0"/>
              <a:t>(1A) superimpose these two priors (using different colors for each prior).</a:t>
            </a:r>
          </a:p>
          <a:p>
            <a:pPr marL="800100" lvl="1" indent="-342900"/>
            <a:endParaRPr lang="en-US" dirty="0" smtClean="0"/>
          </a:p>
          <a:p>
            <a:pPr marL="800100" lvl="1" indent="-342900"/>
            <a:r>
              <a:rPr lang="en-US" dirty="0" smtClean="0"/>
              <a:t>(1B) Make posterior graphs for two experiments:</a:t>
            </a:r>
          </a:p>
          <a:p>
            <a:pPr marL="800100" lvl="1" indent="-342900"/>
            <a:r>
              <a:rPr lang="en-US" dirty="0" smtClean="0"/>
              <a:t>	One with 1 heads and 1 tail.</a:t>
            </a:r>
          </a:p>
          <a:p>
            <a:pPr marL="800100" lvl="1" indent="-342900"/>
            <a:r>
              <a:rPr lang="en-US" dirty="0" smtClean="0"/>
              <a:t>	One with 400 heads and 400 tails.</a:t>
            </a:r>
          </a:p>
          <a:p>
            <a:pPr marL="800100" lvl="1" indent="-342900"/>
            <a:endParaRPr lang="en-US" dirty="0" smtClean="0"/>
          </a:p>
          <a:p>
            <a:pPr marL="800100" lvl="1" indent="-342900"/>
            <a:r>
              <a:rPr lang="en-US" dirty="0" smtClean="0"/>
              <a:t>	(So you should end up with 4 posterior plots).</a:t>
            </a:r>
          </a:p>
          <a:p>
            <a:pPr marL="800100" lvl="1" indent="-342900"/>
            <a:r>
              <a:rPr lang="en-US" dirty="0" smtClean="0"/>
              <a:t>	Plot the two distributions involving the 2 coin flips on one graph and the </a:t>
            </a:r>
          </a:p>
          <a:p>
            <a:pPr marL="800100" lvl="1" indent="-342900"/>
            <a:r>
              <a:rPr lang="en-US" dirty="0" smtClean="0"/>
              <a:t>	two  distributions involving the 800 coin flips on a separate graph.</a:t>
            </a:r>
          </a:p>
          <a:p>
            <a:pPr marL="800100" lvl="1" indent="-342900"/>
            <a:endParaRPr lang="en-US" dirty="0" smtClean="0"/>
          </a:p>
          <a:p>
            <a:pPr marL="800100" lvl="1" indent="-342900"/>
            <a:r>
              <a:rPr lang="en-US" dirty="0" smtClean="0"/>
              <a:t>	Why are the two posterior plots involving the 800 coin flips so similar?</a:t>
            </a:r>
          </a:p>
          <a:p>
            <a:pPr marL="800100" lvl="1" indent="-342900"/>
            <a:r>
              <a:rPr lang="en-US" dirty="0" smtClean="0"/>
              <a:t>	Why are the two posterior plots involving the 2 coin flips so different?</a:t>
            </a:r>
          </a:p>
          <a:p>
            <a:pPr marL="800100" lvl="1" indent="-342900"/>
            <a:endParaRPr lang="en-US" dirty="0" smtClean="0"/>
          </a:p>
          <a:p>
            <a:pPr marL="800100" lvl="1" indent="-342900"/>
            <a:r>
              <a:rPr lang="en-US" dirty="0" smtClean="0"/>
              <a:t>	In your e-mail include the plots, R code and the answers to the questions.</a:t>
            </a:r>
          </a:p>
          <a:p>
            <a:pPr marL="800100" lvl="1" indent="-342900"/>
            <a:endParaRPr lang="en-US" dirty="0" smtClean="0"/>
          </a:p>
          <a:p>
            <a:pPr marL="800100" lvl="1" indent="-342900"/>
            <a:r>
              <a:rPr lang="en-US" dirty="0" smtClean="0"/>
              <a:t>See next slide for next question…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76200"/>
            <a:ext cx="8903848" cy="6740307"/>
          </a:xfrm>
          <a:prstGeom prst="rect">
            <a:avLst/>
          </a:prstGeom>
          <a:noFill/>
        </p:spPr>
        <p:txBody>
          <a:bodyPr wrap="square" rtlCol="0">
            <a:spAutoFit/>
          </a:bodyPr>
          <a:lstStyle/>
          <a:p>
            <a:r>
              <a:rPr lang="en-US" dirty="0" smtClean="0"/>
              <a:t>(2A)  Plot the prior graph for a situation where the prior belief is represented by</a:t>
            </a:r>
          </a:p>
          <a:p>
            <a:r>
              <a:rPr lang="en-US" dirty="0" smtClean="0"/>
              <a:t>	the R function:</a:t>
            </a:r>
          </a:p>
          <a:p>
            <a:endParaRPr lang="en-US" dirty="0" smtClean="0"/>
          </a:p>
          <a:p>
            <a:r>
              <a:rPr lang="en-US" dirty="0" smtClean="0"/>
              <a:t>		</a:t>
            </a:r>
            <a:r>
              <a:rPr lang="en-US" dirty="0" err="1" smtClean="0"/>
              <a:t>dexp</a:t>
            </a:r>
            <a:r>
              <a:rPr lang="en-US" dirty="0" smtClean="0"/>
              <a:t>(x, rate =5)</a:t>
            </a:r>
          </a:p>
          <a:p>
            <a:endParaRPr lang="en-US" dirty="0" smtClean="0"/>
          </a:p>
          <a:p>
            <a:r>
              <a:rPr lang="en-US" dirty="0" smtClean="0"/>
              <a:t>for values of 0 &lt;= x &lt;= 1 and 0 otherwise.</a:t>
            </a:r>
          </a:p>
          <a:p>
            <a:endParaRPr lang="en-US" dirty="0" smtClean="0"/>
          </a:p>
          <a:p>
            <a:r>
              <a:rPr lang="en-US" dirty="0" smtClean="0"/>
              <a:t>(2B)  Calculate the posterior graph with both the Metropolitan algorithm and grid approximation for a case with 14 heads and 10 tails (where x = </a:t>
            </a:r>
            <a:r>
              <a:rPr lang="en-US" dirty="0" err="1" smtClean="0"/>
              <a:t>prob</a:t>
            </a:r>
            <a:r>
              <a:rPr lang="en-US" dirty="0" smtClean="0"/>
              <a:t>(head)) .</a:t>
            </a:r>
          </a:p>
          <a:p>
            <a:r>
              <a:rPr lang="en-US" dirty="0" smtClean="0"/>
              <a:t>Show the two methods roughly agree.  Compare this to a plot with a posterior for </a:t>
            </a:r>
          </a:p>
          <a:p>
            <a:r>
              <a:rPr lang="en-US" dirty="0" smtClean="0"/>
              <a:t>14 heads and 10 tails generated from a prior with beta(10,10).</a:t>
            </a:r>
          </a:p>
          <a:p>
            <a:endParaRPr lang="en-US" dirty="0" smtClean="0"/>
          </a:p>
          <a:p>
            <a:r>
              <a:rPr lang="en-US" dirty="0" smtClean="0"/>
              <a:t>(So for the observation of 14 heads and 10 tails you will end up with a graph with three plots superimposed: (i) the metropolitan  algorithm with an exp prior, (ii) grid approximation with an exp prior and (iii) exact analytical solution from a beta prior</a:t>
            </a:r>
          </a:p>
          <a:p>
            <a:r>
              <a:rPr lang="en-US" dirty="0" smtClean="0"/>
              <a:t> make the plots different colors so you can visualize them…)</a:t>
            </a:r>
          </a:p>
          <a:p>
            <a:endParaRPr lang="en-US" dirty="0" smtClean="0"/>
          </a:p>
          <a:p>
            <a:r>
              <a:rPr lang="en-US" dirty="0" smtClean="0"/>
              <a:t>(2C)  Repeat the above calculation but for a case of 583 heads and 417 tails. </a:t>
            </a:r>
          </a:p>
          <a:p>
            <a:r>
              <a:rPr lang="en-US" dirty="0" smtClean="0"/>
              <a:t>(You may need to adjust your model step parameters to try and get the grid and MC to match up).  How do the three posterior curves relate to each other now?  Why does this plot look different than the plot in (2B)?</a:t>
            </a:r>
          </a:p>
          <a:p>
            <a:endParaRPr lang="en-US" dirty="0" smtClean="0"/>
          </a:p>
          <a:p>
            <a:r>
              <a:rPr lang="en-US" dirty="0" smtClean="0"/>
              <a:t>Send graphs and code in your e-mail.</a:t>
            </a:r>
          </a:p>
          <a:p>
            <a:endParaRPr lang="en-US"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TotalTime>
  <Words>69</Words>
  <Application>Microsoft Office PowerPoint</Application>
  <PresentationFormat>On-screen Show (4:3)</PresentationFormat>
  <Paragraphs>49</Paragraphs>
  <Slides>3</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Anthony</dc:creator>
  <cp:lastModifiedBy>Anthony Fodor</cp:lastModifiedBy>
  <cp:revision>27</cp:revision>
  <dcterms:created xsi:type="dcterms:W3CDTF">2006-08-16T00:00:00Z</dcterms:created>
  <dcterms:modified xsi:type="dcterms:W3CDTF">2016-02-02T20:50:58Z</dcterms:modified>
</cp:coreProperties>
</file>