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6" r:id="rId3"/>
    <p:sldId id="313" r:id="rId4"/>
    <p:sldId id="304" r:id="rId5"/>
    <p:sldId id="292" r:id="rId6"/>
    <p:sldId id="356" r:id="rId7"/>
    <p:sldId id="303" r:id="rId8"/>
    <p:sldId id="302" r:id="rId9"/>
    <p:sldId id="294" r:id="rId10"/>
    <p:sldId id="295" r:id="rId11"/>
    <p:sldId id="305" r:id="rId12"/>
    <p:sldId id="296" r:id="rId13"/>
    <p:sldId id="297" r:id="rId14"/>
    <p:sldId id="354" r:id="rId15"/>
    <p:sldId id="357" r:id="rId16"/>
    <p:sldId id="268" r:id="rId17"/>
    <p:sldId id="358" r:id="rId18"/>
    <p:sldId id="355" r:id="rId19"/>
    <p:sldId id="309" r:id="rId20"/>
    <p:sldId id="310" r:id="rId21"/>
    <p:sldId id="312" r:id="rId22"/>
    <p:sldId id="314" r:id="rId23"/>
    <p:sldId id="315" r:id="rId24"/>
    <p:sldId id="316" r:id="rId25"/>
    <p:sldId id="317" r:id="rId26"/>
    <p:sldId id="348" r:id="rId27"/>
    <p:sldId id="311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49" r:id="rId36"/>
    <p:sldId id="336" r:id="rId37"/>
    <p:sldId id="337" r:id="rId38"/>
    <p:sldId id="338" r:id="rId39"/>
    <p:sldId id="339" r:id="rId40"/>
    <p:sldId id="340" r:id="rId41"/>
    <p:sldId id="341" r:id="rId42"/>
    <p:sldId id="344" r:id="rId43"/>
    <p:sldId id="347" r:id="rId44"/>
    <p:sldId id="345" r:id="rId45"/>
    <p:sldId id="343" r:id="rId46"/>
    <p:sldId id="346" r:id="rId47"/>
    <p:sldId id="353" r:id="rId48"/>
    <p:sldId id="350" r:id="rId49"/>
    <p:sldId id="351" r:id="rId50"/>
    <p:sldId id="35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1B98-4314-4C4D-9C75-EC030C639AD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E67-6C0B-4B40-8779-6E7C63D53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D10E-31E0-4FD1-95BB-B63491604F71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-stat.stanford.edu/~tibs/ElemStatLearn/printings/ESLII_print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bigscience.uncc.edu/fodorstatistics2013/labexercise-1/hamp-fodor-090810.fna.gz/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88" y="990600"/>
            <a:ext cx="76676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14525"/>
            <a:ext cx="6581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361" y="533400"/>
            <a:ext cx="9048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great book, but is insanely over-priced!</a:t>
            </a:r>
          </a:p>
          <a:p>
            <a:r>
              <a:rPr lang="en-US" dirty="0" smtClean="0"/>
              <a:t>We will touch on some of the stuff in here, but it won’t be a central focus.</a:t>
            </a:r>
          </a:p>
          <a:p>
            <a:r>
              <a:rPr lang="en-US" dirty="0" smtClean="0"/>
              <a:t>If you think you will be implementing Bayesian stats in your pipelines, it might be worth having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Optional depending on interest: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667000"/>
            <a:ext cx="5486400" cy="4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524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</a:p>
          <a:p>
            <a:r>
              <a:rPr lang="en-US" b="1" dirty="0" smtClean="0"/>
              <a:t>Doing Bayesian Data Analysis: A Tutorial with R and BUG.  </a:t>
            </a:r>
            <a:r>
              <a:rPr lang="en-US" dirty="0" smtClean="0"/>
              <a:t>John K. </a:t>
            </a:r>
            <a:r>
              <a:rPr lang="en-US" dirty="0" err="1" smtClean="0"/>
              <a:t>Kruschke</a:t>
            </a:r>
            <a:r>
              <a:rPr lang="en-US" dirty="0" smtClean="0"/>
              <a:t>.  More approachable, but also not quite as clear or concise as the </a:t>
            </a:r>
            <a:r>
              <a:rPr lang="en-US" dirty="0" err="1" smtClean="0"/>
              <a:t>Bolstad</a:t>
            </a:r>
            <a:r>
              <a:rPr lang="en-US" dirty="0" smtClean="0"/>
              <a:t> book.  Very nice chapters on Monte Carlo approaches to Bayesian analysis, but a bit heavy on the Bayesian proselytizing for my taste.  Also quite expensive.    Overall, though, a very engaging text.    If you get the Google electronic edition, make sure that your device(s) can show the scanned versions (which are </a:t>
            </a:r>
            <a:r>
              <a:rPr lang="en-US" dirty="0" err="1" smtClean="0"/>
              <a:t>DRM’ed</a:t>
            </a:r>
            <a:r>
              <a:rPr lang="en-US" dirty="0" smtClean="0"/>
              <a:t> ) as the equations in the default view are illegible.</a:t>
            </a:r>
          </a:p>
          <a:p>
            <a:endParaRPr lang="en-US" dirty="0" smtClean="0"/>
          </a:p>
          <a:p>
            <a:r>
              <a:rPr lang="en-US" dirty="0" smtClean="0"/>
              <a:t>Be sure to read sample</a:t>
            </a:r>
          </a:p>
          <a:p>
            <a:r>
              <a:rPr lang="en-US" dirty="0" smtClean="0"/>
              <a:t>chapters on the device</a:t>
            </a:r>
          </a:p>
          <a:p>
            <a:r>
              <a:rPr lang="en-US" dirty="0" smtClean="0"/>
              <a:t>of your choice to make</a:t>
            </a:r>
          </a:p>
          <a:p>
            <a:r>
              <a:rPr lang="en-US" dirty="0" smtClean="0"/>
              <a:t>sure formatting is ok</a:t>
            </a:r>
          </a:p>
          <a:p>
            <a:r>
              <a:rPr lang="en-US" dirty="0" smtClean="0"/>
              <a:t>before purchasing…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Optional depending on interest: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6334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533400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Recommended: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495800"/>
            <a:ext cx="724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It’s about $30-$40 and will make your life easier, but is not strictly required.</a:t>
            </a:r>
          </a:p>
          <a:p>
            <a:r>
              <a:rPr lang="en-US" dirty="0" smtClean="0"/>
              <a:t>More useful as a reference than as a tutorial…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Optional depending on interest: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On-line resources: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609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http://vassarstats.net/textbook/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Vassar stats book</a:t>
            </a:r>
            <a:endParaRPr lang="en-US" dirty="0"/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7210425" cy="50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172200"/>
            <a:ext cx="838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will need at least one book that covers canonical statistics.</a:t>
            </a:r>
          </a:p>
          <a:p>
            <a:r>
              <a:rPr lang="en-US" dirty="0" smtClean="0"/>
              <a:t>Start with this one (it is free) and then if it is not working for you, consider alternatives…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0274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Legal download:</a:t>
            </a:r>
          </a:p>
          <a:p>
            <a:r>
              <a:rPr lang="en-US" dirty="0" smtClean="0">
                <a:hlinkClick r:id="rId2"/>
              </a:rPr>
              <a:t>http://www-stat.stanford.edu/~tibs/ElemStatLearn/printings/ESLII_print10.pdf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953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2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less mathematical treatment of the </a:t>
            </a:r>
            <a:r>
              <a:rPr lang="en-US" smtClean="0"/>
              <a:t>same material….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6324600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http://www-bcf.usc.edu/~gareth/ISL/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5" y="1289050"/>
            <a:ext cx="7893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708150"/>
            <a:ext cx="907415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" y="1130300"/>
            <a:ext cx="85471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1663700"/>
            <a:ext cx="81978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</a:t>
            </a:r>
            <a:r>
              <a:rPr lang="en-US" dirty="0" smtClean="0"/>
              <a:t>syllabus</a:t>
            </a:r>
          </a:p>
          <a:p>
            <a:r>
              <a:rPr lang="en-US" dirty="0" smtClean="0"/>
              <a:t>Empirical Distributions</a:t>
            </a:r>
            <a:endParaRPr lang="en-US" dirty="0"/>
          </a:p>
          <a:p>
            <a:r>
              <a:rPr lang="en-US" dirty="0" smtClean="0"/>
              <a:t>Mean, median and variance</a:t>
            </a:r>
          </a:p>
          <a:p>
            <a:r>
              <a:rPr lang="en-US" dirty="0" err="1" smtClean="0"/>
              <a:t>Bioconductor</a:t>
            </a:r>
            <a:r>
              <a:rPr lang="en-US" dirty="0" smtClean="0"/>
              <a:t> for next-gen sequence datasets</a:t>
            </a:r>
          </a:p>
          <a:p>
            <a:r>
              <a:rPr lang="en-US" dirty="0" smtClean="0"/>
              <a:t>Lab exercise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2667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for Monday:  </a:t>
            </a:r>
          </a:p>
          <a:p>
            <a:endParaRPr lang="en-US" dirty="0" smtClean="0"/>
          </a:p>
          <a:p>
            <a:r>
              <a:rPr lang="en-US" dirty="0" smtClean="0"/>
              <a:t>	“Vassar stats book”:  http://vassarstats.net/textbook/</a:t>
            </a:r>
          </a:p>
          <a:p>
            <a:r>
              <a:rPr lang="en-US" dirty="0" smtClean="0"/>
              <a:t>		Chapter 1 “Principles of Measurement”</a:t>
            </a:r>
          </a:p>
          <a:p>
            <a:r>
              <a:rPr lang="en-US" dirty="0" smtClean="0"/>
              <a:t>		Chapter 2: “Distributions”</a:t>
            </a:r>
          </a:p>
          <a:p>
            <a:endParaRPr lang="en-US" dirty="0" smtClean="0"/>
          </a:p>
          <a:p>
            <a:r>
              <a:rPr lang="en-US" dirty="0" smtClean="0"/>
              <a:t>	(or equivalent in your favorite canonical statistics text book).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(The above is presumably review).</a:t>
            </a:r>
          </a:p>
          <a:p>
            <a:endParaRPr lang="en-US" dirty="0" smtClean="0"/>
          </a:p>
          <a:p>
            <a:r>
              <a:rPr lang="en-US" dirty="0" smtClean="0"/>
              <a:t>	In “The Art of R Programming” –</a:t>
            </a:r>
          </a:p>
          <a:p>
            <a:r>
              <a:rPr lang="en-US" dirty="0" smtClean="0"/>
              <a:t>		Chapter 1 – “Getting started” –</a:t>
            </a:r>
          </a:p>
          <a:p>
            <a:r>
              <a:rPr lang="en-US" dirty="0" smtClean="0"/>
              <a:t>		Chapter 2-  “Vectors”</a:t>
            </a:r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r>
              <a:rPr lang="en-US" dirty="0" smtClean="0"/>
              <a:t>	or equivalent chapters here: </a:t>
            </a:r>
            <a:r>
              <a:rPr lang="en-US" u="sng" dirty="0" smtClean="0">
                <a:hlinkClick r:id="rId2"/>
              </a:rPr>
              <a:t>http://heather.cs.ucdavis.edu/~matloff/132/NSPpart.pdf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If you are getting a non-electronic copy, get this book ordered!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048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Empirical distributions – a set of data that has been observed (or is capable of  being observed)</a:t>
            </a:r>
            <a:endParaRPr 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258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953000" y="5943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http://vassarstats.net/textbook/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example: 12 exam scores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R, we can create a </a:t>
            </a:r>
            <a:r>
              <a:rPr lang="en-US" dirty="0" smtClean="0">
                <a:solidFill>
                  <a:srgbClr val="FF0000"/>
                </a:solidFill>
              </a:rPr>
              <a:t>vector</a:t>
            </a:r>
            <a:r>
              <a:rPr lang="en-US" dirty="0" smtClean="0"/>
              <a:t> that will hold our empirical distribution.</a:t>
            </a:r>
          </a:p>
          <a:p>
            <a:endParaRPr lang="en-US" dirty="0" smtClean="0"/>
          </a:p>
          <a:p>
            <a:r>
              <a:rPr lang="en-US" dirty="0" smtClean="0"/>
              <a:t>A vector in R is a one-dimensional ordered list of data.</a:t>
            </a:r>
          </a:p>
          <a:p>
            <a:r>
              <a:rPr lang="en-US" dirty="0" smtClean="0"/>
              <a:t>All of the data in an R vector must be of the same type.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5715000" cy="325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4196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810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2743200"/>
            <a:ext cx="862774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rm</a:t>
            </a:r>
            <a:r>
              <a:rPr lang="en-US" dirty="0" smtClean="0"/>
              <a:t>(list=</a:t>
            </a:r>
            <a:r>
              <a:rPr lang="en-US" dirty="0" err="1" smtClean="0"/>
              <a:t>ls</a:t>
            </a:r>
            <a:r>
              <a:rPr lang="en-US" dirty="0" smtClean="0"/>
              <a:t>())   -  removes everything in the R workspace</a:t>
            </a:r>
          </a:p>
          <a:p>
            <a:endParaRPr lang="en-US" dirty="0" smtClean="0"/>
          </a:p>
          <a:p>
            <a:r>
              <a:rPr lang="en-US" dirty="0" smtClean="0"/>
              <a:t>exams &lt;- c( 61, 69, 72, 76, 78, 83, 85, 85, 86, 88, 93, 97 ) </a:t>
            </a:r>
          </a:p>
          <a:p>
            <a:r>
              <a:rPr lang="en-US" dirty="0" smtClean="0"/>
              <a:t>Make  a vector with the data and point to it with the reference “exams”</a:t>
            </a:r>
          </a:p>
          <a:p>
            <a:endParaRPr lang="en-US" dirty="0" smtClean="0"/>
          </a:p>
          <a:p>
            <a:r>
              <a:rPr lang="en-US" dirty="0" smtClean="0"/>
              <a:t>length(exams) – returns the length of our vector</a:t>
            </a:r>
          </a:p>
          <a:p>
            <a:endParaRPr lang="en-US" dirty="0" smtClean="0"/>
          </a:p>
          <a:p>
            <a:r>
              <a:rPr lang="en-US" dirty="0" err="1" smtClean="0"/>
              <a:t>typeof</a:t>
            </a:r>
            <a:r>
              <a:rPr lang="en-US" dirty="0" smtClean="0"/>
              <a:t>(exams) – returns the type of our vector (floating point numbers)</a:t>
            </a:r>
          </a:p>
          <a:p>
            <a:endParaRPr lang="en-US" dirty="0" smtClean="0"/>
          </a:p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exams,breaks</a:t>
            </a:r>
            <a:r>
              <a:rPr lang="en-US" dirty="0" smtClean="0"/>
              <a:t>=97-61) – Make a histogram with a separate bin for each possible grade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8600"/>
            <a:ext cx="58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just do </a:t>
            </a:r>
            <a:r>
              <a:rPr lang="en-US" dirty="0" err="1" smtClean="0"/>
              <a:t>hist</a:t>
            </a:r>
            <a:r>
              <a:rPr lang="en-US" dirty="0" smtClean="0"/>
              <a:t>(exams), we get the default number of bins </a:t>
            </a:r>
            <a:endParaRPr 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4717505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597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no single pieces </a:t>
            </a:r>
            <a:r>
              <a:rPr lang="en-US" smtClean="0"/>
              <a:t>of data </a:t>
            </a:r>
            <a:r>
              <a:rPr lang="en-US" dirty="0" smtClean="0"/>
              <a:t>in R.  Everything is a vector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0668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362200"/>
            <a:ext cx="720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returns a vector (of size=1) that holds the length of the input vector</a:t>
            </a:r>
            <a:endParaRPr 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235910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962400"/>
            <a:ext cx="759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typeof</a:t>
            </a:r>
            <a:r>
              <a:rPr lang="en-US" dirty="0" smtClean="0"/>
              <a:t> returns a vector (of size=1) that holds the string that describe the vector</a:t>
            </a:r>
            <a:endParaRPr lang="en-US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343400"/>
            <a:ext cx="2057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05473" y="5181600"/>
            <a:ext cx="35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“2+2” returns a vector of length 1…</a:t>
            </a:r>
            <a:endParaRPr lang="en-US" dirty="0"/>
          </a:p>
        </p:txBody>
      </p:sp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7425" y="5486400"/>
            <a:ext cx="15525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684510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548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Everything in an R vector must be of the same data type.</a:t>
            </a:r>
          </a:p>
          <a:p>
            <a:r>
              <a:rPr lang="en-US" dirty="0" smtClean="0"/>
              <a:t>R will find the common data type…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105400"/>
            <a:ext cx="742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second case, the common data type is character.</a:t>
            </a:r>
          </a:p>
          <a:p>
            <a:r>
              <a:rPr lang="en-US" dirty="0" smtClean="0"/>
              <a:t>The + operator is not defined for “character” so x + x fails in the second case…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</a:t>
            </a:r>
            <a:r>
              <a:rPr lang="en-US" dirty="0" smtClean="0"/>
              <a:t>syllabus</a:t>
            </a:r>
          </a:p>
          <a:p>
            <a:r>
              <a:rPr lang="en-US" dirty="0" smtClean="0"/>
              <a:t>Empirical Distributions</a:t>
            </a:r>
            <a:endParaRPr lang="en-US" dirty="0"/>
          </a:p>
          <a:p>
            <a:r>
              <a:rPr lang="en-US" dirty="0" smtClean="0"/>
              <a:t>Mean, median and variance</a:t>
            </a:r>
          </a:p>
          <a:p>
            <a:r>
              <a:rPr lang="en-US" dirty="0" err="1" smtClean="0"/>
              <a:t>Bioconductor</a:t>
            </a:r>
            <a:r>
              <a:rPr lang="en-US" dirty="0" smtClean="0"/>
              <a:t> for next-gen sequence datasets</a:t>
            </a:r>
          </a:p>
          <a:p>
            <a:r>
              <a:rPr lang="en-US" dirty="0" smtClean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2004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62877"/>
            <a:ext cx="7081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return to our empirical distribution:</a:t>
            </a:r>
          </a:p>
          <a:p>
            <a:endParaRPr lang="en-US" dirty="0" smtClean="0"/>
          </a:p>
          <a:p>
            <a:r>
              <a:rPr lang="en-US" dirty="0" smtClean="0"/>
              <a:t>For all distributions, we can define measures mean, median and variance: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mean = sum(measurements) / # of measurements</a:t>
            </a:r>
          </a:p>
          <a:p>
            <a:endParaRPr lang="en-US" dirty="0" smtClean="0"/>
          </a:p>
          <a:p>
            <a:r>
              <a:rPr lang="en-US" dirty="0" smtClean="0"/>
              <a:t>mean is sensitive to outliers…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019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http://vassarstats.net/textbook/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7625"/>
            <a:ext cx="71342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http://vassarstats.net/textbook/</a:t>
            </a:r>
            <a:endParaRPr lang="en-US" dirty="0"/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0"/>
            <a:ext cx="5514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</a:t>
            </a:r>
            <a:r>
              <a:rPr lang="en-US" dirty="0" smtClean="0"/>
              <a:t>syllabus</a:t>
            </a:r>
          </a:p>
          <a:p>
            <a:r>
              <a:rPr lang="en-US" dirty="0" smtClean="0"/>
              <a:t>Empirical Distributions</a:t>
            </a:r>
            <a:endParaRPr lang="en-US" dirty="0"/>
          </a:p>
          <a:p>
            <a:r>
              <a:rPr lang="en-US" dirty="0" smtClean="0"/>
              <a:t>Mean, median and variance</a:t>
            </a:r>
          </a:p>
          <a:p>
            <a:r>
              <a:rPr lang="en-US" dirty="0" err="1" smtClean="0"/>
              <a:t>Bioconductor</a:t>
            </a:r>
            <a:r>
              <a:rPr lang="en-US" dirty="0" smtClean="0"/>
              <a:t> for next-gen sequence datasets</a:t>
            </a:r>
          </a:p>
          <a:p>
            <a:r>
              <a:rPr lang="en-US" dirty="0" smtClean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590800" y="60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381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mean calculation is sensitive to outliers… </a:t>
            </a:r>
            <a:endParaRPr lang="en-US" dirty="0"/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69124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2743200"/>
            <a:ext cx="5942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Vectors are 1-indexed in R (unlike C/C++/Java data structures)</a:t>
            </a:r>
          </a:p>
          <a:p>
            <a:endParaRPr lang="en-US" dirty="0" smtClean="0"/>
          </a:p>
          <a:p>
            <a:r>
              <a:rPr lang="en-US" dirty="0" smtClean="0"/>
              <a:t>exams[length(exams)] &lt;- 30000  changes the last data point.</a:t>
            </a:r>
          </a:p>
          <a:p>
            <a:r>
              <a:rPr lang="en-US" dirty="0" smtClean="0"/>
              <a:t>We see the mean is changed.</a:t>
            </a:r>
          </a:p>
          <a:p>
            <a:endParaRPr lang="en-US" dirty="0" smtClean="0"/>
          </a:p>
          <a:p>
            <a:r>
              <a:rPr lang="en-US" dirty="0" smtClean="0"/>
              <a:t>We say that </a:t>
            </a:r>
            <a:r>
              <a:rPr lang="en-US" dirty="0" smtClean="0">
                <a:solidFill>
                  <a:srgbClr val="FF0000"/>
                </a:solidFill>
              </a:rPr>
              <a:t>arithmetic mean is not robust to outliers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3" y="533400"/>
            <a:ext cx="7774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median is just the middle value.</a:t>
            </a:r>
          </a:p>
          <a:p>
            <a:r>
              <a:rPr lang="en-US" dirty="0" smtClean="0"/>
              <a:t>For an even set of numbers, it is the average of data above and below the middle</a:t>
            </a:r>
          </a:p>
          <a:p>
            <a:r>
              <a:rPr lang="en-US" dirty="0" smtClean="0"/>
              <a:t>in the sorted list of data..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828351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953000"/>
            <a:ext cx="647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the median does not change when the outlier is introduced.</a:t>
            </a:r>
          </a:p>
          <a:p>
            <a:r>
              <a:rPr lang="en-US" dirty="0" smtClean="0"/>
              <a:t>We say that </a:t>
            </a:r>
            <a:r>
              <a:rPr lang="en-US" dirty="0" smtClean="0">
                <a:solidFill>
                  <a:srgbClr val="FF0000"/>
                </a:solidFill>
              </a:rPr>
              <a:t>median is robust </a:t>
            </a:r>
            <a:r>
              <a:rPr lang="en-US" dirty="0" smtClean="0"/>
              <a:t>to outliers.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8" y="304800"/>
            <a:ext cx="39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 (for “sample mean”)    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962025"/>
            <a:ext cx="72961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8464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uses the population variance (n-1 in denominator).</a:t>
            </a:r>
          </a:p>
          <a:p>
            <a:r>
              <a:rPr lang="en-US" dirty="0" smtClean="0"/>
              <a:t>If you know the mean ahead of time, you can use the sample variance.</a:t>
            </a:r>
          </a:p>
          <a:p>
            <a:r>
              <a:rPr lang="en-US" dirty="0" smtClean="0"/>
              <a:t>Otherwise (as is usually the case), you estimate the mean from your data,</a:t>
            </a:r>
          </a:p>
          <a:p>
            <a:r>
              <a:rPr lang="en-US" dirty="0" smtClean="0"/>
              <a:t>lose 1 degree of freedom and use the population variance (with n-1 in the denominator)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019800"/>
            <a:ext cx="391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deviation is the </a:t>
            </a:r>
            <a:r>
              <a:rPr lang="en-US" dirty="0" err="1" smtClean="0"/>
              <a:t>sqrt</a:t>
            </a:r>
            <a:r>
              <a:rPr lang="en-US" dirty="0" smtClean="0"/>
              <a:t>(variance)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3429000" y="1143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914400"/>
            <a:ext cx="29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I have a for loop here.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819400" y="1447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295400"/>
            <a:ext cx="42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index my </a:t>
            </a:r>
            <a:r>
              <a:rPr lang="en-US" dirty="0" err="1" smtClean="0"/>
              <a:t>vecor</a:t>
            </a:r>
            <a:r>
              <a:rPr lang="en-US" dirty="0" smtClean="0"/>
              <a:t> with [] (like arrays in Java).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2819400"/>
            <a:ext cx="3240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is sequence generator operator</a:t>
            </a:r>
          </a:p>
          <a:p>
            <a:r>
              <a:rPr lang="en-US" dirty="0" smtClean="0"/>
              <a:t>(returns a vector)</a:t>
            </a:r>
            <a:endParaRPr 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25" y="3562350"/>
            <a:ext cx="38004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>
            <a:off x="152400" y="4495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4800600"/>
            <a:ext cx="4477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1:length(vector) returns a vector with the </a:t>
            </a:r>
          </a:p>
          <a:p>
            <a:r>
              <a:rPr lang="en-US" dirty="0" smtClean="0"/>
              <a:t>Integers 1 through 12.</a:t>
            </a:r>
          </a:p>
          <a:p>
            <a:endParaRPr lang="en-US" dirty="0" smtClean="0"/>
          </a:p>
          <a:p>
            <a:r>
              <a:rPr lang="en-US" dirty="0" smtClean="0"/>
              <a:t>The for loop iterates through these 12 vectors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</a:t>
            </a:r>
            <a:r>
              <a:rPr lang="en-US" dirty="0" smtClean="0"/>
              <a:t>syllabus</a:t>
            </a:r>
          </a:p>
          <a:p>
            <a:r>
              <a:rPr lang="en-US" dirty="0" smtClean="0"/>
              <a:t>Empirical Distributions</a:t>
            </a:r>
            <a:endParaRPr lang="en-US" dirty="0"/>
          </a:p>
          <a:p>
            <a:r>
              <a:rPr lang="en-US" dirty="0" smtClean="0"/>
              <a:t>Mean, median and variance</a:t>
            </a:r>
          </a:p>
          <a:p>
            <a:r>
              <a:rPr lang="en-US" dirty="0" err="1" smtClean="0"/>
              <a:t>Bioconductor</a:t>
            </a:r>
            <a:r>
              <a:rPr lang="en-US" dirty="0" smtClean="0"/>
              <a:t> for next-gen sequence datasets</a:t>
            </a:r>
          </a:p>
          <a:p>
            <a:r>
              <a:rPr lang="en-US" dirty="0" smtClean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48006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844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 these simple metrics can be useful in  looking at next-gen sequencing experiments.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4400" y="762000"/>
            <a:ext cx="55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454 sequencing experiment</a:t>
            </a:r>
            <a:endParaRPr lang="en-US" dirty="0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58578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724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use the </a:t>
            </a:r>
            <a:r>
              <a:rPr lang="en-US" dirty="0" err="1" smtClean="0"/>
              <a:t>readFasta</a:t>
            </a:r>
            <a:r>
              <a:rPr lang="en-US" dirty="0" smtClean="0"/>
              <a:t> method in the </a:t>
            </a:r>
            <a:r>
              <a:rPr lang="en-US" dirty="0" err="1" smtClean="0"/>
              <a:t>BioConductor</a:t>
            </a:r>
            <a:r>
              <a:rPr lang="en-US" dirty="0" smtClean="0"/>
              <a:t> “</a:t>
            </a:r>
            <a:r>
              <a:rPr lang="en-US" dirty="0" err="1" smtClean="0"/>
              <a:t>shortReads</a:t>
            </a:r>
            <a:r>
              <a:rPr lang="en-US" dirty="0" smtClean="0"/>
              <a:t>” library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1157288"/>
            <a:ext cx="88868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09800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source("http://bioconductor.org/biocLite.R") #this only needs to be done once</a:t>
            </a:r>
          </a:p>
          <a:p>
            <a:endParaRPr lang="en-US" dirty="0" smtClean="0"/>
          </a:p>
          <a:p>
            <a:r>
              <a:rPr lang="en-US" dirty="0" err="1" smtClean="0"/>
              <a:t>biocLite</a:t>
            </a:r>
            <a:r>
              <a:rPr lang="en-US" dirty="0" smtClean="0"/>
              <a:t>("</a:t>
            </a:r>
            <a:r>
              <a:rPr lang="en-US" dirty="0" err="1" smtClean="0"/>
              <a:t>ShortRead</a:t>
            </a:r>
            <a:r>
              <a:rPr lang="en-US" dirty="0" smtClean="0"/>
              <a:t>") #this only has to be done once</a:t>
            </a:r>
          </a:p>
          <a:p>
            <a:endParaRPr lang="en-US" dirty="0" smtClean="0"/>
          </a:p>
          <a:p>
            <a:r>
              <a:rPr lang="en-US" dirty="0" smtClean="0"/>
              <a:t>library("</a:t>
            </a:r>
            <a:r>
              <a:rPr lang="en-US" dirty="0" err="1" smtClean="0"/>
              <a:t>ShortRead</a:t>
            </a:r>
            <a:r>
              <a:rPr lang="en-US" dirty="0" smtClean="0"/>
              <a:t>") #this needs to be done with every new R session</a:t>
            </a:r>
          </a:p>
          <a:p>
            <a:endParaRPr lang="en-US" dirty="0" smtClean="0"/>
          </a:p>
          <a:p>
            <a:r>
              <a:rPr lang="en-US" dirty="0" smtClean="0"/>
              <a:t>?</a:t>
            </a:r>
            <a:r>
              <a:rPr lang="en-US" dirty="0" err="1" smtClean="0"/>
              <a:t>readFasta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example(</a:t>
            </a:r>
            <a:r>
              <a:rPr lang="en-US" dirty="0" err="1" smtClean="0"/>
              <a:t>readFasta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33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are connected to the internet, we can easily install the library..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85813"/>
            <a:ext cx="83820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381000"/>
            <a:ext cx="328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help file for </a:t>
            </a:r>
            <a:r>
              <a:rPr lang="en-US" dirty="0" err="1" smtClean="0"/>
              <a:t>readFasta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819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textbook…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04850"/>
            <a:ext cx="79819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52400"/>
            <a:ext cx="850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hard thing with using other people’s libraries in R.  Figuring out where your data are!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0148" y="6400800"/>
            <a:ext cx="18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</a:t>
            </a:r>
            <a:r>
              <a:rPr lang="en-US" dirty="0" smtClean="0"/>
              <a:t>() is structure…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43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one way to get the length of the first sequence…</a:t>
            </a:r>
            <a:endParaRPr 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914400"/>
            <a:ext cx="89249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1752600" y="1371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9800" y="1230868"/>
            <a:ext cx="419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an “S4” r object (more on that later)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667000" y="3200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3059668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the attributes out (attributes are like fields in Java)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124200" y="4876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0504" y="4659868"/>
            <a:ext cx="261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field we want is </a:t>
            </a:r>
            <a:r>
              <a:rPr lang="en-US" dirty="0" err="1" smtClean="0"/>
              <a:t>sread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6096000"/>
            <a:ext cx="845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seems to work but is far from ideal (among other problems it will be slow in a loop)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474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Typing example(</a:t>
            </a:r>
            <a:r>
              <a:rPr lang="en-US" dirty="0" err="1" smtClean="0"/>
              <a:t>fastaRead</a:t>
            </a:r>
            <a:r>
              <a:rPr lang="en-US" dirty="0" smtClean="0"/>
              <a:t>) gives us another idea</a:t>
            </a:r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609600"/>
            <a:ext cx="87249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2743200" y="3962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3810000"/>
            <a:ext cx="425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sread</a:t>
            </a:r>
            <a:r>
              <a:rPr lang="en-US" dirty="0" smtClean="0"/>
              <a:t> is a function provided to help us out..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153400" cy="182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533400"/>
            <a:ext cx="634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man page for </a:t>
            </a:r>
            <a:r>
              <a:rPr lang="en-US" dirty="0" err="1" smtClean="0"/>
              <a:t>sread</a:t>
            </a:r>
            <a:r>
              <a:rPr lang="en-US" dirty="0" smtClean="0"/>
              <a:t> (which we get to by typing ?</a:t>
            </a:r>
            <a:r>
              <a:rPr lang="en-US" dirty="0" err="1" smtClean="0"/>
              <a:t>sread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2485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Much better!  </a:t>
            </a:r>
            <a:r>
              <a:rPr lang="en-US" dirty="0" err="1" smtClean="0"/>
              <a:t>myreads@ranges@width</a:t>
            </a:r>
            <a:r>
              <a:rPr lang="en-US" dirty="0" smtClean="0"/>
              <a:t> is the vector of sequence lengths already put there for us by </a:t>
            </a:r>
            <a:r>
              <a:rPr lang="en-US" dirty="0" err="1" smtClean="0"/>
              <a:t>sread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(@ is evidently a selection operator for S4 classes ; more on this later)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667001" y="4953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49149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88449"/>
            <a:ext cx="4495800" cy="46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381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at our data, this was not a good sequencing run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1" y="2069068"/>
            <a:ext cx="344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 is too high (about half of mean)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1"/>
          </p:cNvCxnSpPr>
          <p:nvPr/>
        </p:nvCxnSpPr>
        <p:spPr>
          <a:xfrm rot="10800000">
            <a:off x="1371643" y="2057400"/>
            <a:ext cx="685759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2800" y="4343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396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 is a mess!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430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different (better) sequencing run…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5924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81062"/>
            <a:ext cx="4648200" cy="4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743200" y="3657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3276600"/>
            <a:ext cx="223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Nice tight distribution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647700" y="22479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8533" y="2438400"/>
            <a:ext cx="307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Reasonable standard deviation</a:t>
            </a:r>
          </a:p>
          <a:p>
            <a:r>
              <a:rPr lang="en-US" dirty="0" smtClean="0"/>
              <a:t>(about 10% of mean)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5334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(From </a:t>
            </a:r>
            <a:r>
              <a:rPr lang="en-US" dirty="0" err="1" smtClean="0"/>
              <a:t>Raad</a:t>
            </a:r>
            <a:r>
              <a:rPr lang="en-US" dirty="0" smtClean="0"/>
              <a:t> </a:t>
            </a:r>
            <a:r>
              <a:rPr lang="en-US" dirty="0" err="1" smtClean="0"/>
              <a:t>Gharaibeh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 more direct way to get the widths…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6238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133600"/>
            <a:ext cx="4181475" cy="436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38200"/>
            <a:ext cx="6481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commands you should understand and practice from this lecture: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71688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rm</a:t>
            </a:r>
            <a:r>
              <a:rPr lang="en-US" dirty="0" smtClean="0"/>
              <a:t>(list=</a:t>
            </a:r>
            <a:r>
              <a:rPr lang="en-US" dirty="0" err="1" smtClean="0"/>
              <a:t>ls</a:t>
            </a:r>
            <a:r>
              <a:rPr lang="en-US" dirty="0" smtClean="0"/>
              <a:t>())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length()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mean()</a:t>
            </a:r>
          </a:p>
          <a:p>
            <a:r>
              <a:rPr lang="en-US" dirty="0" smtClean="0"/>
              <a:t>median()</a:t>
            </a:r>
          </a:p>
          <a:p>
            <a:r>
              <a:rPr lang="en-US" dirty="0" err="1" smtClean="0"/>
              <a:t>sd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c()</a:t>
            </a:r>
          </a:p>
          <a:p>
            <a:r>
              <a:rPr lang="en-US" dirty="0" smtClean="0"/>
              <a:t>The : operator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562600"/>
            <a:ext cx="685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concept you should understand at this point: </a:t>
            </a:r>
          </a:p>
          <a:p>
            <a:r>
              <a:rPr lang="en-US" dirty="0" smtClean="0"/>
              <a:t>	vector – one dimensional array with data all of the same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exercises (for this afternoon at 2:00)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569" y="762000"/>
            <a:ext cx="901843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Use the mean and </a:t>
            </a:r>
            <a:r>
              <a:rPr lang="en-US" dirty="0" err="1" smtClean="0"/>
              <a:t>sd</a:t>
            </a:r>
            <a:r>
              <a:rPr lang="en-US" dirty="0" smtClean="0"/>
              <a:t> functions to calculate the mean and standard deviation</a:t>
            </a:r>
          </a:p>
          <a:p>
            <a:pPr marL="342900" indent="-342900"/>
            <a:r>
              <a:rPr lang="en-US" dirty="0" smtClean="0"/>
              <a:t>of the following numbers  { 2.3,  4.3 ,1.2 , 3.4, 8.3, 12.2 } 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(2) Use mean and </a:t>
            </a:r>
            <a:r>
              <a:rPr lang="en-US" dirty="0" err="1" smtClean="0"/>
              <a:t>sd</a:t>
            </a:r>
            <a:r>
              <a:rPr lang="en-US" dirty="0" smtClean="0"/>
              <a:t> in R to calculate the average and </a:t>
            </a:r>
            <a:r>
              <a:rPr lang="en-US" dirty="0" err="1" smtClean="0"/>
              <a:t>sd</a:t>
            </a:r>
            <a:r>
              <a:rPr lang="en-US" dirty="0" smtClean="0"/>
              <a:t> of { 4,5,6 …. 678,679,680 } </a:t>
            </a:r>
          </a:p>
          <a:p>
            <a:pPr marL="342900" indent="-342900"/>
            <a:r>
              <a:rPr lang="en-US" dirty="0" smtClean="0"/>
              <a:t>(the set of every positive integer between 4 and 680)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(3) From the class web site download and unzip (using </a:t>
            </a:r>
            <a:r>
              <a:rPr lang="en-US" dirty="0" err="1" smtClean="0"/>
              <a:t>gzip</a:t>
            </a:r>
            <a:r>
              <a:rPr lang="en-US" dirty="0" smtClean="0"/>
              <a:t> –d ) these sequences: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>
                <a:hlinkClick r:id="rId2"/>
              </a:rPr>
              <a:t>http://bigscience.uncc.edu/fodorstatistics2013/labexercise-1/hamp-fodor-090810.fna.gz/view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Using </a:t>
            </a:r>
            <a:r>
              <a:rPr lang="en-US" dirty="0" err="1" smtClean="0"/>
              <a:t>Bioconductor</a:t>
            </a:r>
            <a:r>
              <a:rPr lang="en-US" dirty="0" smtClean="0"/>
              <a:t> from R determine :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How many sequences are in the dataset?  What is the mean and SD of the lengths?</a:t>
            </a:r>
          </a:p>
          <a:p>
            <a:pPr marL="342900" indent="-342900"/>
            <a:r>
              <a:rPr lang="en-US" dirty="0" smtClean="0"/>
              <a:t>Display a histogram of the lengths.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Use R commands to try and figure out the information in the </a:t>
            </a:r>
            <a:r>
              <a:rPr lang="en-US" dirty="0" err="1" smtClean="0"/>
              <a:t>BioConductor</a:t>
            </a:r>
            <a:r>
              <a:rPr lang="en-US" dirty="0" smtClean="0"/>
              <a:t> objects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BONUS: Display a histogram of the GC content of the sequences.  </a:t>
            </a:r>
          </a:p>
          <a:p>
            <a:pPr marL="342900" indent="-342900"/>
            <a:r>
              <a:rPr lang="en-US" dirty="0" smtClean="0"/>
              <a:t>(This can be done entirely in R or using Java or another language to dump data to 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400800"/>
            <a:ext cx="767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these to me before you leave this afternoon (but nothing to hand in yet…)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Required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429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16468"/>
            <a:ext cx="447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are getting a print copy</a:t>
            </a:r>
            <a:r>
              <a:rPr lang="en-US" smtClean="0"/>
              <a:t>, order it ASAP…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23900"/>
            <a:ext cx="95535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for Monday:  </a:t>
            </a:r>
          </a:p>
          <a:p>
            <a:endParaRPr lang="en-US" dirty="0" smtClean="0"/>
          </a:p>
          <a:p>
            <a:r>
              <a:rPr lang="en-US" dirty="0" smtClean="0"/>
              <a:t>	“Vassar stats book”:  http://vassarstats.net/textbook/</a:t>
            </a:r>
          </a:p>
          <a:p>
            <a:r>
              <a:rPr lang="en-US" dirty="0" smtClean="0"/>
              <a:t>		Chapter 1 “Principles of Measurement”</a:t>
            </a:r>
          </a:p>
          <a:p>
            <a:r>
              <a:rPr lang="en-US" dirty="0" smtClean="0"/>
              <a:t>		Chapter 2: “Distributions”</a:t>
            </a:r>
          </a:p>
          <a:p>
            <a:endParaRPr lang="en-US" dirty="0" smtClean="0"/>
          </a:p>
          <a:p>
            <a:r>
              <a:rPr lang="en-US" dirty="0" smtClean="0"/>
              <a:t>	(or equivalent in your favorite canonical statistics text book).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(The above is presumably review).</a:t>
            </a:r>
          </a:p>
          <a:p>
            <a:endParaRPr lang="en-US" dirty="0" smtClean="0"/>
          </a:p>
          <a:p>
            <a:r>
              <a:rPr lang="en-US" dirty="0" smtClean="0"/>
              <a:t>	In “The Art of R Programming” –</a:t>
            </a:r>
          </a:p>
          <a:p>
            <a:r>
              <a:rPr lang="en-US" dirty="0" smtClean="0"/>
              <a:t>		Chapter 1 – “Getting started” –</a:t>
            </a:r>
          </a:p>
          <a:p>
            <a:r>
              <a:rPr lang="en-US" dirty="0" smtClean="0"/>
              <a:t>		Chapter 2-  “Vectors”</a:t>
            </a:r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r>
              <a:rPr lang="en-US" dirty="0" smtClean="0"/>
              <a:t>	or equivalent chapters here: </a:t>
            </a:r>
            <a:r>
              <a:rPr lang="en-US" u="sng" dirty="0" smtClean="0">
                <a:hlinkClick r:id="rId2"/>
              </a:rPr>
              <a:t>http://heather.cs.ucdavis.edu/~matloff/132/NSPpart.pdf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If you are getting a non-electronic copy, get this book ordered!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60400"/>
            <a:ext cx="76581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Required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2571750" cy="361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0" y="5943600"/>
            <a:ext cx="5949950" cy="59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0639" y="304800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Recommended textbooks…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http://www.amazon.com/gp/offer-listing/025608338X/ref=sr_1_5_olp?ie=UTF8&amp;qid=1357529565&amp;sr=8-5&amp;keywords=applied+linear+statistical+models&amp;condition=used</a:t>
            </a:r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8153400" cy="35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8763000" cy="17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752600"/>
            <a:ext cx="1295400" cy="15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Recommended textbooks…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336" y="1924050"/>
            <a:ext cx="6619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3536" y="1009650"/>
            <a:ext cx="868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Either edition of this book is fine, but new or used is going to be around $40.</a:t>
            </a:r>
          </a:p>
          <a:p>
            <a:r>
              <a:rPr lang="en-US" dirty="0" smtClean="0"/>
              <a:t>It really is an outstanding book (but dense!).  It is worth the investment of time and money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Recommended textbooks…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1415</Words>
  <Application>Microsoft Office PowerPoint</Application>
  <PresentationFormat>On-screen Show (4:3)</PresentationFormat>
  <Paragraphs>240</Paragraphs>
  <Slides>50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189</cp:revision>
  <dcterms:created xsi:type="dcterms:W3CDTF">2006-08-16T00:00:00Z</dcterms:created>
  <dcterms:modified xsi:type="dcterms:W3CDTF">2015-02-11T13:43:24Z</dcterms:modified>
</cp:coreProperties>
</file>