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04" r:id="rId2"/>
    <p:sldId id="307" r:id="rId3"/>
    <p:sldId id="257" r:id="rId4"/>
    <p:sldId id="280" r:id="rId5"/>
    <p:sldId id="281" r:id="rId6"/>
    <p:sldId id="282" r:id="rId7"/>
    <p:sldId id="313" r:id="rId8"/>
    <p:sldId id="315" r:id="rId9"/>
    <p:sldId id="316" r:id="rId10"/>
    <p:sldId id="317" r:id="rId11"/>
    <p:sldId id="333" r:id="rId12"/>
    <p:sldId id="334" r:id="rId13"/>
    <p:sldId id="283" r:id="rId14"/>
    <p:sldId id="285" r:id="rId15"/>
    <p:sldId id="290" r:id="rId16"/>
    <p:sldId id="287" r:id="rId17"/>
    <p:sldId id="291" r:id="rId18"/>
    <p:sldId id="319" r:id="rId19"/>
    <p:sldId id="320" r:id="rId20"/>
    <p:sldId id="321" r:id="rId21"/>
    <p:sldId id="322" r:id="rId22"/>
    <p:sldId id="323" r:id="rId23"/>
    <p:sldId id="324" r:id="rId24"/>
    <p:sldId id="288" r:id="rId25"/>
    <p:sldId id="331" r:id="rId26"/>
    <p:sldId id="325" r:id="rId27"/>
    <p:sldId id="326" r:id="rId28"/>
    <p:sldId id="327" r:id="rId29"/>
    <p:sldId id="332" r:id="rId30"/>
    <p:sldId id="328" r:id="rId31"/>
    <p:sldId id="292" r:id="rId32"/>
    <p:sldId id="293" r:id="rId33"/>
    <p:sldId id="339" r:id="rId34"/>
    <p:sldId id="335" r:id="rId35"/>
    <p:sldId id="336" r:id="rId36"/>
    <p:sldId id="337" r:id="rId37"/>
    <p:sldId id="338" r:id="rId38"/>
    <p:sldId id="298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74" r:id="rId50"/>
    <p:sldId id="275" r:id="rId51"/>
    <p:sldId id="276" r:id="rId52"/>
    <p:sldId id="277" r:id="rId53"/>
    <p:sldId id="305" r:id="rId54"/>
    <p:sldId id="278" r:id="rId55"/>
    <p:sldId id="279" r:id="rId56"/>
    <p:sldId id="299" r:id="rId57"/>
    <p:sldId id="300" r:id="rId58"/>
    <p:sldId id="302" r:id="rId59"/>
    <p:sldId id="303" r:id="rId60"/>
    <p:sldId id="301" r:id="rId61"/>
    <p:sldId id="306" r:id="rId62"/>
    <p:sldId id="309" r:id="rId63"/>
    <p:sldId id="31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23D0-9DF6-487C-8089-57F01E3494B1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5DFA-5F50-4657-B557-14511091E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D5FD-DA12-48E8-9DA4-121C5B4F2A44}" type="slidenum">
              <a:rPr lang="en-US"/>
              <a:pPr/>
              <a:t>49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880DA-0AF4-4DE5-BAD1-0070C5CA5262}" type="slidenum">
              <a:rPr lang="en-US"/>
              <a:pPr/>
              <a:t>50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EBFF7-4014-4145-BF7A-DC329BD75DB6}" type="slidenum">
              <a:rPr lang="en-US"/>
              <a:pPr/>
              <a:t>51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6D2F7-22FA-490F-B7D4-B1DC7DFA5FF7}" type="slidenum">
              <a:rPr lang="en-US"/>
              <a:pPr/>
              <a:t>52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854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time:</a:t>
            </a:r>
          </a:p>
          <a:p>
            <a:endParaRPr lang="en-US" dirty="0" smtClean="0"/>
          </a:p>
          <a:p>
            <a:r>
              <a:rPr lang="en-US" dirty="0" smtClean="0"/>
              <a:t>	mean and variance of an empirical distribution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Initial commands in R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Everything in R is a vector ; </a:t>
            </a:r>
          </a:p>
          <a:p>
            <a:r>
              <a:rPr lang="en-US" dirty="0" smtClean="0"/>
              <a:t>	elements of a vector all share a common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74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their index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336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67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066" y="5715000"/>
            <a:ext cx="427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[[]] and [] are different operators!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49580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equivalent to </a:t>
            </a:r>
            <a:r>
              <a:rPr lang="en-US" dirty="0" err="1" smtClean="0"/>
              <a:t>mySeq$sequencename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68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read and write the names associated with our list dynamically…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90800" cy="63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29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581400"/>
            <a:ext cx="432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this 2</a:t>
            </a:r>
            <a:r>
              <a:rPr lang="en-US" baseline="30000" dirty="0" smtClean="0"/>
              <a:t>nd</a:t>
            </a:r>
            <a:r>
              <a:rPr lang="en-US" dirty="0" smtClean="0"/>
              <a:t> element of this list a new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6858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34143"/>
            <a:ext cx="398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597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tricks work for vectors as well ….</a:t>
            </a:r>
          </a:p>
          <a:p>
            <a:r>
              <a:rPr lang="en-US" dirty="0" smtClean="0"/>
              <a:t>(which makes sense because a List is just a vector of vectors !)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10543"/>
            <a:ext cx="4267200" cy="27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2895600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 the [[ ]] operator 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048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5495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851118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"/>
            <a:ext cx="183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1981201" y="30596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1" y="29072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type “character”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447800" y="35168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33644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type “character”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886200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as a sub list of type “list”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322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[] operator returns a sub-list</a:t>
            </a:r>
          </a:p>
          <a:p>
            <a:endParaRPr lang="en-US" dirty="0" smtClean="0"/>
          </a:p>
          <a:p>
            <a:r>
              <a:rPr lang="en-US" dirty="0" smtClean="0"/>
              <a:t>The [[]] operator returns </a:t>
            </a:r>
          </a:p>
          <a:p>
            <a:r>
              <a:rPr lang="en-US" dirty="0" smtClean="0"/>
              <a:t>the requested item cast to type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068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 the [] vs. [[]] differences !!!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86232"/>
            <a:ext cx="78035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seqName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</a:t>
            </a:r>
            <a:r>
              <a:rPr lang="en-US" sz="1400" dirty="0" smtClean="0">
                <a:latin typeface="Courier" pitchFamily="49" charset="0"/>
              </a:rPr>
              <a:t> &lt;- list()</a:t>
            </a: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aSeq$sequencename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seqName</a:t>
            </a:r>
            <a:r>
              <a:rPr lang="en-US" sz="1400" dirty="0" smtClean="0">
                <a:latin typeface="Courier" pitchFamily="49" charset="0"/>
              </a:rPr>
              <a:t>;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 &lt;- "";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smtClean="0">
                <a:latin typeface="Courier" pitchFamily="49" charset="0"/>
              </a:rPr>
              <a:t>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1:sample(1:100,1)) </a:t>
            </a:r>
          </a:p>
          <a:p>
            <a:pPr lvl="1"/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 &lt;- paste("T", 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r>
              <a:rPr lang="en-US" sz="1400" dirty="0" smtClean="0">
                <a:latin typeface="Courier" pitchFamily="49" charset="0"/>
              </a:rPr>
              <a:t>, sep="")</a:t>
            </a:r>
          </a:p>
          <a:p>
            <a:pPr lvl="1"/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aSeq$dnastring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tString</a:t>
            </a:r>
            <a:endParaRPr lang="en-US" sz="1400" dirty="0" smtClean="0">
              <a:latin typeface="Courier" pitchFamily="49" charset="0"/>
            </a:endParaRPr>
          </a:p>
          <a:p>
            <a:pPr lvl="1"/>
            <a:r>
              <a:rPr lang="en-US" sz="1400" dirty="0" err="1" smtClean="0">
                <a:latin typeface="Courier" pitchFamily="49" charset="0"/>
              </a:rPr>
              <a:t>aSeq$sequenceLength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nchar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aSeq$dnastring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pPr lvl="1"/>
            <a:r>
              <a:rPr lang="en-US" sz="1400" dirty="0" smtClean="0">
                <a:latin typeface="Courier" pitchFamily="49" charset="0"/>
              </a:rPr>
              <a:t>return (</a:t>
            </a:r>
            <a:r>
              <a:rPr lang="en-US" sz="1400" dirty="0" err="1" smtClean="0">
                <a:latin typeface="Courier" pitchFamily="49" charset="0"/>
              </a:rPr>
              <a:t>aSeq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8123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Here is a very inefficient function that returns a sequence with a number of T’s between 1 and 100</a:t>
            </a:r>
            <a:endParaRPr lang="en-US" sz="17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4038600" cy="32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029200" y="609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990600"/>
            <a:ext cx="830413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71800" y="533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?sample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getRandomCollection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) 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returnVector</a:t>
            </a:r>
            <a:r>
              <a:rPr lang="en-US" sz="1400" dirty="0" smtClean="0">
                <a:latin typeface="Courier" pitchFamily="49" charset="0"/>
              </a:rPr>
              <a:t> &lt;- vector();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if(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 &gt;= 1 ) </a:t>
            </a:r>
          </a:p>
          <a:p>
            <a:r>
              <a:rPr lang="en-US" sz="1400" dirty="0" smtClean="0">
                <a:latin typeface="Courier" pitchFamily="49" charset="0"/>
              </a:rPr>
              <a:t>	{</a:t>
            </a:r>
          </a:p>
          <a:p>
            <a:r>
              <a:rPr lang="en-US" sz="1400" dirty="0" smtClean="0">
                <a:latin typeface="Courier" pitchFamily="49" charset="0"/>
              </a:rPr>
              <a:t>		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1:numToGet) </a:t>
            </a:r>
          </a:p>
          <a:p>
            <a:r>
              <a:rPr lang="en-US" sz="1400" dirty="0" smtClean="0">
                <a:latin typeface="Courier" pitchFamily="49" charset="0"/>
              </a:rPr>
              <a:t>		{</a:t>
            </a:r>
          </a:p>
          <a:p>
            <a:r>
              <a:rPr lang="en-US" sz="1400" dirty="0" smtClean="0">
                <a:latin typeface="Courier" pitchFamily="49" charset="0"/>
              </a:rPr>
              <a:t>			</a:t>
            </a:r>
            <a:r>
              <a:rPr lang="en-US" sz="1400" dirty="0" err="1" smtClean="0">
                <a:latin typeface="Courier" pitchFamily="49" charset="0"/>
              </a:rPr>
              <a:t>returnVector</a:t>
            </a:r>
            <a:r>
              <a:rPr lang="en-US" sz="1400" dirty="0" smtClean="0">
                <a:latin typeface="Courier" pitchFamily="49" charset="0"/>
              </a:rPr>
              <a:t>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 &lt;- </a:t>
            </a:r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( paste("</a:t>
            </a:r>
            <a:r>
              <a:rPr lang="en-US" sz="1400" dirty="0" err="1" smtClean="0">
                <a:latin typeface="Courier" pitchFamily="49" charset="0"/>
              </a:rPr>
              <a:t>Seq</a:t>
            </a:r>
            <a:r>
              <a:rPr lang="en-US" sz="1400" dirty="0" smtClean="0">
                <a:latin typeface="Courier" pitchFamily="49" charset="0"/>
              </a:rPr>
              <a:t>", </a:t>
            </a:r>
            <a:r>
              <a:rPr lang="en-US" sz="1400" dirty="0" err="1" smtClean="0">
                <a:latin typeface="Courier" pitchFamily="49" charset="0"/>
              </a:rPr>
              <a:t>i,sep</a:t>
            </a:r>
            <a:r>
              <a:rPr lang="en-US" sz="1400" dirty="0" smtClean="0">
                <a:latin typeface="Courier" pitchFamily="49" charset="0"/>
              </a:rPr>
              <a:t>=""));</a:t>
            </a:r>
          </a:p>
          <a:p>
            <a:r>
              <a:rPr lang="en-US" sz="1400" dirty="0" smtClean="0">
                <a:latin typeface="Courier" pitchFamily="49" charset="0"/>
              </a:rPr>
              <a:t>		}</a:t>
            </a:r>
          </a:p>
          <a:p>
            <a:r>
              <a:rPr lang="en-US" sz="1400" dirty="0" smtClean="0">
                <a:latin typeface="Courier" pitchFamily="49" charset="0"/>
              </a:rPr>
              <a:t>	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return (</a:t>
            </a:r>
            <a:r>
              <a:rPr lang="en-US" sz="1400" dirty="0" err="1" smtClean="0">
                <a:latin typeface="Courier" pitchFamily="49" charset="0"/>
              </a:rPr>
              <a:t>returnVector</a:t>
            </a:r>
            <a:r>
              <a:rPr lang="en-US" sz="1400" dirty="0" smtClean="0">
                <a:latin typeface="Courier" pitchFamily="49" charset="0"/>
              </a:rPr>
              <a:t>);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490246"/>
            <a:ext cx="8710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Here is a (failed) attempt to implement a function to make a vector holding a set of these sequences…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763869"/>
            <a:ext cx="889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paste return a Character vector concatenating its arguments (equivalent of “</a:t>
            </a:r>
            <a:r>
              <a:rPr lang="en-US" dirty="0" err="1" smtClean="0"/>
              <a:t>Seq</a:t>
            </a:r>
            <a:r>
              <a:rPr lang="en-US" dirty="0" smtClean="0"/>
              <a:t>” + </a:t>
            </a:r>
            <a:r>
              <a:rPr lang="en-US" dirty="0" err="1" smtClean="0"/>
              <a:t>i</a:t>
            </a:r>
            <a:r>
              <a:rPr lang="en-US" dirty="0" smtClean="0"/>
              <a:t> in Java 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?paste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824038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54710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(Our first failed attempt….)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54710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went wrong???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72000" y="2286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2590800"/>
            <a:ext cx="235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list of length 3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05000" y="1600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1371600"/>
            <a:ext cx="37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single element of the vector…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886200"/>
            <a:ext cx="4544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didn’t understand that we wanted the entire</a:t>
            </a:r>
          </a:p>
          <a:p>
            <a:r>
              <a:rPr lang="en-US" dirty="0" smtClean="0"/>
              <a:t>list placed in each element of the vector..</a:t>
            </a:r>
          </a:p>
          <a:p>
            <a:r>
              <a:rPr lang="en-US" dirty="0" smtClean="0"/>
              <a:t>It tried to copy just the first element…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6248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0" y="6412468"/>
            <a:ext cx="594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seriously annoying error message you will see all the time…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for the next week:</a:t>
            </a:r>
          </a:p>
          <a:p>
            <a:endParaRPr lang="en-US" dirty="0" smtClean="0"/>
          </a:p>
          <a:p>
            <a:r>
              <a:rPr lang="en-US" dirty="0" smtClean="0"/>
              <a:t>	Vassar stats book: Chapter 5 – Chapter 6 </a:t>
            </a:r>
          </a:p>
          <a:p>
            <a:r>
              <a:rPr lang="en-US" dirty="0" smtClean="0"/>
              <a:t>	(basic concepts of probability through binomial distribution)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stats book)</a:t>
            </a:r>
          </a:p>
          <a:p>
            <a:endParaRPr lang="en-US" dirty="0" smtClean="0"/>
          </a:p>
          <a:p>
            <a:r>
              <a:rPr lang="en-US" dirty="0" smtClean="0"/>
              <a:t>	Art of R programming:</a:t>
            </a:r>
          </a:p>
          <a:p>
            <a:r>
              <a:rPr lang="en-US" dirty="0" smtClean="0"/>
              <a:t>	Chapter 2 ( Vectors), Chapter 4  (Lists)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(or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getRandomCollection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) 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 &lt;- list();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if(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 &gt;= 1 ) </a:t>
            </a:r>
          </a:p>
          <a:p>
            <a:r>
              <a:rPr lang="en-US" sz="1400" dirty="0" smtClean="0">
                <a:latin typeface="Courier" pitchFamily="49" charset="0"/>
              </a:rPr>
              <a:t>	{</a:t>
            </a:r>
          </a:p>
          <a:p>
            <a:r>
              <a:rPr lang="en-US" sz="1400" dirty="0" smtClean="0">
                <a:latin typeface="Courier" pitchFamily="49" charset="0"/>
              </a:rPr>
              <a:t>		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1:numToGet) </a:t>
            </a:r>
          </a:p>
          <a:p>
            <a:r>
              <a:rPr lang="en-US" sz="1400" dirty="0" smtClean="0">
                <a:latin typeface="Courier" pitchFamily="49" charset="0"/>
              </a:rPr>
              <a:t>		{</a:t>
            </a:r>
          </a:p>
          <a:p>
            <a:r>
              <a:rPr lang="en-US" sz="1400" dirty="0" smtClean="0">
                <a:latin typeface="Courier" pitchFamily="49" charset="0"/>
              </a:rPr>
              <a:t>		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 &lt;- </a:t>
            </a:r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( paste("</a:t>
            </a:r>
            <a:r>
              <a:rPr lang="en-US" sz="1400" dirty="0" err="1" smtClean="0">
                <a:latin typeface="Courier" pitchFamily="49" charset="0"/>
              </a:rPr>
              <a:t>Seq</a:t>
            </a:r>
            <a:r>
              <a:rPr lang="en-US" sz="1400" dirty="0" smtClean="0">
                <a:latin typeface="Courier" pitchFamily="49" charset="0"/>
              </a:rPr>
              <a:t>", </a:t>
            </a:r>
            <a:r>
              <a:rPr lang="en-US" sz="1400" dirty="0" err="1" smtClean="0">
                <a:latin typeface="Courier" pitchFamily="49" charset="0"/>
              </a:rPr>
              <a:t>i,sep</a:t>
            </a:r>
            <a:r>
              <a:rPr lang="en-US" sz="1400" dirty="0" smtClean="0">
                <a:latin typeface="Courier" pitchFamily="49" charset="0"/>
              </a:rPr>
              <a:t>=""));</a:t>
            </a:r>
          </a:p>
          <a:p>
            <a:r>
              <a:rPr lang="en-US" sz="1400" dirty="0" smtClean="0">
                <a:latin typeface="Courier" pitchFamily="49" charset="0"/>
              </a:rPr>
              <a:t>		}</a:t>
            </a:r>
          </a:p>
          <a:p>
            <a:r>
              <a:rPr lang="en-US" sz="1400" dirty="0" smtClean="0">
                <a:latin typeface="Courier" pitchFamily="49" charset="0"/>
              </a:rPr>
              <a:t>	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return (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);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490246"/>
            <a:ext cx="6445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Our second (failed) attempt to implement a function to hold our sequences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885825"/>
            <a:ext cx="64484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81000"/>
            <a:ext cx="23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not any better….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8" y="885825"/>
            <a:ext cx="64484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52400"/>
            <a:ext cx="21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smtClean="0"/>
              <a:t>went wrong?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14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2590800"/>
            <a:ext cx="350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new </a:t>
            </a:r>
            <a:r>
              <a:rPr lang="en-US" dirty="0" err="1" smtClean="0"/>
              <a:t>sublist</a:t>
            </a:r>
            <a:r>
              <a:rPr lang="en-US" dirty="0" smtClean="0"/>
              <a:t> with element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276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3505200"/>
            <a:ext cx="461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intuition here would be a set of empty lists,</a:t>
            </a:r>
          </a:p>
          <a:p>
            <a:r>
              <a:rPr lang="en-US" dirty="0" smtClean="0"/>
              <a:t>but that is not what R does!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15240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dirty="0" err="1" smtClean="0">
                <a:latin typeface="Courier" pitchFamily="49" charset="0"/>
              </a:rPr>
              <a:t>getRandomCollection</a:t>
            </a:r>
            <a:r>
              <a:rPr lang="en-US" sz="1400" dirty="0" smtClean="0">
                <a:latin typeface="Courier" pitchFamily="49" charset="0"/>
              </a:rPr>
              <a:t> &lt;- function(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) </a:t>
            </a:r>
          </a:p>
          <a:p>
            <a:r>
              <a:rPr lang="en-US" sz="1400" dirty="0" smtClean="0">
                <a:latin typeface="Courier" pitchFamily="49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 &lt;- list();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if(</a:t>
            </a:r>
            <a:r>
              <a:rPr lang="en-US" sz="1400" dirty="0" err="1" smtClean="0">
                <a:latin typeface="Courier" pitchFamily="49" charset="0"/>
              </a:rPr>
              <a:t>numToGet</a:t>
            </a:r>
            <a:r>
              <a:rPr lang="en-US" sz="1400" dirty="0" smtClean="0">
                <a:latin typeface="Courier" pitchFamily="49" charset="0"/>
              </a:rPr>
              <a:t> &gt;= 1 ) </a:t>
            </a:r>
          </a:p>
          <a:p>
            <a:r>
              <a:rPr lang="en-US" sz="1400" dirty="0" smtClean="0">
                <a:latin typeface="Courier" pitchFamily="49" charset="0"/>
              </a:rPr>
              <a:t>	{</a:t>
            </a:r>
          </a:p>
          <a:p>
            <a:r>
              <a:rPr lang="en-US" sz="1400" dirty="0" smtClean="0">
                <a:latin typeface="Courier" pitchFamily="49" charset="0"/>
              </a:rPr>
              <a:t>		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1:numToGet) </a:t>
            </a:r>
          </a:p>
          <a:p>
            <a:r>
              <a:rPr lang="en-US" sz="1400" dirty="0" smtClean="0">
                <a:latin typeface="Courier" pitchFamily="49" charset="0"/>
              </a:rPr>
              <a:t>		{</a:t>
            </a:r>
          </a:p>
          <a:p>
            <a:r>
              <a:rPr lang="en-US" sz="1400" dirty="0" smtClean="0">
                <a:latin typeface="Courier" pitchFamily="49" charset="0"/>
              </a:rPr>
              <a:t>			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[[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]] &lt;- </a:t>
            </a:r>
            <a:r>
              <a:rPr lang="en-US" sz="1400" dirty="0" err="1" smtClean="0">
                <a:latin typeface="Courier" pitchFamily="49" charset="0"/>
              </a:rPr>
              <a:t>randomNumOfTs</a:t>
            </a:r>
            <a:r>
              <a:rPr lang="en-US" sz="1400" dirty="0" smtClean="0">
                <a:latin typeface="Courier" pitchFamily="49" charset="0"/>
              </a:rPr>
              <a:t>( paste("</a:t>
            </a:r>
            <a:r>
              <a:rPr lang="en-US" sz="1400" dirty="0" err="1" smtClean="0">
                <a:latin typeface="Courier" pitchFamily="49" charset="0"/>
              </a:rPr>
              <a:t>Seq</a:t>
            </a:r>
            <a:r>
              <a:rPr lang="en-US" sz="1400" dirty="0" smtClean="0">
                <a:latin typeface="Courier" pitchFamily="49" charset="0"/>
              </a:rPr>
              <a:t>", </a:t>
            </a:r>
            <a:r>
              <a:rPr lang="en-US" sz="1400" dirty="0" err="1" smtClean="0">
                <a:latin typeface="Courier" pitchFamily="49" charset="0"/>
              </a:rPr>
              <a:t>i,sep</a:t>
            </a:r>
            <a:r>
              <a:rPr lang="en-US" sz="1400" dirty="0" smtClean="0">
                <a:latin typeface="Courier" pitchFamily="49" charset="0"/>
              </a:rPr>
              <a:t>=""));</a:t>
            </a:r>
          </a:p>
          <a:p>
            <a:r>
              <a:rPr lang="en-US" sz="1400" dirty="0" smtClean="0">
                <a:latin typeface="Courier" pitchFamily="49" charset="0"/>
              </a:rPr>
              <a:t>		}</a:t>
            </a:r>
          </a:p>
          <a:p>
            <a:r>
              <a:rPr lang="en-US" sz="1400" dirty="0" smtClean="0">
                <a:latin typeface="Courier" pitchFamily="49" charset="0"/>
              </a:rPr>
              <a:t>	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	return (</a:t>
            </a:r>
            <a:r>
              <a:rPr lang="en-US" sz="1400" dirty="0" err="1" smtClean="0">
                <a:latin typeface="Courier" pitchFamily="49" charset="0"/>
              </a:rPr>
              <a:t>returnList</a:t>
            </a:r>
            <a:r>
              <a:rPr lang="en-US" sz="1400" dirty="0" smtClean="0">
                <a:latin typeface="Courier" pitchFamily="49" charset="0"/>
              </a:rPr>
              <a:t>);</a:t>
            </a:r>
          </a:p>
          <a:p>
            <a:r>
              <a:rPr lang="en-US" sz="1400" dirty="0" smtClean="0">
                <a:latin typeface="Courier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490246"/>
            <a:ext cx="436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Here (finally) is solution that does what we want….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3886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4191000"/>
            <a:ext cx="44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each element in the underlying list..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888"/>
            <a:ext cx="61626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601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879068"/>
            <a:ext cx="417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[[]] operator gets the list I put in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057400" y="63230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6183868"/>
            <a:ext cx="659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[] operator </a:t>
            </a:r>
            <a:r>
              <a:rPr lang="en-US" smtClean="0"/>
              <a:t>gets a </a:t>
            </a:r>
            <a:r>
              <a:rPr lang="en-US" dirty="0" smtClean="0"/>
              <a:t>new list containing the list I put in</a:t>
            </a:r>
          </a:p>
          <a:p>
            <a:r>
              <a:rPr lang="en-US" dirty="0" smtClean="0"/>
              <a:t>(that new list does not have a type $</a:t>
            </a:r>
            <a:r>
              <a:rPr lang="en-US" dirty="0" err="1" smtClean="0"/>
              <a:t>sequenceName</a:t>
            </a:r>
            <a:r>
              <a:rPr lang="en-US" dirty="0" smtClean="0"/>
              <a:t> at the top level 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9" y="914400"/>
            <a:ext cx="69662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524000" y="1143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99060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we put in (length=3)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295401" y="2817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477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list containing the list we put in (length=1)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42679" y="47360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6079" y="4583668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we put in (length=3)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905001" y="510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953000"/>
            <a:ext cx="43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list containing the list we put in (length=1)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0574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257800"/>
            <a:ext cx="354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Ok. A list containing sequences 2-5 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571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562600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can’t interpret this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3429000" cy="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410200" y="6096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4861" y="6477000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not helpful error message!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Again:  [] vs. [[]] is confusing….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1336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92668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two sequence “objects”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1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838200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14600" y="11430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676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371600"/>
            <a:ext cx="515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three elements of the first sequence </a:t>
            </a:r>
            <a:r>
              <a:rPr lang="en-US" dirty="0" smtClean="0">
                <a:solidFill>
                  <a:srgbClr val="FF0000"/>
                </a:solidFill>
              </a:rPr>
              <a:t>as vectors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3076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5389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Again:  [] vs. [[]] is confusing….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286000" y="22098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3124200"/>
            <a:ext cx="1524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2375" y="2438400"/>
            <a:ext cx="474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three elements of the first sequences </a:t>
            </a:r>
            <a:r>
              <a:rPr lang="en-US" dirty="0" smtClean="0">
                <a:solidFill>
                  <a:srgbClr val="FF0000"/>
                </a:solidFill>
              </a:rPr>
              <a:t>as lists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containing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vector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048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as a new list of length 1</a:t>
            </a:r>
          </a:p>
          <a:p>
            <a:r>
              <a:rPr lang="en-US" dirty="0" smtClean="0"/>
              <a:t>containing the original list that has the three vectors!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sequence as a new list of length 1</a:t>
            </a:r>
          </a:p>
          <a:p>
            <a:r>
              <a:rPr lang="en-US" dirty="0" smtClean="0"/>
              <a:t>containing the original list that has the three vectors!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2724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GC content from Java to 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47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examples do not reflect good design decisions in R!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5514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http://www.burns-stat.com/documents/books/the-r-inferno/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won’t be covering this book this semester, but it is certainly worth a look…)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GC content from Java to R</a:t>
            </a:r>
            <a:endParaRPr lang="en-US" dirty="0" smtClean="0"/>
          </a:p>
          <a:p>
            <a:r>
              <a:rPr lang="en-US" dirty="0" smtClean="0"/>
              <a:t>Theoretical distributions</a:t>
            </a:r>
          </a:p>
          <a:p>
            <a:r>
              <a:rPr lang="en-US" dirty="0" smtClean="0"/>
              <a:t>The 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38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5915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352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6858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up an input stream for reading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33800" y="2208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5740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one line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486400" y="3351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200400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the first character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3657600"/>
            <a:ext cx="234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our new sequence</a:t>
            </a:r>
          </a:p>
          <a:p>
            <a:r>
              <a:rPr lang="en-US" dirty="0" smtClean="0"/>
              <a:t>to the end of the list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0" y="54980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each line of the sequence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562600" y="5410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6260068"/>
            <a:ext cx="43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ideas why this would be </a:t>
            </a:r>
            <a:r>
              <a:rPr lang="en-US" dirty="0" err="1" smtClean="0"/>
              <a:t>unusably</a:t>
            </a:r>
            <a:r>
              <a:rPr lang="en-US" dirty="0" smtClean="0"/>
              <a:t> slow?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0240" y="762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(slow) </a:t>
            </a:r>
            <a:r>
              <a:rPr lang="en-US" dirty="0" err="1" smtClean="0"/>
              <a:t>Fasta</a:t>
            </a:r>
            <a:r>
              <a:rPr lang="en-US" dirty="0" smtClean="0"/>
              <a:t> parser…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5720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default, every R function makes a copy of the input data structures.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77490" y="1916668"/>
            <a:ext cx="30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seqs</a:t>
            </a:r>
            <a:r>
              <a:rPr lang="en-US" dirty="0" smtClean="0"/>
              <a:t>[[length(</a:t>
            </a:r>
            <a:r>
              <a:rPr lang="en-US" dirty="0" err="1" smtClean="0"/>
              <a:t>seqs</a:t>
            </a:r>
            <a:r>
              <a:rPr lang="en-US" dirty="0" smtClean="0"/>
              <a:t>)+1]] &lt;- </a:t>
            </a:r>
            <a:r>
              <a:rPr lang="en-US" dirty="0" err="1" smtClean="0"/>
              <a:t>aSeq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line: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59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a copy of the entire list and then adds one to the end…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5814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to Java’s “</a:t>
            </a:r>
            <a:r>
              <a:rPr lang="en-US" dirty="0" err="1" smtClean="0"/>
              <a:t>CopyOnWriteArrayList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724400"/>
            <a:ext cx="675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try and work around this, pre-allocate the list</a:t>
            </a:r>
            <a:r>
              <a:rPr lang="en-US" dirty="0" smtClean="0"/>
              <a:t>, etc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But a better solution is to write the parser is some other language and</a:t>
            </a:r>
          </a:p>
          <a:p>
            <a:r>
              <a:rPr lang="en-US" dirty="0" smtClean="0"/>
              <a:t>import into R as a native method…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GC content from Java to R</a:t>
            </a:r>
            <a:endParaRPr lang="en-US" dirty="0" smtClean="0"/>
          </a:p>
          <a:p>
            <a:r>
              <a:rPr lang="en-US" dirty="0" smtClean="0"/>
              <a:t>Theoretical distributions</a:t>
            </a:r>
          </a:p>
          <a:p>
            <a:r>
              <a:rPr lang="en-US" dirty="0" smtClean="0"/>
              <a:t>The 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971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5943600" cy="608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https://github.com/afodor/metagenomicsTools/blob/master/src/parsers/FastaSequence.java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76200"/>
            <a:ext cx="699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some Java code to check GC ratio and dump the results to a file…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58102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make </a:t>
            </a:r>
            <a:r>
              <a:rPr lang="en-US" smtClean="0"/>
              <a:t>the histogram…</a:t>
            </a:r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0"/>
            <a:ext cx="2743200" cy="2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58102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24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make </a:t>
            </a:r>
            <a:r>
              <a:rPr lang="en-US" smtClean="0"/>
              <a:t>the histogram…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2000" y="1371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143000"/>
            <a:ext cx="532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</a:t>
            </a:r>
            <a:r>
              <a:rPr lang="en-US" dirty="0" err="1" smtClean="0"/>
              <a:t>setwd</a:t>
            </a:r>
            <a:r>
              <a:rPr lang="en-US" dirty="0" smtClean="0"/>
              <a:t>, only have to type the directory once…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038600" y="1905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1535668"/>
            <a:ext cx="428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read.table</a:t>
            </a:r>
            <a:r>
              <a:rPr lang="en-US" dirty="0" smtClean="0"/>
              <a:t> is a command we will see a lot of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386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1944469"/>
            <a:ext cx="384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what </a:t>
            </a:r>
            <a:r>
              <a:rPr lang="en-US" dirty="0" err="1" smtClean="0"/>
              <a:t>data.frame</a:t>
            </a:r>
            <a:r>
              <a:rPr lang="en-US" dirty="0" smtClean="0"/>
              <a:t> is, but</a:t>
            </a:r>
          </a:p>
          <a:p>
            <a:r>
              <a:rPr lang="en-US" dirty="0" smtClean="0"/>
              <a:t>it is probably some kind of vector…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2200" y="2667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5600" y="2450068"/>
            <a:ext cx="372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No; this returns a new list of length 1!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05400" y="2895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3124200"/>
            <a:ext cx="419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don’t know what [] you will be</a:t>
            </a:r>
          </a:p>
          <a:p>
            <a:r>
              <a:rPr lang="en-US" dirty="0" smtClean="0"/>
              <a:t>saying to the computer, what do you mean</a:t>
            </a:r>
          </a:p>
          <a:p>
            <a:r>
              <a:rPr lang="en-US" dirty="0" smtClean="0"/>
              <a:t>it’s not numeric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2000" y="3352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3581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works!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40386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Alternatively: </a:t>
            </a:r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myT$gccontent,breaks</a:t>
            </a:r>
            <a:r>
              <a:rPr lang="en-US" dirty="0" smtClean="0"/>
              <a:t>=50)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038600"/>
            <a:ext cx="2743200" cy="2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GC content from Java to 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2895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96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theoretical distribution is a mathematical description of what we expect to see in</a:t>
            </a:r>
          </a:p>
          <a:p>
            <a:r>
              <a:rPr lang="en-US" dirty="0" smtClean="0"/>
              <a:t>a series of observations…</a:t>
            </a:r>
          </a:p>
          <a:p>
            <a:endParaRPr lang="en-US" dirty="0" smtClean="0"/>
          </a:p>
          <a:p>
            <a:r>
              <a:rPr lang="en-US" dirty="0" smtClean="0"/>
              <a:t>The most famous distribution is the normal distribution;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57350"/>
            <a:ext cx="4886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60198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http://vassarstats.net/textbook/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43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Likely familiar from your previous stats. Class</a:t>
            </a:r>
          </a:p>
          <a:p>
            <a:endParaRPr lang="en-US" dirty="0" smtClean="0"/>
          </a:p>
          <a:p>
            <a:r>
              <a:rPr lang="en-US" dirty="0" smtClean="0"/>
              <a:t>We will get there soon…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time, we used the very nice </a:t>
            </a:r>
            <a:r>
              <a:rPr lang="en-US" dirty="0" err="1" smtClean="0"/>
              <a:t>readFasta</a:t>
            </a:r>
            <a:r>
              <a:rPr lang="en-US" dirty="0" smtClean="0"/>
              <a:t> function from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901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will start with the Uniform distribution.</a:t>
            </a:r>
          </a:p>
          <a:p>
            <a:endParaRPr lang="en-US" dirty="0" smtClean="0"/>
          </a:p>
          <a:p>
            <a:r>
              <a:rPr lang="en-US" dirty="0" smtClean="0"/>
              <a:t>The Uniform distribution is what is sampled when you call on Java’s Random number generator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6135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</a:t>
            </a:r>
            <a:r>
              <a:rPr lang="en-US" dirty="0" err="1" smtClean="0"/>
              <a:t>random.nextFloat</a:t>
            </a:r>
            <a:r>
              <a:rPr lang="en-US" dirty="0" smtClean="0"/>
              <a:t>() we are sampling the Uniform distribution from an interval of 0 and 1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516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1514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9612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686300" y="11811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</a:t>
            </a:r>
            <a:r>
              <a:rPr lang="en-US" dirty="0" err="1" smtClean="0"/>
              <a:t>random.nextFloat</a:t>
            </a:r>
            <a:r>
              <a:rPr lang="en-US" dirty="0" smtClean="0"/>
              <a:t>() we are sampling the Uniform distribution from an interval of 0 and 1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702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575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R to investigate the results of calling </a:t>
            </a:r>
            <a:r>
              <a:rPr lang="en-US" dirty="0" err="1" smtClean="0"/>
              <a:t>nextFloat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43200"/>
            <a:ext cx="4724400" cy="308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399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myTable</a:t>
            </a:r>
            <a:r>
              <a:rPr lang="en-US" dirty="0" smtClean="0"/>
              <a:t> – reads our file and returns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 smtClean="0"/>
              <a:t> in R is a set of vectors</a:t>
            </a:r>
          </a:p>
          <a:p>
            <a:r>
              <a:rPr lang="en-US" dirty="0" smtClean="0"/>
              <a:t>(like a spreadsheet).</a:t>
            </a:r>
          </a:p>
          <a:p>
            <a:endParaRPr lang="en-US" dirty="0" smtClean="0"/>
          </a:p>
          <a:p>
            <a:r>
              <a:rPr lang="en-US" dirty="0" smtClean="0"/>
              <a:t>In this case, we only have one vector</a:t>
            </a:r>
          </a:p>
          <a:p>
            <a:r>
              <a:rPr lang="en-US" dirty="0" smtClean="0"/>
              <a:t>of type double.</a:t>
            </a:r>
          </a:p>
          <a:p>
            <a:endParaRPr lang="en-US" dirty="0" smtClean="0"/>
          </a:p>
          <a:p>
            <a:r>
              <a:rPr lang="en-US" dirty="0" err="1" smtClean="0"/>
              <a:t>str</a:t>
            </a:r>
            <a:r>
              <a:rPr lang="en-US" dirty="0" smtClean="0"/>
              <a:t>() asks R for the structure of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023" y="5830669"/>
            <a:ext cx="54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uniform distribution means that any value between</a:t>
            </a:r>
          </a:p>
          <a:p>
            <a:r>
              <a:rPr lang="en-US" dirty="0" smtClean="0"/>
              <a:t>0 and 1 is equally likely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3" y="381000"/>
            <a:ext cx="775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define a 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 for the uniform distribution.</a:t>
            </a:r>
          </a:p>
          <a:p>
            <a:r>
              <a:rPr lang="en-US" dirty="0" smtClean="0"/>
              <a:t>Chapter 3 of “Doing Bayesian analysis” by </a:t>
            </a:r>
            <a:r>
              <a:rPr lang="en-US" dirty="0" err="1" smtClean="0"/>
              <a:t>Kruschke</a:t>
            </a:r>
            <a:r>
              <a:rPr lang="en-US" dirty="0" smtClean="0"/>
              <a:t> has a nice description of </a:t>
            </a:r>
            <a:r>
              <a:rPr lang="en-US" dirty="0" err="1" smtClean="0"/>
              <a:t>pdf’s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76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29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81000" y="4114800"/>
            <a:ext cx="50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PDF is a “sponge” with an area set to 1;</a:t>
            </a:r>
          </a:p>
          <a:p>
            <a:r>
              <a:rPr lang="en-US" dirty="0" smtClean="0"/>
              <a:t>The shape of the </a:t>
            </a:r>
            <a:r>
              <a:rPr lang="en-US" dirty="0" err="1" smtClean="0"/>
              <a:t>the</a:t>
            </a:r>
            <a:r>
              <a:rPr lang="en-US" dirty="0" smtClean="0"/>
              <a:t> “sponge” tells you</a:t>
            </a:r>
          </a:p>
          <a:p>
            <a:r>
              <a:rPr lang="en-US" dirty="0" smtClean="0"/>
              <a:t>the probability of seeing different values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04799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Uniform distribution has a very boring probability density function..  </a:t>
            </a:r>
            <a:endParaRPr lang="en-U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6610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352800" cy="37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we sample uniformly between 0 and 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made use of </a:t>
            </a:r>
            <a:r>
              <a:rPr lang="en-US" dirty="0" err="1" smtClean="0"/>
              <a:t>dunif</a:t>
            </a:r>
            <a:r>
              <a:rPr lang="en-US" dirty="0" smtClean="0"/>
              <a:t>(…)</a:t>
            </a:r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15000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a vector x, return the probability density of that vector from the Uniform distribution.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dunif</a:t>
            </a:r>
            <a:r>
              <a:rPr lang="en-US" dirty="0" smtClean="0"/>
              <a:t> is vector in/vector out)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52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define a cumulative distribution function.</a:t>
            </a:r>
            <a:endParaRPr 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4667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http://en.wikipedia.org/wiki/Cumulative_distribution_function</a:t>
            </a:r>
            <a:endParaRPr lang="en-US" dirty="0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91440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given by </a:t>
            </a:r>
            <a:r>
              <a:rPr lang="en-US" dirty="0" err="1" smtClean="0"/>
              <a:t>punif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296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261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20% of the time, I expect to see 0.2 or less</a:t>
            </a:r>
          </a:p>
          <a:p>
            <a:endParaRPr lang="en-US" dirty="0" smtClean="0"/>
          </a:p>
          <a:p>
            <a:r>
              <a:rPr lang="en-US" dirty="0" smtClean="0"/>
              <a:t>50% of the time, I expect to see 0.5 or less.</a:t>
            </a:r>
          </a:p>
          <a:p>
            <a:endParaRPr lang="en-US" dirty="0" smtClean="0"/>
          </a:p>
          <a:p>
            <a:r>
              <a:rPr lang="en-US" dirty="0" smtClean="0"/>
              <a:t>70% of the time, I expect to see 0.7 or less..</a:t>
            </a:r>
            <a:endParaRPr lang="en-US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18164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punif</a:t>
            </a:r>
            <a:r>
              <a:rPr lang="en-US" dirty="0" smtClean="0"/>
              <a:t> gives the cumulative uniform distribution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498475"/>
            <a:ext cx="7439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distributions are pretty boring but…</a:t>
            </a:r>
          </a:p>
          <a:p>
            <a:endParaRPr lang="en-US"/>
          </a:p>
          <a:p>
            <a:r>
              <a:rPr lang="en-US"/>
              <a:t>A statistical test repeated many times in cases in which null</a:t>
            </a:r>
          </a:p>
          <a:p>
            <a:r>
              <a:rPr lang="en-US"/>
              <a:t>hypotheses are always true will yield a uniform distribution</a:t>
            </a:r>
          </a:p>
          <a:p>
            <a:r>
              <a:rPr lang="en-US"/>
              <a:t>of p-values between 0 and 1.</a:t>
            </a:r>
          </a:p>
          <a:p>
            <a:endParaRPr lang="en-US"/>
          </a:p>
          <a:p>
            <a:r>
              <a:rPr lang="en-US"/>
              <a:t>UNLESS the assumptions of the test are not valid.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4460875"/>
            <a:ext cx="526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This will make more sense as the semester progresses!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make our own functions in R…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599"/>
            <a:ext cx="3962400" cy="19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3733800"/>
            <a:ext cx="5240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return a vector of type double and length 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193675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 or microarrays.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5125" y="803275"/>
            <a:ext cx="82280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a microarray with 25,000 genes.</a:t>
            </a:r>
          </a:p>
          <a:p>
            <a:endParaRPr lang="en-US"/>
          </a:p>
          <a:p>
            <a:r>
              <a:rPr lang="en-US"/>
              <a:t>Let’s say you are comparing cancer cells to non-cancer cells</a:t>
            </a:r>
          </a:p>
          <a:p>
            <a:r>
              <a:rPr lang="en-US"/>
              <a:t>(with n=3 in each condition).</a:t>
            </a:r>
          </a:p>
          <a:p>
            <a:endParaRPr lang="en-US"/>
          </a:p>
          <a:p>
            <a:r>
              <a:rPr lang="en-US"/>
              <a:t>This is like performing 25,000 experiments at once.</a:t>
            </a:r>
          </a:p>
          <a:p>
            <a:endParaRPr lang="en-US"/>
          </a:p>
          <a:p>
            <a:r>
              <a:rPr lang="en-US"/>
              <a:t>For each gene, we form a null hypothesis of no change.</a:t>
            </a:r>
          </a:p>
          <a:p>
            <a:endParaRPr lang="en-US"/>
          </a:p>
          <a:p>
            <a:r>
              <a:rPr lang="en-US"/>
              <a:t>If we know there really is no change (for example, the same DNA</a:t>
            </a:r>
          </a:p>
          <a:p>
            <a:r>
              <a:rPr lang="en-US"/>
              <a:t>is applied to all of the microarrays), then all of these null</a:t>
            </a:r>
          </a:p>
          <a:p>
            <a:r>
              <a:rPr lang="en-US"/>
              <a:t>hypotheses are true.  If we apply a statistical test (say the t-test)</a:t>
            </a:r>
          </a:p>
          <a:p>
            <a:r>
              <a:rPr lang="en-US"/>
              <a:t>25,000 times the resulting distribution should be uniform…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914400" y="1371600"/>
          <a:ext cx="6799263" cy="3505200"/>
        </p:xfrm>
        <a:graphic>
          <a:graphicData uri="http://schemas.openxmlformats.org/presentationml/2006/ole">
            <p:oleObj spid="_x0000_s5122" name="Bitmap Image" r:id="rId4" imgW="6800000" imgH="3505689" progId="PBrush">
              <p:embed/>
            </p:oleObj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31750"/>
            <a:ext cx="59360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is one of the papers that came out of an independent</a:t>
            </a:r>
          </a:p>
          <a:p>
            <a:r>
              <a:rPr lang="en-US" dirty="0"/>
              <a:t>Project from the </a:t>
            </a:r>
            <a:r>
              <a:rPr lang="en-US" dirty="0" smtClean="0"/>
              <a:t>first time </a:t>
            </a:r>
            <a:r>
              <a:rPr lang="en-US" dirty="0"/>
              <a:t>I taught this course (Tim Tickle was </a:t>
            </a:r>
          </a:p>
          <a:p>
            <a:r>
              <a:rPr lang="en-US" dirty="0"/>
              <a:t>one of 4 students)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1006475" y="1143000"/>
          <a:ext cx="7132638" cy="4438650"/>
        </p:xfrm>
        <a:graphic>
          <a:graphicData uri="http://schemas.openxmlformats.org/presentationml/2006/ole">
            <p:oleObj spid="_x0000_s6146" name="Bitmap Image" r:id="rId4" imgW="7133333" imgH="4439270" progId="PBrush">
              <p:embed/>
            </p:oleObj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346075"/>
            <a:ext cx="52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same </a:t>
            </a:r>
            <a:r>
              <a:rPr lang="en-US" dirty="0"/>
              <a:t>graph of actual vs. expected p-values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93725" y="5638800"/>
            <a:ext cx="781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 way of measuring how good the assumptions of </a:t>
            </a:r>
          </a:p>
          <a:p>
            <a:r>
              <a:rPr lang="en-US"/>
              <a:t>our statistical tests are in case where we know there should be </a:t>
            </a:r>
          </a:p>
          <a:p>
            <a:r>
              <a:rPr lang="en-US"/>
              <a:t>no differences between samples..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371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77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to the uniform-distribution can be used to perform inference.</a:t>
            </a:r>
          </a:p>
          <a:p>
            <a:r>
              <a:rPr lang="en-US" dirty="0" smtClean="0"/>
              <a:t>If there was no difference between case and control, p-values should be uniform.</a:t>
            </a:r>
          </a:p>
          <a:p>
            <a:r>
              <a:rPr lang="en-US" dirty="0" smtClean="0"/>
              <a:t>If they are smaller than uniform, the experiment showed differences…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8458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276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for Storey q-values </a:t>
            </a:r>
          </a:p>
          <a:p>
            <a:r>
              <a:rPr lang="en-US" dirty="0" smtClean="0"/>
              <a:t>(more on false discovery rate later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dashed lines is the uniform distribution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9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Bayesian statistics, the uniform distribution is often an appropriate prior</a:t>
            </a:r>
          </a:p>
          <a:p>
            <a:r>
              <a:rPr lang="en-US" dirty="0" smtClean="0"/>
              <a:t>when you have no expectations about what you expect in the data…</a:t>
            </a:r>
          </a:p>
          <a:p>
            <a:endParaRPr lang="en-US" dirty="0" smtClean="0"/>
          </a:p>
          <a:p>
            <a:r>
              <a:rPr lang="en-US" dirty="0" smtClean="0"/>
              <a:t>(More on this later)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Lists in R</a:t>
            </a:r>
          </a:p>
          <a:p>
            <a:r>
              <a:rPr lang="en-US" dirty="0" smtClean="0"/>
              <a:t>R is not a high-performance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GC content from Java to 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Uniform distribution</a:t>
            </a:r>
          </a:p>
          <a:p>
            <a:r>
              <a:rPr lang="en-US" dirty="0" smtClean="0"/>
              <a:t>Mean and SD on discrete theoretical distributions</a:t>
            </a:r>
          </a:p>
          <a:p>
            <a:r>
              <a:rPr lang="en-US" dirty="0" smtClean="0"/>
              <a:t>The law of large numbers</a:t>
            </a:r>
            <a:endParaRPr lang="en-US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1816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used to thinking about mean and standard deviation as the parameters on the normal distribution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476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4114800"/>
            <a:ext cx="927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mean and variance can be defined on any discrete or continuous probability distribution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350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fair die with</a:t>
            </a:r>
          </a:p>
          <a:p>
            <a:endParaRPr lang="en-US" dirty="0" smtClean="0"/>
          </a:p>
          <a:p>
            <a:r>
              <a:rPr lang="en-US" dirty="0" smtClean="0"/>
              <a:t>p(1)  = 1/6</a:t>
            </a:r>
          </a:p>
          <a:p>
            <a:r>
              <a:rPr lang="en-US" dirty="0" smtClean="0"/>
              <a:t>p(2)  = 1/6</a:t>
            </a:r>
          </a:p>
          <a:p>
            <a:r>
              <a:rPr lang="en-US" dirty="0" smtClean="0"/>
              <a:t>p(3) =  1/6</a:t>
            </a:r>
          </a:p>
          <a:p>
            <a:r>
              <a:rPr lang="en-US" dirty="0" smtClean="0"/>
              <a:t>p(4) = 1/6</a:t>
            </a:r>
          </a:p>
          <a:p>
            <a:r>
              <a:rPr lang="en-US" dirty="0" smtClean="0"/>
              <a:t>p(5) = 1/6</a:t>
            </a:r>
          </a:p>
          <a:p>
            <a:r>
              <a:rPr lang="en-US" dirty="0" smtClean="0"/>
              <a:t>p(6) = 1/6</a:t>
            </a:r>
          </a:p>
          <a:p>
            <a:r>
              <a:rPr lang="en-US" dirty="0" smtClean="0"/>
              <a:t>P(7 or greater) =0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398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discrete probability distribution.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prob</a:t>
            </a:r>
            <a:r>
              <a:rPr lang="en-US" dirty="0" smtClean="0"/>
              <a:t>(1..6)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8620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mean, or expected value is defined as 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6488668"/>
            <a:ext cx="2990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http://en.wikipedia.org/wiki/Expected_value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60960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 * 1 + 1/6 *2 + 1/6 * 3 + 1/6*4 + 1/6 *5 + 1/6 * 6 = 3.5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57" y="4572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1/6 * 1 + 1/6 *2 + 1/6 * 3 + 1/6*4 + 1/6 *5 + 1/6 * 6 = 3.5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(mean) for a fair die: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71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confirm the correctness of this calculation with simulated data in R: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69613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4533900" y="2476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050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pre-allocate to avoid </a:t>
            </a:r>
            <a:r>
              <a:rPr lang="en-US" dirty="0" smtClean="0"/>
              <a:t>concatenation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257300" y="4076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26720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is within error of the expected value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2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likewise define variance for any distribution..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our fair die: </a:t>
            </a:r>
          </a:p>
          <a:p>
            <a:r>
              <a:rPr lang="en-US" dirty="0" smtClean="0"/>
              <a:t>	(1/6) ( 1 – 3.5)^2 + 		 (1/6) ( 2 – 3.5)^2 + </a:t>
            </a:r>
          </a:p>
          <a:p>
            <a:r>
              <a:rPr lang="en-US" dirty="0" smtClean="0"/>
              <a:t>	(1/6) ( 3 – 3.5)^2 +</a:t>
            </a:r>
          </a:p>
          <a:p>
            <a:r>
              <a:rPr lang="en-US" dirty="0" smtClean="0"/>
              <a:t>	 (1/6) ( 4 – 3.5)^2 + </a:t>
            </a:r>
          </a:p>
          <a:p>
            <a:r>
              <a:rPr lang="en-US" dirty="0" smtClean="0"/>
              <a:t>	 (1/6) ( 5 – 3.5)^2 + </a:t>
            </a:r>
          </a:p>
          <a:p>
            <a:r>
              <a:rPr lang="en-US" dirty="0" smtClean="0"/>
              <a:t>	 (1/6) ( 6 – 3.5)^2   =2.916 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829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1241" y="63362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http://en.wikipedia.org/wiki/Variance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 in R can only hold one data type.</a:t>
            </a:r>
          </a:p>
          <a:p>
            <a:endParaRPr lang="en-US" dirty="0" smtClean="0"/>
          </a:p>
          <a:p>
            <a:r>
              <a:rPr lang="en-US" dirty="0" smtClean="0"/>
              <a:t>Lists, on the other hand, can hold multiple data types.</a:t>
            </a:r>
          </a:p>
          <a:p>
            <a:r>
              <a:rPr lang="en-US" dirty="0" smtClean="0"/>
              <a:t>Lists can be thought of vectors of vectors (or recursive vectors)</a:t>
            </a:r>
          </a:p>
          <a:p>
            <a:endParaRPr lang="en-US" dirty="0" smtClean="0"/>
          </a:p>
          <a:p>
            <a:r>
              <a:rPr lang="en-US" dirty="0" smtClean="0"/>
              <a:t>Here we have a function that returns a List describing a DNA sequence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6764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 smtClean="0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 smtClean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 smtClean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86200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seq</a:t>
            </a:r>
            <a:r>
              <a:rPr lang="en-US" dirty="0" smtClean="0"/>
              <a:t>  is a list with 3 elements:</a:t>
            </a:r>
          </a:p>
          <a:p>
            <a:endParaRPr lang="en-US" dirty="0" smtClean="0"/>
          </a:p>
          <a:p>
            <a:r>
              <a:rPr lang="en-US" dirty="0" smtClean="0"/>
              <a:t>	1: </a:t>
            </a:r>
            <a:r>
              <a:rPr lang="en-US" dirty="0" err="1" smtClean="0"/>
              <a:t>sequenceName</a:t>
            </a:r>
            <a:r>
              <a:rPr lang="en-US" dirty="0" smtClean="0"/>
              <a:t> (== “Sequence1”)</a:t>
            </a:r>
          </a:p>
          <a:p>
            <a:r>
              <a:rPr lang="en-US" dirty="0" smtClean="0"/>
              <a:t>	2: </a:t>
            </a:r>
            <a:r>
              <a:rPr lang="en-US" dirty="0" err="1" smtClean="0"/>
              <a:t>dnastring</a:t>
            </a:r>
            <a:r>
              <a:rPr lang="en-US" dirty="0" smtClean="0"/>
              <a:t> (== “AAAGGCCCA”)</a:t>
            </a:r>
          </a:p>
          <a:p>
            <a:r>
              <a:rPr lang="en-US" dirty="0" smtClean="0"/>
              <a:t>	3:  </a:t>
            </a:r>
            <a:r>
              <a:rPr lang="en-US" dirty="0" err="1" smtClean="0"/>
              <a:t>sequenceLength</a:t>
            </a:r>
            <a:r>
              <a:rPr lang="en-US" dirty="0" smtClean="0"/>
              <a:t> (== 9)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638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completely different from data structures in Java and will take some getting used to!</a:t>
            </a:r>
            <a:endParaRPr 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276600"/>
            <a:ext cx="2057400" cy="341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64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ask: How many rolls of the dice do we need to reliably see the expected</a:t>
            </a:r>
          </a:p>
          <a:p>
            <a:r>
              <a:rPr lang="en-US" dirty="0" smtClean="0"/>
              <a:t>mean and variance?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32159"/>
            <a:ext cx="2743200" cy="22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724400"/>
            <a:ext cx="2514600" cy="19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29200"/>
            <a:ext cx="2592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more rolls we have,</a:t>
            </a:r>
          </a:p>
          <a:p>
            <a:r>
              <a:rPr lang="en-US" dirty="0" smtClean="0"/>
              <a:t>the closer we get to the </a:t>
            </a:r>
          </a:p>
          <a:p>
            <a:r>
              <a:rPr lang="en-US" dirty="0" smtClean="0"/>
              <a:t>expected values for mean</a:t>
            </a:r>
          </a:p>
          <a:p>
            <a:r>
              <a:rPr lang="en-US" dirty="0" smtClean="0"/>
              <a:t>and values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the law of large numbers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3793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486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gamble for enough time, you will lose money…  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Concepts for this lecture:</a:t>
            </a:r>
          </a:p>
          <a:p>
            <a:endParaRPr lang="en-US" dirty="0" smtClean="0"/>
          </a:p>
          <a:p>
            <a:r>
              <a:rPr lang="en-US" dirty="0" smtClean="0"/>
              <a:t>	R concepts…</a:t>
            </a:r>
          </a:p>
          <a:p>
            <a:r>
              <a:rPr lang="en-US" dirty="0" smtClean="0"/>
              <a:t>		Lists are “recursive vectors” ; </a:t>
            </a:r>
          </a:p>
          <a:p>
            <a:r>
              <a:rPr lang="en-US" dirty="0" smtClean="0"/>
              <a:t>		allows collections of different data types </a:t>
            </a:r>
          </a:p>
          <a:p>
            <a:r>
              <a:rPr lang="en-US" dirty="0" smtClean="0"/>
              <a:t>		(read the List chapter in your textbook!)</a:t>
            </a:r>
          </a:p>
          <a:p>
            <a:endParaRPr lang="en-US" dirty="0" smtClean="0"/>
          </a:p>
          <a:p>
            <a:r>
              <a:rPr lang="en-US" dirty="0" smtClean="0"/>
              <a:t>		Difference between the [] and [[]] operators for Lists</a:t>
            </a:r>
          </a:p>
          <a:p>
            <a:endParaRPr lang="en-US" dirty="0" smtClean="0"/>
          </a:p>
          <a:p>
            <a:r>
              <a:rPr lang="en-US" dirty="0" smtClean="0"/>
              <a:t>		Lists of lists…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Statistical concepts…</a:t>
            </a:r>
          </a:p>
          <a:p>
            <a:r>
              <a:rPr lang="en-US" dirty="0" smtClean="0"/>
              <a:t>		Probability density functions (</a:t>
            </a:r>
            <a:r>
              <a:rPr lang="en-US" dirty="0" err="1" smtClean="0"/>
              <a:t>pdfs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Mean and standard deviation of distributions.</a:t>
            </a:r>
          </a:p>
          <a:p>
            <a:r>
              <a:rPr lang="en-US" dirty="0" smtClean="0"/>
              <a:t>		The uniform distribution: </a:t>
            </a:r>
            <a:r>
              <a:rPr lang="en-US" dirty="0" err="1" smtClean="0"/>
              <a:t>dunif</a:t>
            </a:r>
            <a:r>
              <a:rPr lang="en-US" dirty="0" smtClean="0"/>
              <a:t>, </a:t>
            </a:r>
            <a:r>
              <a:rPr lang="en-US" dirty="0" err="1" smtClean="0"/>
              <a:t>punif</a:t>
            </a:r>
            <a:r>
              <a:rPr lang="en-US" dirty="0" smtClean="0"/>
              <a:t> in R</a:t>
            </a:r>
            <a:r>
              <a:rPr lang="en-US" dirty="0" smtClean="0"/>
              <a:t>..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The law of large numbers.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 for the next week:</a:t>
            </a:r>
          </a:p>
          <a:p>
            <a:endParaRPr lang="en-US" dirty="0" smtClean="0"/>
          </a:p>
          <a:p>
            <a:r>
              <a:rPr lang="en-US" dirty="0" smtClean="0"/>
              <a:t>	Vassar stats book: Chapter 5 – Chapter 6 </a:t>
            </a:r>
          </a:p>
          <a:p>
            <a:r>
              <a:rPr lang="en-US" dirty="0" smtClean="0"/>
              <a:t>	(basic concepts of probability through binomial)</a:t>
            </a:r>
          </a:p>
          <a:p>
            <a:endParaRPr lang="en-US" dirty="0" smtClean="0"/>
          </a:p>
          <a:p>
            <a:r>
              <a:rPr lang="en-US" dirty="0" smtClean="0"/>
              <a:t>	(or equivalent in your favorite canonical stats book)</a:t>
            </a:r>
          </a:p>
          <a:p>
            <a:endParaRPr lang="en-US" dirty="0" smtClean="0"/>
          </a:p>
          <a:p>
            <a:r>
              <a:rPr lang="en-US" dirty="0" smtClean="0"/>
              <a:t>	Art of R programming:</a:t>
            </a:r>
          </a:p>
          <a:p>
            <a:r>
              <a:rPr lang="en-US" dirty="0" smtClean="0"/>
              <a:t>	Chapter 2 ( Vectors), Chapter 4  (Lists)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(or equivalent chapters here: </a:t>
            </a:r>
            <a:r>
              <a:rPr lang="en-US" u="sng" dirty="0" smtClean="0">
                <a:hlinkClick r:id="rId2"/>
              </a:rPr>
              <a:t>http://heather.cs.ucdavis.edu/~matloff/132/NSPpart.pdf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74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their index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0574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9622" y="2297668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1 in our list – a character vector of length 1</a:t>
            </a:r>
            <a:endParaRPr lang="en-US" dirty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990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74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their index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3188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9622" y="2971800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2 in our list – a character vector of length 1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2343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74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elements in a list can be referred to either by their name or by their index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20574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622" y="3288268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 3 in our list – a integer vector of length 1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0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2143</Words>
  <Application>Microsoft Office PowerPoint</Application>
  <PresentationFormat>On-screen Show (4:3)</PresentationFormat>
  <Paragraphs>406</Paragraphs>
  <Slides>63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201</cp:revision>
  <dcterms:created xsi:type="dcterms:W3CDTF">2006-08-16T00:00:00Z</dcterms:created>
  <dcterms:modified xsi:type="dcterms:W3CDTF">2015-01-11T03:19:21Z</dcterms:modified>
</cp:coreProperties>
</file>