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8D97-C3FD-45B9-9D4E-C62E122BCE58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3CFB-6CC9-4D88-AA1E-2606C3F01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0BDFF-22FD-4A5B-9E2E-6B163F4E3B8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00674-0FCB-4E88-81AB-6C5BFD42960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CE6D1-9D97-438F-8828-0471590B8D7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B69AA-C77F-4A38-B7BC-C03D76F6417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37A38-107A-47C3-A4E4-7CCC23A1581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4666E-ECAA-4134-BA06-A0D9052CC79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64B37-927D-4520-8C51-66ADF6BC60E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F8104-F0BE-4F57-83A9-9C52AE0A4BA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F7C23-7386-4E77-90DA-6DBC33F3E81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D7A64-0B39-4812-850E-E0A462AEC0E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7DA7E-99CA-414F-BB85-5B4D29AA087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CFC7E-B84E-496D-844F-A18F93918A3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48D66-83B2-4556-97DB-AFDFD334E43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27AA7-88D4-47F1-9E3A-4967007C48E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C76F8-3051-435B-94A4-90596962A49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B9B9A-6606-4E30-998F-E4EC74577BB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7E8-F977-441D-83FC-0FA7203E8AD1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hyperlink" Target="http://faculty.vassar.edu/lowry/webtext.html" TargetMode="Externa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Uniform_distribution_(continuous)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and value of continuous distributions</a:t>
            </a:r>
          </a:p>
          <a:p>
            <a:r>
              <a:rPr lang="en-US" dirty="0" smtClean="0"/>
              <a:t>Derivation of the binomial equation</a:t>
            </a:r>
          </a:p>
          <a:p>
            <a:r>
              <a:rPr lang="en-US" dirty="0" err="1" smtClean="0"/>
              <a:t>dbinom</a:t>
            </a:r>
            <a:r>
              <a:rPr lang="en-US" dirty="0" smtClean="0"/>
              <a:t> ,</a:t>
            </a:r>
            <a:r>
              <a:rPr lang="en-US" dirty="0" err="1" smtClean="0"/>
              <a:t>pbinom</a:t>
            </a:r>
            <a:r>
              <a:rPr lang="en-US" dirty="0" smtClean="0"/>
              <a:t>, </a:t>
            </a:r>
            <a:r>
              <a:rPr lang="en-US" dirty="0" err="1" smtClean="0"/>
              <a:t>qbinom</a:t>
            </a:r>
            <a:r>
              <a:rPr lang="en-US" dirty="0" smtClean="0"/>
              <a:t> and </a:t>
            </a:r>
            <a:r>
              <a:rPr lang="en-US" dirty="0" err="1" smtClean="0"/>
              <a:t>rbinom</a:t>
            </a:r>
            <a:r>
              <a:rPr lang="en-US" dirty="0" smtClean="0"/>
              <a:t> in 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bionomial</a:t>
            </a:r>
            <a:r>
              <a:rPr lang="en-US" dirty="0" smtClean="0"/>
              <a:t> equation for inference</a:t>
            </a:r>
          </a:p>
          <a:p>
            <a:r>
              <a:rPr lang="en-US" dirty="0" smtClean="0"/>
              <a:t>Implementing the binomial distribution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495800" y="45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81513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fair coin with the following distribution: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Heads|Fair</a:t>
            </a:r>
            <a:r>
              <a:rPr lang="en-US" dirty="0" smtClean="0"/>
              <a:t> coin) = 0.5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Tails|Fair</a:t>
            </a:r>
            <a:r>
              <a:rPr lang="en-US" dirty="0" smtClean="0"/>
              <a:t> coin) = 0.5</a:t>
            </a:r>
          </a:p>
          <a:p>
            <a:endParaRPr lang="en-US" dirty="0" smtClean="0"/>
          </a:p>
          <a:p>
            <a:r>
              <a:rPr lang="en-US" dirty="0" smtClean="0"/>
              <a:t>We flip the coin 25 times.  What proportion of the time will we see exactly 16 heads?</a:t>
            </a:r>
          </a:p>
          <a:p>
            <a:endParaRPr lang="en-US" dirty="0" smtClean="0"/>
          </a:p>
          <a:p>
            <a:r>
              <a:rPr lang="en-US" dirty="0" smtClean="0"/>
              <a:t>This is given by the binomial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derive the binomial equation!</a:t>
            </a: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1295400" y="2352675"/>
            <a:ext cx="4997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= the number of coin flips (25)</a:t>
            </a:r>
          </a:p>
          <a:p>
            <a:r>
              <a:rPr lang="en-US">
                <a:latin typeface="Times New Roman" pitchFamily="18" charset="0"/>
              </a:rPr>
              <a:t>k = the number of heads observed.</a:t>
            </a:r>
          </a:p>
          <a:p>
            <a:r>
              <a:rPr lang="en-US">
                <a:latin typeface="Times New Roman" pitchFamily="18" charset="0"/>
              </a:rPr>
              <a:t>p = the probability of seeing a head (.5)</a:t>
            </a:r>
          </a:p>
        </p:txBody>
      </p:sp>
      <p:sp>
        <p:nvSpPr>
          <p:cNvPr id="24581" name="Text Box 11"/>
          <p:cNvSpPr txBox="1">
            <a:spLocks noChangeArrowheads="1"/>
          </p:cNvSpPr>
          <p:nvPr/>
        </p:nvSpPr>
        <p:spPr bwMode="auto">
          <a:xfrm>
            <a:off x="1219200" y="1828800"/>
            <a:ext cx="380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(For our coin flip example…)</a:t>
            </a:r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533400" y="3810000"/>
            <a:ext cx="777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probability of observing exactly k heads from a fair coin=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367213"/>
            <a:ext cx="2073275" cy="762000"/>
            <a:chOff x="806" y="2751"/>
            <a:chExt cx="1306" cy="480"/>
          </a:xfrm>
        </p:grpSpPr>
        <p:sp>
          <p:nvSpPr>
            <p:cNvPr id="2458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458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458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24584" name="Text Box 18"/>
          <p:cNvSpPr txBox="1">
            <a:spLocks noChangeArrowheads="1"/>
          </p:cNvSpPr>
          <p:nvPr/>
        </p:nvSpPr>
        <p:spPr bwMode="auto">
          <a:xfrm>
            <a:off x="3870325" y="4537075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24585" name="Line 19"/>
          <p:cNvSpPr>
            <a:spLocks noChangeShapeType="1"/>
          </p:cNvSpPr>
          <p:nvPr/>
        </p:nvSpPr>
        <p:spPr bwMode="auto">
          <a:xfrm>
            <a:off x="41148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Text Box 20"/>
          <p:cNvSpPr txBox="1">
            <a:spLocks noChangeArrowheads="1"/>
          </p:cNvSpPr>
          <p:nvPr/>
        </p:nvSpPr>
        <p:spPr bwMode="auto">
          <a:xfrm>
            <a:off x="4114800" y="50292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93725" y="79692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say you have 8 letters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431925" y="1101725"/>
            <a:ext cx="627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A,B,C,D,E,F,G,H      ( n = 8; k=5 ) or (n=8; k=3) 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28600" y="1593850"/>
            <a:ext cx="8743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many ways can you break them into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5 and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3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2355850"/>
            <a:ext cx="677863" cy="1189038"/>
            <a:chOff x="864" y="2374"/>
            <a:chExt cx="427" cy="749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864" y="2374"/>
              <a:ext cx="384" cy="432"/>
              <a:chOff x="864" y="1728"/>
              <a:chExt cx="384" cy="432"/>
            </a:xfrm>
          </p:grpSpPr>
          <p:sp>
            <p:nvSpPr>
              <p:cNvPr id="25663" name="Line 7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Line 8"/>
              <p:cNvSpPr>
                <a:spLocks noChangeShapeType="1"/>
              </p:cNvSpPr>
              <p:nvPr/>
            </p:nvSpPr>
            <p:spPr bwMode="auto">
              <a:xfrm>
                <a:off x="864" y="21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Line 9"/>
              <p:cNvSpPr>
                <a:spLocks noChangeShapeType="1"/>
              </p:cNvSpPr>
              <p:nvPr/>
            </p:nvSpPr>
            <p:spPr bwMode="auto">
              <a:xfrm flipV="1">
                <a:off x="12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62" name="Text Box 10"/>
            <p:cNvSpPr txBox="1">
              <a:spLocks noChangeArrowheads="1"/>
            </p:cNvSpPr>
            <p:nvPr/>
          </p:nvSpPr>
          <p:spPr bwMode="auto">
            <a:xfrm>
              <a:off x="970" y="2832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447800" y="2355850"/>
            <a:ext cx="685800" cy="1189038"/>
            <a:chOff x="1680" y="1702"/>
            <a:chExt cx="432" cy="749"/>
          </a:xfrm>
        </p:grpSpPr>
        <p:sp>
          <p:nvSpPr>
            <p:cNvPr id="25657" name="Line 12"/>
            <p:cNvSpPr>
              <a:spLocks noChangeShapeType="1"/>
            </p:cNvSpPr>
            <p:nvPr/>
          </p:nvSpPr>
          <p:spPr bwMode="auto">
            <a:xfrm>
              <a:off x="1690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13"/>
            <p:cNvSpPr>
              <a:spLocks noChangeShapeType="1"/>
            </p:cNvSpPr>
            <p:nvPr/>
          </p:nvSpPr>
          <p:spPr bwMode="auto">
            <a:xfrm>
              <a:off x="1680" y="213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14"/>
            <p:cNvSpPr>
              <a:spLocks noChangeShapeType="1"/>
            </p:cNvSpPr>
            <p:nvPr/>
          </p:nvSpPr>
          <p:spPr bwMode="auto">
            <a:xfrm flipV="1">
              <a:off x="2074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Text Box 15"/>
            <p:cNvSpPr txBox="1">
              <a:spLocks noChangeArrowheads="1"/>
            </p:cNvSpPr>
            <p:nvPr/>
          </p:nvSpPr>
          <p:spPr bwMode="auto">
            <a:xfrm>
              <a:off x="1791" y="2160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01888" y="2355850"/>
            <a:ext cx="722312" cy="1189038"/>
            <a:chOff x="2458" y="1750"/>
            <a:chExt cx="455" cy="749"/>
          </a:xfrm>
        </p:grpSpPr>
        <p:sp>
          <p:nvSpPr>
            <p:cNvPr id="25653" name="Line 24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25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6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Text Box 27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08" name="Text Box 31"/>
          <p:cNvSpPr txBox="1">
            <a:spLocks noChangeArrowheads="1"/>
          </p:cNvSpPr>
          <p:nvPr/>
        </p:nvSpPr>
        <p:spPr bwMode="auto">
          <a:xfrm>
            <a:off x="-50800" y="3687763"/>
            <a:ext cx="927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8! different ways you could arrange the 8 balls in the containers</a:t>
            </a:r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6324600" y="-762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     n! </a:t>
            </a:r>
          </a:p>
        </p:txBody>
      </p:sp>
      <p:sp>
        <p:nvSpPr>
          <p:cNvPr id="25610" name="Line 37"/>
          <p:cNvSpPr>
            <a:spLocks noChangeShapeType="1"/>
          </p:cNvSpPr>
          <p:nvPr/>
        </p:nvSpPr>
        <p:spPr bwMode="auto">
          <a:xfrm>
            <a:off x="6569075" y="415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Text Box 38"/>
          <p:cNvSpPr txBox="1">
            <a:spLocks noChangeArrowheads="1"/>
          </p:cNvSpPr>
          <p:nvPr/>
        </p:nvSpPr>
        <p:spPr bwMode="auto">
          <a:xfrm>
            <a:off x="6569075" y="4159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5612" name="Text Box 39"/>
          <p:cNvSpPr txBox="1">
            <a:spLocks noChangeArrowheads="1"/>
          </p:cNvSpPr>
          <p:nvPr/>
        </p:nvSpPr>
        <p:spPr bwMode="auto">
          <a:xfrm>
            <a:off x="898525" y="117475"/>
            <a:ext cx="500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start with the binomial coefficient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316288" y="2355850"/>
            <a:ext cx="646112" cy="1189038"/>
            <a:chOff x="1897" y="1750"/>
            <a:chExt cx="407" cy="749"/>
          </a:xfrm>
        </p:grpSpPr>
        <p:sp>
          <p:nvSpPr>
            <p:cNvPr id="25649" name="Line 42"/>
            <p:cNvSpPr>
              <a:spLocks noChangeShapeType="1"/>
            </p:cNvSpPr>
            <p:nvPr/>
          </p:nvSpPr>
          <p:spPr bwMode="auto">
            <a:xfrm>
              <a:off x="1897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43"/>
            <p:cNvSpPr>
              <a:spLocks noChangeShapeType="1"/>
            </p:cNvSpPr>
            <p:nvPr/>
          </p:nvSpPr>
          <p:spPr bwMode="auto">
            <a:xfrm>
              <a:off x="1897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44"/>
            <p:cNvSpPr>
              <a:spLocks noChangeShapeType="1"/>
            </p:cNvSpPr>
            <p:nvPr/>
          </p:nvSpPr>
          <p:spPr bwMode="auto">
            <a:xfrm flipV="1">
              <a:off x="2281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Text Box 45"/>
            <p:cNvSpPr txBox="1">
              <a:spLocks noChangeArrowheads="1"/>
            </p:cNvSpPr>
            <p:nvPr/>
          </p:nvSpPr>
          <p:spPr bwMode="auto">
            <a:xfrm>
              <a:off x="1983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5614" name="Line 46"/>
          <p:cNvSpPr>
            <a:spLocks noChangeShapeType="1"/>
          </p:cNvSpPr>
          <p:nvPr/>
        </p:nvSpPr>
        <p:spPr bwMode="auto">
          <a:xfrm>
            <a:off x="152400" y="873125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47"/>
          <p:cNvSpPr txBox="1">
            <a:spLocks noChangeArrowheads="1"/>
          </p:cNvSpPr>
          <p:nvPr/>
        </p:nvSpPr>
        <p:spPr bwMode="auto">
          <a:xfrm>
            <a:off x="76200" y="4149725"/>
            <a:ext cx="9101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But, it does not matter which “A” or “B” container a ball ends up in,</a:t>
            </a:r>
          </a:p>
          <a:p>
            <a:r>
              <a:rPr lang="en-US">
                <a:latin typeface="Times New Roman" pitchFamily="18" charset="0"/>
              </a:rPr>
              <a:t>so you have to correct for the number of ways the balls could be ordered</a:t>
            </a:r>
          </a:p>
          <a:p>
            <a:r>
              <a:rPr lang="en-US">
                <a:latin typeface="Times New Roman" pitchFamily="18" charset="0"/>
              </a:rPr>
              <a:t>within A or B.  That is, once the balls are distributed, there are 5! ways</a:t>
            </a:r>
          </a:p>
          <a:p>
            <a:r>
              <a:rPr lang="en-US">
                <a:latin typeface="Times New Roman" pitchFamily="18" charset="0"/>
              </a:rPr>
              <a:t>the A’s could be ordered and 3! ways the B’s could be ordered.  So </a:t>
            </a:r>
          </a:p>
        </p:txBody>
      </p:sp>
      <p:sp>
        <p:nvSpPr>
          <p:cNvPr id="25616" name="Text Box 48"/>
          <p:cNvSpPr txBox="1">
            <a:spLocks noChangeArrowheads="1"/>
          </p:cNvSpPr>
          <p:nvPr/>
        </p:nvSpPr>
        <p:spPr bwMode="auto">
          <a:xfrm>
            <a:off x="3733800" y="5638800"/>
            <a:ext cx="51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n!</a:t>
            </a:r>
          </a:p>
        </p:txBody>
      </p:sp>
      <p:sp>
        <p:nvSpPr>
          <p:cNvPr id="25617" name="Line 49"/>
          <p:cNvSpPr>
            <a:spLocks noChangeShapeType="1"/>
          </p:cNvSpPr>
          <p:nvPr/>
        </p:nvSpPr>
        <p:spPr bwMode="auto">
          <a:xfrm>
            <a:off x="2860675" y="61309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51"/>
          <p:cNvSpPr txBox="1">
            <a:spLocks noChangeArrowheads="1"/>
          </p:cNvSpPr>
          <p:nvPr/>
        </p:nvSpPr>
        <p:spPr bwMode="auto">
          <a:xfrm>
            <a:off x="3563938" y="6172200"/>
            <a:ext cx="1236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 (n-k!)</a:t>
            </a:r>
          </a:p>
        </p:txBody>
      </p:sp>
      <p:sp>
        <p:nvSpPr>
          <p:cNvPr id="25619" name="Rectangle 53"/>
          <p:cNvSpPr>
            <a:spLocks noChangeArrowheads="1"/>
          </p:cNvSpPr>
          <p:nvPr/>
        </p:nvSpPr>
        <p:spPr bwMode="auto">
          <a:xfrm>
            <a:off x="4410075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524000" y="5673725"/>
            <a:ext cx="695325" cy="762000"/>
            <a:chOff x="960" y="3648"/>
            <a:chExt cx="438" cy="480"/>
          </a:xfrm>
        </p:grpSpPr>
        <p:sp>
          <p:nvSpPr>
            <p:cNvPr id="25646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5647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5648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5621" name="Text Box 56"/>
          <p:cNvSpPr txBox="1">
            <a:spLocks noChangeArrowheads="1"/>
          </p:cNvSpPr>
          <p:nvPr/>
        </p:nvSpPr>
        <p:spPr bwMode="auto">
          <a:xfrm>
            <a:off x="2270125" y="586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254500" y="2355850"/>
            <a:ext cx="609600" cy="1189038"/>
            <a:chOff x="2458" y="1750"/>
            <a:chExt cx="384" cy="749"/>
          </a:xfrm>
        </p:grpSpPr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2514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5623" name="Rectangle 53"/>
          <p:cNvSpPr>
            <a:spLocks noChangeArrowheads="1"/>
          </p:cNvSpPr>
          <p:nvPr/>
        </p:nvSpPr>
        <p:spPr bwMode="auto">
          <a:xfrm>
            <a:off x="54244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641975" y="2320925"/>
            <a:ext cx="722313" cy="1189038"/>
            <a:chOff x="2458" y="1750"/>
            <a:chExt cx="455" cy="749"/>
          </a:xfrm>
        </p:grpSpPr>
        <p:sp>
          <p:nvSpPr>
            <p:cNvPr id="25638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5625" name="Rectangle 53"/>
          <p:cNvSpPr>
            <a:spLocks noChangeArrowheads="1"/>
          </p:cNvSpPr>
          <p:nvPr/>
        </p:nvSpPr>
        <p:spPr bwMode="auto">
          <a:xfrm>
            <a:off x="64912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632575" y="2320925"/>
            <a:ext cx="722313" cy="1189038"/>
            <a:chOff x="2458" y="1750"/>
            <a:chExt cx="455" cy="749"/>
          </a:xfrm>
        </p:grpSpPr>
        <p:sp>
          <p:nvSpPr>
            <p:cNvPr id="25634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5627" name="Rectangle 53"/>
          <p:cNvSpPr>
            <a:spLocks noChangeArrowheads="1"/>
          </p:cNvSpPr>
          <p:nvPr/>
        </p:nvSpPr>
        <p:spPr bwMode="auto">
          <a:xfrm>
            <a:off x="74676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7583488" y="2320925"/>
            <a:ext cx="722312" cy="1189038"/>
            <a:chOff x="2458" y="1750"/>
            <a:chExt cx="455" cy="749"/>
          </a:xfrm>
        </p:grpSpPr>
        <p:sp>
          <p:nvSpPr>
            <p:cNvPr id="25630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29" name="Rectangle 53"/>
          <p:cNvSpPr>
            <a:spLocks noChangeArrowheads="1"/>
          </p:cNvSpPr>
          <p:nvPr/>
        </p:nvSpPr>
        <p:spPr bwMode="auto">
          <a:xfrm>
            <a:off x="84328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27200" y="422275"/>
            <a:ext cx="695325" cy="762000"/>
            <a:chOff x="960" y="3648"/>
            <a:chExt cx="438" cy="480"/>
          </a:xfrm>
        </p:grpSpPr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75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6627" name="Text Box 11"/>
          <p:cNvSpPr txBox="1">
            <a:spLocks noChangeArrowheads="1"/>
          </p:cNvSpPr>
          <p:nvPr/>
        </p:nvSpPr>
        <p:spPr bwMode="auto">
          <a:xfrm>
            <a:off x="2473325" y="6159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609975" y="381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26629" name="Line 24"/>
          <p:cNvSpPr>
            <a:spLocks noChangeShapeType="1"/>
          </p:cNvSpPr>
          <p:nvPr/>
        </p:nvSpPr>
        <p:spPr bwMode="auto">
          <a:xfrm>
            <a:off x="3362325" y="9493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Text Box 25"/>
          <p:cNvSpPr txBox="1">
            <a:spLocks noChangeArrowheads="1"/>
          </p:cNvSpPr>
          <p:nvPr/>
        </p:nvSpPr>
        <p:spPr bwMode="auto">
          <a:xfrm>
            <a:off x="3346450" y="9906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6631" name="Text Box 26"/>
          <p:cNvSpPr txBox="1">
            <a:spLocks noChangeArrowheads="1"/>
          </p:cNvSpPr>
          <p:nvPr/>
        </p:nvSpPr>
        <p:spPr bwMode="auto">
          <a:xfrm>
            <a:off x="898525" y="1360488"/>
            <a:ext cx="28162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We say “n choose k”.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24000" y="2209800"/>
            <a:ext cx="695325" cy="762000"/>
            <a:chOff x="960" y="3648"/>
            <a:chExt cx="438" cy="480"/>
          </a:xfrm>
        </p:grpSpPr>
        <p:sp>
          <p:nvSpPr>
            <p:cNvPr id="26670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1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72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3" name="TextBox 29"/>
          <p:cNvSpPr txBox="1">
            <a:spLocks noChangeArrowheads="1"/>
          </p:cNvSpPr>
          <p:nvPr/>
        </p:nvSpPr>
        <p:spPr bwMode="auto">
          <a:xfrm>
            <a:off x="2286000" y="2438400"/>
            <a:ext cx="363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590800" y="2209800"/>
            <a:ext cx="695325" cy="762000"/>
            <a:chOff x="960" y="3648"/>
            <a:chExt cx="438" cy="480"/>
          </a:xfrm>
        </p:grpSpPr>
        <p:sp>
          <p:nvSpPr>
            <p:cNvPr id="2666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524000" y="3195638"/>
            <a:ext cx="695325" cy="762000"/>
            <a:chOff x="960" y="3648"/>
            <a:chExt cx="438" cy="480"/>
          </a:xfrm>
        </p:grpSpPr>
        <p:sp>
          <p:nvSpPr>
            <p:cNvPr id="26664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5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6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6" name="Text Box 56"/>
          <p:cNvSpPr txBox="1">
            <a:spLocks noChangeArrowheads="1"/>
          </p:cNvSpPr>
          <p:nvPr/>
        </p:nvSpPr>
        <p:spPr bwMode="auto">
          <a:xfrm>
            <a:off x="2270125" y="33893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37" name="TextBox 51"/>
          <p:cNvSpPr txBox="1">
            <a:spLocks noChangeArrowheads="1"/>
          </p:cNvSpPr>
          <p:nvPr/>
        </p:nvSpPr>
        <p:spPr bwMode="auto">
          <a:xfrm>
            <a:off x="2835275" y="30432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667000" y="35004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9" name="TextBox 57"/>
          <p:cNvSpPr txBox="1">
            <a:spLocks noChangeArrowheads="1"/>
          </p:cNvSpPr>
          <p:nvPr/>
        </p:nvSpPr>
        <p:spPr bwMode="auto">
          <a:xfrm>
            <a:off x="2667000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40" name="TextBox 58"/>
          <p:cNvSpPr txBox="1">
            <a:spLocks noChangeArrowheads="1"/>
          </p:cNvSpPr>
          <p:nvPr/>
        </p:nvSpPr>
        <p:spPr bwMode="auto">
          <a:xfrm>
            <a:off x="3063875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41" name="Text Box 56"/>
          <p:cNvSpPr txBox="1">
            <a:spLocks noChangeArrowheads="1"/>
          </p:cNvSpPr>
          <p:nvPr/>
        </p:nvSpPr>
        <p:spPr bwMode="auto">
          <a:xfrm>
            <a:off x="37592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2" name="TextBox 60"/>
          <p:cNvSpPr txBox="1">
            <a:spLocks noChangeArrowheads="1"/>
          </p:cNvSpPr>
          <p:nvPr/>
        </p:nvSpPr>
        <p:spPr bwMode="auto">
          <a:xfrm>
            <a:off x="4521200" y="3043238"/>
            <a:ext cx="119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191000" y="35004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TextBox 63"/>
          <p:cNvSpPr txBox="1">
            <a:spLocks noChangeArrowheads="1"/>
          </p:cNvSpPr>
          <p:nvPr/>
        </p:nvSpPr>
        <p:spPr bwMode="auto">
          <a:xfrm>
            <a:off x="4587875" y="35766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45" name="Text Box 56"/>
          <p:cNvSpPr txBox="1">
            <a:spLocks noChangeArrowheads="1"/>
          </p:cNvSpPr>
          <p:nvPr/>
        </p:nvSpPr>
        <p:spPr bwMode="auto">
          <a:xfrm>
            <a:off x="61976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6" name="TextBox 65"/>
          <p:cNvSpPr txBox="1">
            <a:spLocks noChangeArrowheads="1"/>
          </p:cNvSpPr>
          <p:nvPr/>
        </p:nvSpPr>
        <p:spPr bwMode="auto">
          <a:xfrm>
            <a:off x="6635750" y="33480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524000" y="4110038"/>
            <a:ext cx="695325" cy="762000"/>
            <a:chOff x="960" y="3648"/>
            <a:chExt cx="438" cy="480"/>
          </a:xfrm>
        </p:grpSpPr>
        <p:sp>
          <p:nvSpPr>
            <p:cNvPr id="26661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2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3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6648" name="Text Box 56"/>
          <p:cNvSpPr txBox="1">
            <a:spLocks noChangeArrowheads="1"/>
          </p:cNvSpPr>
          <p:nvPr/>
        </p:nvSpPr>
        <p:spPr bwMode="auto">
          <a:xfrm>
            <a:off x="2270125" y="43037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9" name="TextBox 51"/>
          <p:cNvSpPr txBox="1">
            <a:spLocks noChangeArrowheads="1"/>
          </p:cNvSpPr>
          <p:nvPr/>
        </p:nvSpPr>
        <p:spPr bwMode="auto">
          <a:xfrm>
            <a:off x="2835275" y="39576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667000" y="44148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1" name="TextBox 57"/>
          <p:cNvSpPr txBox="1">
            <a:spLocks noChangeArrowheads="1"/>
          </p:cNvSpPr>
          <p:nvPr/>
        </p:nvSpPr>
        <p:spPr bwMode="auto">
          <a:xfrm>
            <a:off x="2667000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52" name="TextBox 58"/>
          <p:cNvSpPr txBox="1">
            <a:spLocks noChangeArrowheads="1"/>
          </p:cNvSpPr>
          <p:nvPr/>
        </p:nvSpPr>
        <p:spPr bwMode="auto">
          <a:xfrm>
            <a:off x="3063875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53" name="Text Box 56"/>
          <p:cNvSpPr txBox="1">
            <a:spLocks noChangeArrowheads="1"/>
          </p:cNvSpPr>
          <p:nvPr/>
        </p:nvSpPr>
        <p:spPr bwMode="auto">
          <a:xfrm>
            <a:off x="37592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191000" y="44148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5" name="TextBox 63"/>
          <p:cNvSpPr txBox="1">
            <a:spLocks noChangeArrowheads="1"/>
          </p:cNvSpPr>
          <p:nvPr/>
        </p:nvSpPr>
        <p:spPr bwMode="auto">
          <a:xfrm>
            <a:off x="4587875" y="44910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56" name="Text Box 56"/>
          <p:cNvSpPr txBox="1">
            <a:spLocks noChangeArrowheads="1"/>
          </p:cNvSpPr>
          <p:nvPr/>
        </p:nvSpPr>
        <p:spPr bwMode="auto">
          <a:xfrm>
            <a:off x="61976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57" name="TextBox 65"/>
          <p:cNvSpPr txBox="1">
            <a:spLocks noChangeArrowheads="1"/>
          </p:cNvSpPr>
          <p:nvPr/>
        </p:nvSpPr>
        <p:spPr bwMode="auto">
          <a:xfrm>
            <a:off x="6635750" y="42624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sp>
        <p:nvSpPr>
          <p:cNvPr id="26658" name="TextBox 60"/>
          <p:cNvSpPr txBox="1">
            <a:spLocks noChangeArrowheads="1"/>
          </p:cNvSpPr>
          <p:nvPr/>
        </p:nvSpPr>
        <p:spPr bwMode="auto">
          <a:xfrm>
            <a:off x="4419600" y="3962400"/>
            <a:ext cx="119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pic>
        <p:nvPicPr>
          <p:cNvPr id="26659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876800"/>
            <a:ext cx="1657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60" name="TextBox 65"/>
          <p:cNvSpPr txBox="1">
            <a:spLocks noChangeArrowheads="1"/>
          </p:cNvSpPr>
          <p:nvPr/>
        </p:nvSpPr>
        <p:spPr bwMode="auto">
          <a:xfrm>
            <a:off x="3509963" y="5410200"/>
            <a:ext cx="83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228600"/>
            <a:ext cx="8153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four nucleotides.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</a:t>
            </a:r>
            <a:r>
              <a:rPr lang="en-US">
                <a:latin typeface="Times New Roman" pitchFamily="18" charset="0"/>
              </a:rPr>
              <a:t> of two nucleotides?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670175" y="3133725"/>
            <a:ext cx="625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AC</a:t>
            </a:r>
          </a:p>
          <a:p>
            <a:r>
              <a:rPr lang="en-US">
                <a:latin typeface="Times New Roman" pitchFamily="18" charset="0"/>
              </a:rPr>
              <a:t>AG</a:t>
            </a:r>
          </a:p>
          <a:p>
            <a:r>
              <a:rPr lang="en-US">
                <a:latin typeface="Times New Roman" pitchFamily="18" charset="0"/>
              </a:rPr>
              <a:t>AT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600450" y="32099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CG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600450" y="36671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CT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4438650" y="34385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GT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1330325" y="16510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“4 choose 2”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1533525"/>
            <a:ext cx="695325" cy="762000"/>
            <a:chOff x="960" y="3648"/>
            <a:chExt cx="438" cy="480"/>
          </a:xfrm>
        </p:grpSpPr>
        <p:sp>
          <p:nvSpPr>
            <p:cNvPr id="27663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7664" name="Rectangle 12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7665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7657" name="Rectangle 14"/>
          <p:cNvSpPr>
            <a:spLocks noChangeArrowheads="1"/>
          </p:cNvSpPr>
          <p:nvPr/>
        </p:nvSpPr>
        <p:spPr bwMode="auto">
          <a:xfrm>
            <a:off x="4089400" y="1685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4622800" y="1609725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(4*3)  = 6</a:t>
            </a:r>
          </a:p>
        </p:txBody>
      </p:sp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4622800" y="21431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Text Box 17"/>
          <p:cNvSpPr txBox="1">
            <a:spLocks noChangeArrowheads="1"/>
          </p:cNvSpPr>
          <p:nvPr/>
        </p:nvSpPr>
        <p:spPr bwMode="auto">
          <a:xfrm>
            <a:off x="4911725" y="2143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</a:t>
            </a:r>
          </a:p>
        </p:txBody>
      </p:sp>
      <p:pic>
        <p:nvPicPr>
          <p:cNvPr id="27661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05325"/>
            <a:ext cx="1419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2" name="TextBox 16"/>
          <p:cNvSpPr txBox="1">
            <a:spLocks noChangeArrowheads="1"/>
          </p:cNvSpPr>
          <p:nvPr/>
        </p:nvSpPr>
        <p:spPr bwMode="auto">
          <a:xfrm>
            <a:off x="76200" y="5410200"/>
            <a:ext cx="866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 many strings of two nucleotides (</a:t>
            </a:r>
            <a:r>
              <a:rPr lang="en-US">
                <a:solidFill>
                  <a:srgbClr val="FF0000"/>
                </a:solidFill>
              </a:rPr>
              <a:t>string = order matters</a:t>
            </a:r>
            <a:r>
              <a:rPr lang="en-US"/>
              <a:t>): </a:t>
            </a:r>
          </a:p>
          <a:p>
            <a:r>
              <a:rPr lang="en-US"/>
              <a:t> 4 * 4 = 16</a:t>
            </a:r>
          </a:p>
          <a:p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of two distinct nucleotides = 4*3=12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28600" y="457200"/>
            <a:ext cx="8153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20 residues.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 </a:t>
            </a:r>
            <a:r>
              <a:rPr lang="en-US">
                <a:latin typeface="Times New Roman" pitchFamily="18" charset="0"/>
              </a:rPr>
              <a:t>of 4 residues?</a:t>
            </a:r>
          </a:p>
        </p:txBody>
      </p:sp>
      <p:sp>
        <p:nvSpPr>
          <p:cNvPr id="28675" name="Text Box 9"/>
          <p:cNvSpPr txBox="1">
            <a:spLocks noChangeArrowheads="1"/>
          </p:cNvSpPr>
          <p:nvPr/>
        </p:nvSpPr>
        <p:spPr bwMode="auto">
          <a:xfrm>
            <a:off x="1330325" y="2327275"/>
            <a:ext cx="2254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“20 choose 4”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2209800"/>
            <a:ext cx="695325" cy="762000"/>
            <a:chOff x="960" y="3648"/>
            <a:chExt cx="438" cy="480"/>
          </a:xfrm>
        </p:grpSpPr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066" y="3724"/>
              <a:ext cx="24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8677" name="Rectangle 14"/>
          <p:cNvSpPr>
            <a:spLocks noChangeArrowheads="1"/>
          </p:cNvSpPr>
          <p:nvPr/>
        </p:nvSpPr>
        <p:spPr bwMode="auto">
          <a:xfrm>
            <a:off x="4089400" y="2362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8678" name="Text Box 15"/>
          <p:cNvSpPr txBox="1">
            <a:spLocks noChangeArrowheads="1"/>
          </p:cNvSpPr>
          <p:nvPr/>
        </p:nvSpPr>
        <p:spPr bwMode="auto">
          <a:xfrm>
            <a:off x="4622800" y="2286000"/>
            <a:ext cx="3640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(20 * 19 * 18 * 17)  = 4,845</a:t>
            </a:r>
          </a:p>
        </p:txBody>
      </p:sp>
      <p:sp>
        <p:nvSpPr>
          <p:cNvPr id="28679" name="Line 16"/>
          <p:cNvSpPr>
            <a:spLocks noChangeShapeType="1"/>
          </p:cNvSpPr>
          <p:nvPr/>
        </p:nvSpPr>
        <p:spPr bwMode="auto">
          <a:xfrm>
            <a:off x="4622800" y="2819400"/>
            <a:ext cx="238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4911725" y="2819400"/>
            <a:ext cx="1338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4 * 3 * 2 </a:t>
            </a:r>
          </a:p>
        </p:txBody>
      </p:sp>
      <p:pic>
        <p:nvPicPr>
          <p:cNvPr id="286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2628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4"/>
          <p:cNvSpPr txBox="1">
            <a:spLocks noChangeArrowheads="1"/>
          </p:cNvSpPr>
          <p:nvPr/>
        </p:nvSpPr>
        <p:spPr bwMode="auto">
          <a:xfrm>
            <a:off x="76200" y="5105400"/>
            <a:ext cx="57828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How  many strings of four residues (</a:t>
            </a:r>
            <a:r>
              <a:rPr lang="en-US" dirty="0">
                <a:solidFill>
                  <a:srgbClr val="FF0000"/>
                </a:solidFill>
              </a:rPr>
              <a:t>string = order matters</a:t>
            </a:r>
            <a:r>
              <a:rPr lang="en-US" dirty="0"/>
              <a:t>): </a:t>
            </a:r>
          </a:p>
          <a:p>
            <a:r>
              <a:rPr lang="en-US" dirty="0"/>
              <a:t> 	20 ^4 = 20 * 20 * 20 * 20  = 160,000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of four distinct </a:t>
            </a:r>
            <a:r>
              <a:rPr lang="en-US" dirty="0" smtClean="0"/>
              <a:t>residues </a:t>
            </a:r>
            <a:r>
              <a:rPr lang="en-US" dirty="0"/>
              <a:t>= 20 * 19 * 18 * 17  =</a:t>
            </a:r>
          </a:p>
          <a:p>
            <a:r>
              <a:rPr lang="en-US" dirty="0"/>
              <a:t>		 116,280</a:t>
            </a:r>
          </a:p>
        </p:txBody>
      </p:sp>
      <p:sp>
        <p:nvSpPr>
          <p:cNvPr id="28683" name="Rectangle 16"/>
          <p:cNvSpPr>
            <a:spLocks noChangeArrowheads="1"/>
          </p:cNvSpPr>
          <p:nvPr/>
        </p:nvSpPr>
        <p:spPr bwMode="auto">
          <a:xfrm>
            <a:off x="228600" y="16002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46125" y="193675"/>
            <a:ext cx="702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wiki page on the binomial coefficient is very good..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28600" y="762000"/>
          <a:ext cx="8382000" cy="5980113"/>
        </p:xfrm>
        <a:graphic>
          <a:graphicData uri="http://schemas.openxmlformats.org/presentationml/2006/ole">
            <p:oleObj spid="_x0000_s133122" name="Bitmap Image" r:id="rId4" imgW="9771429" imgH="697327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46125" y="117475"/>
            <a:ext cx="568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Ok.  So on to the full binomial distribution…</a:t>
            </a:r>
          </a:p>
          <a:p>
            <a:r>
              <a:rPr lang="en-US">
                <a:latin typeface="Times New Roman" pitchFamily="18" charset="0"/>
              </a:rPr>
              <a:t>The Vassar stats book does a nice job here…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09600" y="1095375"/>
          <a:ext cx="7856538" cy="4667250"/>
        </p:xfrm>
        <a:graphic>
          <a:graphicData uri="http://schemas.openxmlformats.org/presentationml/2006/ole">
            <p:oleObj spid="_x0000_s134146" name="Bitmap Image" r:id="rId4" imgW="7857143" imgH="4667902" progId="PBrush">
              <p:embed/>
            </p:oleObj>
          </a:graphicData>
        </a:graphic>
      </p:graphicFrame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517525" y="6061075"/>
            <a:ext cx="755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(section 5.3 at </a:t>
            </a:r>
            <a:r>
              <a:rPr lang="en-US">
                <a:latin typeface="Times New Roman" pitchFamily="18" charset="0"/>
                <a:hlinkClick r:id="rId5"/>
              </a:rPr>
              <a:t>http://faculty.vassar.edu/lowry/webtext.html</a:t>
            </a:r>
            <a:r>
              <a:rPr lang="en-US">
                <a:latin typeface="Times New Roman" pitchFamily="18" charset="0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66713" y="1143000"/>
          <a:ext cx="8412162" cy="1752600"/>
        </p:xfrm>
        <a:graphic>
          <a:graphicData uri="http://schemas.openxmlformats.org/presentationml/2006/ole">
            <p:oleObj spid="_x0000_s135170" name="Bitmap Image" r:id="rId4" imgW="8411749" imgH="1752381" progId="PBrush">
              <p:embed/>
            </p:oleObj>
          </a:graphicData>
        </a:graphic>
      </p:graphicFrame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457200" y="2743200"/>
            <a:ext cx="4256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p(having all 10 patients recover)</a:t>
            </a:r>
          </a:p>
        </p:txBody>
      </p: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1490663" y="3506788"/>
            <a:ext cx="7043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0.4</a:t>
            </a:r>
            <a:r>
              <a:rPr lang="en-US" baseline="30000">
                <a:latin typeface="Times New Roman" pitchFamily="18" charset="0"/>
              </a:rPr>
              <a:t>10  </a:t>
            </a:r>
            <a:r>
              <a:rPr lang="en-US">
                <a:latin typeface="Times New Roman" pitchFamily="18" charset="0"/>
              </a:rPr>
              <a:t>*.6</a:t>
            </a:r>
            <a:r>
              <a:rPr lang="en-US" baseline="30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  =                 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* 1</a:t>
            </a:r>
            <a:r>
              <a:rPr lang="en-US" baseline="3000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= 1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=  ~ 10</a:t>
            </a:r>
            <a:r>
              <a:rPr lang="en-US" baseline="30000">
                <a:latin typeface="Times New Roman" pitchFamily="18" charset="0"/>
              </a:rPr>
              <a:t>-4 </a:t>
            </a:r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3167063" y="3319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20738" y="3354388"/>
            <a:ext cx="695325" cy="762000"/>
            <a:chOff x="576" y="2448"/>
            <a:chExt cx="438" cy="480"/>
          </a:xfrm>
        </p:grpSpPr>
        <p:sp>
          <p:nvSpPr>
            <p:cNvPr id="8240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42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43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44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</p:grpSp>
      </p:grpSp>
      <p:sp>
        <p:nvSpPr>
          <p:cNvPr id="8199" name="Rectangle 20"/>
          <p:cNvSpPr>
            <a:spLocks noChangeArrowheads="1"/>
          </p:cNvSpPr>
          <p:nvPr/>
        </p:nvSpPr>
        <p:spPr bwMode="auto">
          <a:xfrm>
            <a:off x="3090863" y="37353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19050" y="6324600"/>
            <a:ext cx="767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(we are either choosing 10 recovering patients or 0 sick ones)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76400" y="152400"/>
            <a:ext cx="2073275" cy="762000"/>
            <a:chOff x="806" y="2751"/>
            <a:chExt cx="1306" cy="480"/>
          </a:xfrm>
        </p:grpSpPr>
        <p:sp>
          <p:nvSpPr>
            <p:cNvPr id="823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823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823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3870325" y="169863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8203" name="Line 19"/>
          <p:cNvSpPr>
            <a:spLocks noChangeShapeType="1"/>
          </p:cNvSpPr>
          <p:nvPr/>
        </p:nvSpPr>
        <p:spPr bwMode="auto">
          <a:xfrm>
            <a:off x="4114800" y="661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Text Box 20"/>
          <p:cNvSpPr txBox="1">
            <a:spLocks noChangeArrowheads="1"/>
          </p:cNvSpPr>
          <p:nvPr/>
        </p:nvSpPr>
        <p:spPr bwMode="auto">
          <a:xfrm>
            <a:off x="4114800" y="6619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" y="11430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TextBox 31"/>
          <p:cNvSpPr txBox="1">
            <a:spLocks noChangeArrowheads="1"/>
          </p:cNvSpPr>
          <p:nvPr/>
        </p:nvSpPr>
        <p:spPr bwMode="auto">
          <a:xfrm>
            <a:off x="685800" y="3086100"/>
            <a:ext cx="4486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10; p(recovery) = 0.4</a:t>
            </a:r>
          </a:p>
        </p:txBody>
      </p:sp>
      <p:sp>
        <p:nvSpPr>
          <p:cNvPr id="8207" name="TextBox 33"/>
          <p:cNvSpPr txBox="1">
            <a:spLocks noChangeArrowheads="1"/>
          </p:cNvSpPr>
          <p:nvPr/>
        </p:nvSpPr>
        <p:spPr bwMode="auto">
          <a:xfrm>
            <a:off x="3548063" y="3471863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471863" y="3929063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TextBox 36"/>
          <p:cNvSpPr txBox="1">
            <a:spLocks noChangeArrowheads="1"/>
          </p:cNvSpPr>
          <p:nvPr/>
        </p:nvSpPr>
        <p:spPr bwMode="auto">
          <a:xfrm>
            <a:off x="3467100" y="3913188"/>
            <a:ext cx="61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 * 0!</a:t>
            </a:r>
          </a:p>
        </p:txBody>
      </p:sp>
      <p:sp>
        <p:nvSpPr>
          <p:cNvPr id="8210" name="TextBox 40"/>
          <p:cNvSpPr txBox="1">
            <a:spLocks noChangeArrowheads="1"/>
          </p:cNvSpPr>
          <p:nvPr/>
        </p:nvSpPr>
        <p:spPr bwMode="auto">
          <a:xfrm>
            <a:off x="4284663" y="5710238"/>
            <a:ext cx="363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1" name="Text Box 10"/>
          <p:cNvSpPr txBox="1">
            <a:spLocks noChangeArrowheads="1"/>
          </p:cNvSpPr>
          <p:nvPr/>
        </p:nvSpPr>
        <p:spPr bwMode="auto">
          <a:xfrm>
            <a:off x="1203325" y="5181600"/>
            <a:ext cx="1595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0.6</a:t>
            </a:r>
            <a:r>
              <a:rPr lang="en-US" baseline="30000">
                <a:latin typeface="Times New Roman" pitchFamily="18" charset="0"/>
              </a:rPr>
              <a:t>0  </a:t>
            </a:r>
            <a:r>
              <a:rPr lang="en-US">
                <a:latin typeface="Times New Roman" pitchFamily="18" charset="0"/>
              </a:rPr>
              <a:t>*.4</a:t>
            </a:r>
            <a:r>
              <a:rPr lang="en-US" baseline="30000">
                <a:latin typeface="Times New Roman" pitchFamily="18" charset="0"/>
              </a:rPr>
              <a:t>10</a:t>
            </a:r>
          </a:p>
        </p:txBody>
      </p:sp>
      <p:sp>
        <p:nvSpPr>
          <p:cNvPr id="8212" name="Text Box 11"/>
          <p:cNvSpPr txBox="1">
            <a:spLocks noChangeArrowheads="1"/>
          </p:cNvSpPr>
          <p:nvPr/>
        </p:nvSpPr>
        <p:spPr bwMode="auto">
          <a:xfrm>
            <a:off x="2879725" y="4843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" y="5029200"/>
            <a:ext cx="695325" cy="762000"/>
            <a:chOff x="576" y="2448"/>
            <a:chExt cx="438" cy="480"/>
          </a:xfrm>
        </p:grpSpPr>
        <p:sp>
          <p:nvSpPr>
            <p:cNvPr id="823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3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6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8214" name="TextBox 53"/>
          <p:cNvSpPr txBox="1">
            <a:spLocks noChangeArrowheads="1"/>
          </p:cNvSpPr>
          <p:nvPr/>
        </p:nvSpPr>
        <p:spPr bwMode="auto">
          <a:xfrm>
            <a:off x="990600" y="5715000"/>
            <a:ext cx="2620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which = </a:t>
            </a:r>
            <a:r>
              <a:rPr lang="en-US">
                <a:latin typeface="Times New Roman" pitchFamily="18" charset="0"/>
              </a:rPr>
              <a:t>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 since</a:t>
            </a:r>
            <a:endParaRPr lang="en-US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495675" y="5486400"/>
            <a:ext cx="695325" cy="762000"/>
            <a:chOff x="576" y="2448"/>
            <a:chExt cx="438" cy="480"/>
          </a:xfrm>
        </p:grpSpPr>
        <p:sp>
          <p:nvSpPr>
            <p:cNvPr id="8227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29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0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1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4562475" y="5486400"/>
            <a:ext cx="695325" cy="762000"/>
            <a:chOff x="576" y="2448"/>
            <a:chExt cx="438" cy="480"/>
          </a:xfrm>
        </p:grpSpPr>
        <p:sp>
          <p:nvSpPr>
            <p:cNvPr id="822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640" y="2524"/>
              <a:ext cx="278" cy="376"/>
              <a:chOff x="640" y="2524"/>
              <a:chExt cx="278" cy="376"/>
            </a:xfrm>
          </p:grpSpPr>
          <p:sp>
            <p:nvSpPr>
              <p:cNvPr id="822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2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26" name="Rectangle 12"/>
              <p:cNvSpPr>
                <a:spLocks noChangeArrowheads="1"/>
              </p:cNvSpPr>
              <p:nvPr/>
            </p:nvSpPr>
            <p:spPr bwMode="auto">
              <a:xfrm>
                <a:off x="640" y="2668"/>
                <a:ext cx="27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10</a:t>
                </a:r>
              </a:p>
            </p:txBody>
          </p:sp>
        </p:grpSp>
      </p:grpSp>
      <p:sp>
        <p:nvSpPr>
          <p:cNvPr id="8217" name="TextBox 68"/>
          <p:cNvSpPr txBox="1">
            <a:spLocks noChangeArrowheads="1"/>
          </p:cNvSpPr>
          <p:nvPr/>
        </p:nvSpPr>
        <p:spPr bwMode="auto">
          <a:xfrm>
            <a:off x="5275263" y="5715000"/>
            <a:ext cx="363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8" name="TextBox 69"/>
          <p:cNvSpPr txBox="1">
            <a:spLocks noChangeArrowheads="1"/>
          </p:cNvSpPr>
          <p:nvPr/>
        </p:nvSpPr>
        <p:spPr bwMode="auto">
          <a:xfrm>
            <a:off x="5638800" y="57102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219" name="Text Box 5"/>
          <p:cNvSpPr txBox="1">
            <a:spLocks noChangeArrowheads="1"/>
          </p:cNvSpPr>
          <p:nvPr/>
        </p:nvSpPr>
        <p:spPr bwMode="auto">
          <a:xfrm>
            <a:off x="542925" y="4300538"/>
            <a:ext cx="3249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</a:rPr>
              <a:t>p(having no </a:t>
            </a:r>
            <a:r>
              <a:rPr lang="en-US" dirty="0">
                <a:latin typeface="Times New Roman" pitchFamily="18" charset="0"/>
              </a:rPr>
              <a:t>patients die)</a:t>
            </a:r>
          </a:p>
        </p:txBody>
      </p:sp>
      <p:sp>
        <p:nvSpPr>
          <p:cNvPr id="8220" name="TextBox 71"/>
          <p:cNvSpPr txBox="1">
            <a:spLocks noChangeArrowheads="1"/>
          </p:cNvSpPr>
          <p:nvPr/>
        </p:nvSpPr>
        <p:spPr bwMode="auto">
          <a:xfrm>
            <a:off x="771525" y="4643438"/>
            <a:ext cx="3903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0; p(death) = 0.6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4800" y="43434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85800" y="1905000"/>
          <a:ext cx="7516813" cy="2933700"/>
        </p:xfrm>
        <a:graphic>
          <a:graphicData uri="http://schemas.openxmlformats.org/presentationml/2006/ole">
            <p:oleObj spid="_x0000_s136194" name="Bitmap Image" r:id="rId4" imgW="7516274" imgH="2933333" progId="PBrush">
              <p:embed/>
            </p:oleObj>
          </a:graphicData>
        </a:graphic>
      </p:graphicFrame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81000" y="5105400"/>
            <a:ext cx="808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http://wiki.answers.com/Q/Why_is_zero_factorial_equal_to_one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85875" y="381000"/>
            <a:ext cx="695325" cy="762000"/>
            <a:chOff x="576" y="2448"/>
            <a:chExt cx="438" cy="480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822325" y="574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If</a:t>
            </a: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2117725" y="574675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=1 bothers you….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5092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last time:</a:t>
            </a:r>
          </a:p>
          <a:p>
            <a:r>
              <a:rPr lang="en-US" dirty="0" smtClean="0"/>
              <a:t>	Probability distribution can be continuous: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33337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6428601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4"/>
              </a:rPr>
              <a:t>http://en.wikipedia.org/wiki/Uniform_distribution_(continuous)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524000"/>
            <a:ext cx="34766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05400" y="4419600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http://en.wikipedia.org/wiki/Normal_distribution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487363"/>
          <a:ext cx="8991600" cy="6218237"/>
        </p:xfrm>
        <a:graphic>
          <a:graphicData uri="http://schemas.openxmlformats.org/presentationml/2006/ole">
            <p:oleObj spid="_x0000_s137218" name="Bitmap Image" r:id="rId4" imgW="9888330" imgH="6838095" progId="PBrush">
              <p:embed/>
            </p:oleObj>
          </a:graphicData>
        </a:graphic>
      </p:graphicFrame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65125" y="41275"/>
            <a:ext cx="481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about for 9 patients recovering...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175125" y="381000"/>
            <a:ext cx="4298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10 ways of choosing </a:t>
            </a:r>
          </a:p>
          <a:p>
            <a:r>
              <a:rPr lang="en-US">
                <a:latin typeface="Times New Roman" pitchFamily="18" charset="0"/>
              </a:rPr>
              <a:t>1 sick (i.e. 9 recovering patients)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91000" y="1828800"/>
            <a:ext cx="695325" cy="762000"/>
            <a:chOff x="576" y="2448"/>
            <a:chExt cx="438" cy="480"/>
          </a:xfrm>
        </p:grpSpPr>
        <p:sp>
          <p:nvSpPr>
            <p:cNvPr id="10264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6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7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8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</a:t>
                </a:r>
              </a:p>
            </p:txBody>
          </p:sp>
        </p:grpSp>
      </p:grpSp>
      <p:sp>
        <p:nvSpPr>
          <p:cNvPr id="10246" name="TextBox 21"/>
          <p:cNvSpPr txBox="1">
            <a:spLocks noChangeArrowheads="1"/>
          </p:cNvSpPr>
          <p:nvPr/>
        </p:nvSpPr>
        <p:spPr bwMode="auto">
          <a:xfrm>
            <a:off x="4325938" y="1143000"/>
            <a:ext cx="467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9; p(recovery) = 0.4 or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247" name="TextBox 22"/>
          <p:cNvSpPr txBox="1">
            <a:spLocks noChangeArrowheads="1"/>
          </p:cNvSpPr>
          <p:nvPr/>
        </p:nvSpPr>
        <p:spPr bwMode="auto">
          <a:xfrm>
            <a:off x="4343400" y="1519238"/>
            <a:ext cx="3903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1; p(death) = 0.6</a:t>
            </a:r>
          </a:p>
        </p:txBody>
      </p:sp>
      <p:sp>
        <p:nvSpPr>
          <p:cNvPr id="10248" name="TextBox 23"/>
          <p:cNvSpPr txBox="1">
            <a:spLocks noChangeArrowheads="1"/>
          </p:cNvSpPr>
          <p:nvPr/>
        </p:nvSpPr>
        <p:spPr bwMode="auto">
          <a:xfrm>
            <a:off x="4876800" y="2286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9" name="TextBox 24"/>
          <p:cNvSpPr txBox="1">
            <a:spLocks noChangeArrowheads="1"/>
          </p:cNvSpPr>
          <p:nvPr/>
        </p:nvSpPr>
        <p:spPr bwMode="auto">
          <a:xfrm>
            <a:off x="4800600" y="1981200"/>
            <a:ext cx="1571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*.4</a:t>
            </a:r>
            <a:r>
              <a:rPr lang="en-US" baseline="30000"/>
              <a:t>9</a:t>
            </a:r>
            <a:r>
              <a:rPr lang="en-US"/>
              <a:t> * .6 = </a:t>
            </a:r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96000" y="1836738"/>
            <a:ext cx="695325" cy="762000"/>
            <a:chOff x="576" y="2448"/>
            <a:chExt cx="438" cy="480"/>
          </a:xfrm>
        </p:grpSpPr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1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2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3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9</a:t>
                </a:r>
              </a:p>
            </p:txBody>
          </p:sp>
        </p:grpSp>
      </p:grpSp>
      <p:sp>
        <p:nvSpPr>
          <p:cNvPr id="10251" name="TextBox 31"/>
          <p:cNvSpPr txBox="1">
            <a:spLocks noChangeArrowheads="1"/>
          </p:cNvSpPr>
          <p:nvPr/>
        </p:nvSpPr>
        <p:spPr bwMode="auto">
          <a:xfrm>
            <a:off x="6705600" y="1989138"/>
            <a:ext cx="1222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*.6 * .4</a:t>
            </a:r>
            <a:r>
              <a:rPr lang="en-US" baseline="30000"/>
              <a:t>9</a:t>
            </a: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452813" y="5715000"/>
            <a:ext cx="2073275" cy="762000"/>
            <a:chOff x="806" y="2751"/>
            <a:chExt cx="1306" cy="480"/>
          </a:xfrm>
        </p:grpSpPr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257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5646738" y="5732463"/>
            <a:ext cx="2659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5891213" y="62245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5891213" y="62245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and value of continuous distributions</a:t>
            </a:r>
          </a:p>
          <a:p>
            <a:r>
              <a:rPr lang="en-US" dirty="0" smtClean="0"/>
              <a:t>Derivation of the binomial equation</a:t>
            </a:r>
          </a:p>
          <a:p>
            <a:r>
              <a:rPr lang="en-US" dirty="0" err="1" smtClean="0"/>
              <a:t>dbinom</a:t>
            </a:r>
            <a:r>
              <a:rPr lang="en-US" dirty="0" smtClean="0"/>
              <a:t> ,</a:t>
            </a:r>
            <a:r>
              <a:rPr lang="en-US" dirty="0" err="1" smtClean="0"/>
              <a:t>pbinom</a:t>
            </a:r>
            <a:r>
              <a:rPr lang="en-US" dirty="0" smtClean="0"/>
              <a:t>, </a:t>
            </a:r>
            <a:r>
              <a:rPr lang="en-US" dirty="0" err="1" smtClean="0"/>
              <a:t>qbinom</a:t>
            </a:r>
            <a:r>
              <a:rPr lang="en-US" dirty="0" smtClean="0"/>
              <a:t> and </a:t>
            </a:r>
            <a:r>
              <a:rPr lang="en-US" dirty="0" err="1" smtClean="0"/>
              <a:t>rbinom</a:t>
            </a:r>
            <a:r>
              <a:rPr lang="en-US" dirty="0" smtClean="0"/>
              <a:t> in 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bionomial</a:t>
            </a:r>
            <a:r>
              <a:rPr lang="en-US" dirty="0" smtClean="0"/>
              <a:t> equation for inference</a:t>
            </a:r>
          </a:p>
          <a:p>
            <a:r>
              <a:rPr lang="en-US" dirty="0" smtClean="0"/>
              <a:t>Implementing the binomial distribution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3434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50387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343400"/>
            <a:ext cx="6124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463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dbiom</a:t>
            </a:r>
            <a:r>
              <a:rPr lang="en-US" dirty="0" smtClean="0"/>
              <a:t> gives us the probability density function.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609600"/>
            <a:ext cx="3771900" cy="362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366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p-changes we get different </a:t>
            </a:r>
            <a:r>
              <a:rPr lang="en-US" dirty="0" err="1" smtClean="0"/>
              <a:t>pdf’s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53801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81200"/>
            <a:ext cx="4800600" cy="468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115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What is the p(exactly k </a:t>
            </a:r>
            <a:r>
              <a:rPr lang="en-US" smtClean="0"/>
              <a:t>heads when) </a:t>
            </a:r>
          </a:p>
          <a:p>
            <a:r>
              <a:rPr lang="en-US" dirty="0" smtClean="0"/>
              <a:t>P(head) = 0.3 (black)</a:t>
            </a:r>
          </a:p>
          <a:p>
            <a:r>
              <a:rPr lang="en-US" dirty="0" smtClean="0"/>
              <a:t>p(head) = 0.5 (red)</a:t>
            </a:r>
          </a:p>
          <a:p>
            <a:r>
              <a:rPr lang="en-US" dirty="0" smtClean="0"/>
              <a:t>p(head) = 0.7 (blue)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696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Pbinom</a:t>
            </a:r>
            <a:r>
              <a:rPr lang="en-US" dirty="0" smtClean="0"/>
              <a:t> gives us the cumulative distribution function.</a:t>
            </a:r>
            <a:endParaRPr lang="en-U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61436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667000"/>
            <a:ext cx="4343400" cy="417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657600"/>
            <a:ext cx="358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probability of k heads or</a:t>
            </a:r>
          </a:p>
          <a:p>
            <a:r>
              <a:rPr lang="en-US" dirty="0" smtClean="0"/>
              <a:t>fewer in 25 flips..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667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29596"/>
            <a:ext cx="5486400" cy="515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3352800"/>
            <a:ext cx="3586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probability of k heads or</a:t>
            </a:r>
          </a:p>
          <a:p>
            <a:r>
              <a:rPr lang="en-US" dirty="0" smtClean="0"/>
              <a:t>fewer in 25 flips when</a:t>
            </a:r>
          </a:p>
          <a:p>
            <a:r>
              <a:rPr lang="en-US" dirty="0" smtClean="0"/>
              <a:t>p(head) = 0.3 (black)</a:t>
            </a:r>
          </a:p>
          <a:p>
            <a:r>
              <a:rPr lang="en-US" dirty="0" smtClean="0"/>
              <a:t>p(head) = 0.5 (red)</a:t>
            </a:r>
          </a:p>
          <a:p>
            <a:r>
              <a:rPr lang="en-US" dirty="0" smtClean="0"/>
              <a:t>p(head) = 0.7 (blue)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qbinom</a:t>
            </a:r>
            <a:r>
              <a:rPr lang="en-US" dirty="0" smtClean="0"/>
              <a:t> gives the inverse cumulative probability distribution function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486400" cy="515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3341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cumulative probability,</a:t>
            </a:r>
          </a:p>
          <a:p>
            <a:r>
              <a:rPr lang="en-US" dirty="0" smtClean="0"/>
              <a:t>get back the number of successes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2286000" cy="13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22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rbinom</a:t>
            </a:r>
            <a:r>
              <a:rPr lang="en-US" dirty="0" smtClean="0"/>
              <a:t> samples from the binomial distribution ( simulates data )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407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5286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830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compare the theoretical and sampled distribution of the binomial distribution</a:t>
            </a:r>
          </a:p>
          <a:p>
            <a:r>
              <a:rPr lang="en-US" dirty="0" smtClean="0"/>
              <a:t>(which obviously by the law of large numbers have to be close)</a:t>
            </a:r>
            <a:endParaRPr lang="en-US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65045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38200"/>
            <a:ext cx="2480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proof: </a:t>
            </a:r>
          </a:p>
          <a:p>
            <a:r>
              <a:rPr lang="en-US" dirty="0" smtClean="0"/>
              <a:t>mean (binomial)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Variance = </a:t>
            </a:r>
            <a:r>
              <a:rPr lang="en-US" dirty="0" err="1" smtClean="0"/>
              <a:t>np</a:t>
            </a:r>
            <a:r>
              <a:rPr lang="en-US" dirty="0" smtClean="0"/>
              <a:t>(1-p)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33800"/>
            <a:ext cx="5181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609600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90600" y="697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discrete: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066800"/>
            <a:ext cx="1834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fair die</a:t>
            </a:r>
          </a:p>
          <a:p>
            <a:endParaRPr lang="en-US" dirty="0" smtClean="0"/>
          </a:p>
          <a:p>
            <a:r>
              <a:rPr lang="en-US" dirty="0" smtClean="0"/>
              <a:t>p(1)  = 1/6</a:t>
            </a:r>
          </a:p>
          <a:p>
            <a:r>
              <a:rPr lang="en-US" dirty="0" smtClean="0"/>
              <a:t>p(2)  = 1/6</a:t>
            </a:r>
          </a:p>
          <a:p>
            <a:r>
              <a:rPr lang="en-US" dirty="0" smtClean="0"/>
              <a:t>p(3) =  1/6</a:t>
            </a:r>
          </a:p>
          <a:p>
            <a:r>
              <a:rPr lang="en-US" dirty="0" smtClean="0"/>
              <a:t>p(4) = 1/6</a:t>
            </a:r>
          </a:p>
          <a:p>
            <a:r>
              <a:rPr lang="en-US" dirty="0" smtClean="0"/>
              <a:t>p(5) = 1/6</a:t>
            </a:r>
          </a:p>
          <a:p>
            <a:r>
              <a:rPr lang="en-US" dirty="0" smtClean="0"/>
              <a:t>p(6) = 1/6</a:t>
            </a:r>
          </a:p>
          <a:p>
            <a:r>
              <a:rPr lang="en-US" dirty="0" smtClean="0"/>
              <a:t>P(7 or greater) 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and value of continuous distributions</a:t>
            </a:r>
          </a:p>
          <a:p>
            <a:r>
              <a:rPr lang="en-US" dirty="0" smtClean="0"/>
              <a:t>Derivation of the binomial equation</a:t>
            </a:r>
          </a:p>
          <a:p>
            <a:r>
              <a:rPr lang="en-US" dirty="0" err="1" smtClean="0"/>
              <a:t>dbinom</a:t>
            </a:r>
            <a:r>
              <a:rPr lang="en-US" dirty="0" smtClean="0"/>
              <a:t> ,</a:t>
            </a:r>
            <a:r>
              <a:rPr lang="en-US" dirty="0" err="1" smtClean="0"/>
              <a:t>pbinom</a:t>
            </a:r>
            <a:r>
              <a:rPr lang="en-US" dirty="0" smtClean="0"/>
              <a:t>, </a:t>
            </a:r>
            <a:r>
              <a:rPr lang="en-US" dirty="0" err="1" smtClean="0"/>
              <a:t>qbinom</a:t>
            </a:r>
            <a:r>
              <a:rPr lang="en-US" dirty="0" smtClean="0"/>
              <a:t> and </a:t>
            </a:r>
            <a:r>
              <a:rPr lang="en-US" dirty="0" err="1" smtClean="0"/>
              <a:t>rbinom</a:t>
            </a:r>
            <a:r>
              <a:rPr lang="en-US" dirty="0" smtClean="0"/>
              <a:t> in 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bionomial</a:t>
            </a:r>
            <a:r>
              <a:rPr lang="en-US" dirty="0" smtClean="0"/>
              <a:t> equation for inference</a:t>
            </a:r>
          </a:p>
          <a:p>
            <a:r>
              <a:rPr lang="en-US" dirty="0" smtClean="0"/>
              <a:t>Implementing the binomial distribution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862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0"/>
            <a:ext cx="8823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We can go back to our coin tossing example.  The odds of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flipping 16 or more heads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381000" y="1219200"/>
            <a:ext cx="828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Because we want to know the odds of 16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or more</a:t>
            </a:r>
            <a:r>
              <a:rPr lang="en-US" dirty="0">
                <a:latin typeface="Times New Roman" pitchFamily="18" charset="0"/>
              </a:rPr>
              <a:t> heads, we have..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93925" y="1863725"/>
            <a:ext cx="2073275" cy="762000"/>
            <a:chOff x="806" y="2751"/>
            <a:chExt cx="1306" cy="480"/>
          </a:xfrm>
        </p:grpSpPr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1736725" y="1939925"/>
            <a:ext cx="930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Symbol" pitchFamily="18" charset="2"/>
              </a:rPr>
              <a:t>S</a:t>
            </a:r>
          </a:p>
        </p:txBody>
      </p:sp>
      <p:sp>
        <p:nvSpPr>
          <p:cNvPr id="11272" name="Text Box 15"/>
          <p:cNvSpPr txBox="1">
            <a:spLocks noChangeArrowheads="1"/>
          </p:cNvSpPr>
          <p:nvPr/>
        </p:nvSpPr>
        <p:spPr bwMode="auto">
          <a:xfrm>
            <a:off x="1676400" y="23971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k=16</a:t>
            </a:r>
          </a:p>
        </p:txBody>
      </p:sp>
      <p:sp>
        <p:nvSpPr>
          <p:cNvPr id="11273" name="Text Box 16"/>
          <p:cNvSpPr txBox="1">
            <a:spLocks noChangeArrowheads="1"/>
          </p:cNvSpPr>
          <p:nvPr/>
        </p:nvSpPr>
        <p:spPr bwMode="auto">
          <a:xfrm>
            <a:off x="1676400" y="17113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k=25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838200" y="2854325"/>
            <a:ext cx="355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Where n=25 and p = 0.5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3533775"/>
            <a:ext cx="60293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447800"/>
            <a:ext cx="221921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5943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area from x=16 to x=25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5638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" y="5105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1-the area from </a:t>
            </a:r>
          </a:p>
          <a:p>
            <a:r>
              <a:rPr lang="en-US" dirty="0" smtClean="0"/>
              <a:t>1 to 15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5257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62200" y="6248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81000" y="838200"/>
          <a:ext cx="7391400" cy="2670175"/>
        </p:xfrm>
        <a:graphic>
          <a:graphicData uri="http://schemas.openxmlformats.org/presentationml/2006/ole">
            <p:oleObj spid="_x0000_s138242" name="Bitmap Image" r:id="rId4" imgW="5877745" imgH="2123810" progId="PBrush">
              <p:embed/>
            </p:oleObj>
          </a:graphicData>
        </a:graphic>
      </p:graphicFrame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85800" y="268288"/>
            <a:ext cx="5505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binom.test</a:t>
            </a:r>
            <a:r>
              <a:rPr lang="en-US" dirty="0" smtClean="0"/>
              <a:t>(…) gives us information about the test. </a:t>
            </a:r>
            <a:endParaRPr lang="en-US" dirty="0"/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 flipH="1">
            <a:off x="6477000" y="1524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 flipH="1">
            <a:off x="2667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3276600" y="28956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16/25</a:t>
            </a:r>
          </a:p>
        </p:txBody>
      </p:sp>
      <p:sp>
        <p:nvSpPr>
          <p:cNvPr id="12301" name="TextBox 12"/>
          <p:cNvSpPr txBox="1">
            <a:spLocks noChangeArrowheads="1"/>
          </p:cNvSpPr>
          <p:nvPr/>
        </p:nvSpPr>
        <p:spPr bwMode="auto">
          <a:xfrm>
            <a:off x="5029200" y="2590800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505201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03212" y="3810000"/>
            <a:ext cx="70119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are 95% sure that the “true” rate of generating </a:t>
            </a:r>
          </a:p>
          <a:p>
            <a:r>
              <a:rPr lang="en-US" dirty="0"/>
              <a:t>heads by the coin is between 0.45-1.0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572000"/>
            <a:ext cx="663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this is a one-sided test.  If we get 0 heads, the p-value is 1…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876800"/>
            <a:ext cx="5886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611188" y="776288"/>
          <a:ext cx="7923212" cy="5305425"/>
        </p:xfrm>
        <a:graphic>
          <a:graphicData uri="http://schemas.openxmlformats.org/presentationml/2006/ole">
            <p:oleObj spid="_x0000_s139266" name="Bitmap Image" r:id="rId4" imgW="7923810" imgH="5304762" progId="PBrush">
              <p:embed/>
            </p:oleObj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50813" y="163513"/>
            <a:ext cx="738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If you type ?binom.test you get the R doc to explain some of this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symmetrical binomial distribution (with </a:t>
            </a:r>
            <a:r>
              <a:rPr lang="en-US" smtClean="0"/>
              <a:t>p=0</a:t>
            </a:r>
            <a:r>
              <a:rPr lang="en-US" smtClean="0"/>
              <a:t>. </a:t>
            </a:r>
            <a:r>
              <a:rPr lang="en-US" dirty="0" smtClean="0"/>
              <a:t>5</a:t>
            </a:r>
            <a:r>
              <a:rPr lang="en-US" dirty="0" smtClean="0"/>
              <a:t>), the two-sided test is clearly just twice the one-sided test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7086600" y="3581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60769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62200"/>
            <a:ext cx="4268300" cy="418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5400000">
            <a:off x="7353300" y="44577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426717" y="4343400"/>
            <a:ext cx="3535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area from 16 to 25 is the same on the other size of the curve, so we can just multiply by 2…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17525" y="191869"/>
            <a:ext cx="42985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(An  </a:t>
            </a:r>
            <a:r>
              <a:rPr lang="en-US" dirty="0"/>
              <a:t>example from ?</a:t>
            </a:r>
            <a:r>
              <a:rPr lang="en-US" dirty="0" err="1"/>
              <a:t>binom.test</a:t>
            </a:r>
            <a:r>
              <a:rPr lang="en-US" dirty="0"/>
              <a:t> from r </a:t>
            </a:r>
            <a:r>
              <a:rPr lang="en-US" dirty="0" smtClean="0"/>
              <a:t>Docs)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8600" y="762000"/>
          <a:ext cx="8382000" cy="2794000"/>
        </p:xfrm>
        <a:graphic>
          <a:graphicData uri="http://schemas.openxmlformats.org/presentationml/2006/ole">
            <p:oleObj spid="_x0000_s140290" name="Bitmap Image" r:id="rId4" imgW="5742857" imgH="1914286" progId="PBrush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81000" y="3886200"/>
          <a:ext cx="7696200" cy="2495550"/>
        </p:xfrm>
        <a:graphic>
          <a:graphicData uri="http://schemas.openxmlformats.org/presentationml/2006/ole">
            <p:oleObj spid="_x0000_s140291" name="Bitmap Image" r:id="rId5" imgW="5904762" imgH="1914286" progId="PBrus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76200"/>
            <a:ext cx="578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Two-sided tests are a little more complicated when p != 0.5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4391" y="8382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438319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04800"/>
            <a:ext cx="840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p =0.5, the left and right areas are not equal and we can’t just double the p-value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E(X) = 925 * 0.75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value  </a:t>
            </a:r>
          </a:p>
          <a:p>
            <a:r>
              <a:rPr lang="en-US" dirty="0" smtClean="0"/>
              <a:t>682.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568480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E(X) = 925 * 0.75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value  </a:t>
            </a:r>
          </a:p>
          <a:p>
            <a:r>
              <a:rPr lang="en-US" dirty="0" smtClean="0"/>
              <a:t>682.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200400"/>
            <a:ext cx="441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the two-sided test is not exactly equal to </a:t>
            </a:r>
          </a:p>
          <a:p>
            <a:r>
              <a:rPr lang="en-US" dirty="0" smtClean="0"/>
              <a:t>twice the one sided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689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turns out that </a:t>
            </a:r>
            <a:r>
              <a:rPr lang="en-US" dirty="0" err="1" smtClean="0"/>
              <a:t>binom.test</a:t>
            </a:r>
            <a:r>
              <a:rPr lang="en-US" dirty="0" smtClean="0"/>
              <a:t> is written in R, so we can get to code easily..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60864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762000"/>
            <a:ext cx="605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expected value (or mean) of a discrete distribution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3276600"/>
            <a:ext cx="507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an obvious analogy for continuous distributions: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810000"/>
            <a:ext cx="7362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419600" y="6488668"/>
            <a:ext cx="3050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http://en.wikipedia.org/wiki/Expected_valuez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723900"/>
            <a:ext cx="54483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914400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 for 2 sided test:</a:t>
            </a:r>
          </a:p>
          <a:p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Sum the probability from 0 to 682</a:t>
            </a:r>
          </a:p>
          <a:p>
            <a:pPr marL="342900" indent="-342900">
              <a:buAutoNum type="arabicParenBoth"/>
            </a:pPr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Find the area on the right</a:t>
            </a:r>
          </a:p>
          <a:p>
            <a:pPr marL="342900" indent="-342900"/>
            <a:r>
              <a:rPr lang="en-US" dirty="0" smtClean="0"/>
              <a:t>hand side corresponding to</a:t>
            </a:r>
          </a:p>
          <a:p>
            <a:pPr marL="342900" indent="-342900"/>
            <a:r>
              <a:rPr lang="en-US" dirty="0" smtClean="0"/>
              <a:t>the height of </a:t>
            </a:r>
            <a:r>
              <a:rPr lang="en-US" dirty="0" err="1" smtClean="0"/>
              <a:t>dbinom</a:t>
            </a:r>
            <a:r>
              <a:rPr lang="en-US" dirty="0" smtClean="0"/>
              <a:t>(682,965,0.75)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(3) Add the area on the right.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2860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925</a:t>
            </a:r>
          </a:p>
          <a:p>
            <a:r>
              <a:rPr lang="en-US" dirty="0" smtClean="0"/>
              <a:t>K  = 682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34200" y="39624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4676" y="3810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682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934200" y="4114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620000" y="41910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6092" y="4191000"/>
            <a:ext cx="121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</a:t>
            </a:r>
          </a:p>
          <a:p>
            <a:r>
              <a:rPr lang="en-US" dirty="0" smtClean="0"/>
              <a:t>on right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3810000"/>
            <a:ext cx="3099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p-values is </a:t>
            </a:r>
          </a:p>
          <a:p>
            <a:r>
              <a:rPr lang="en-US" dirty="0" err="1" smtClean="0"/>
              <a:t>pbinom</a:t>
            </a:r>
            <a:r>
              <a:rPr lang="en-US" dirty="0" smtClean="0"/>
              <a:t>(0,682,0.75) + </a:t>
            </a:r>
          </a:p>
          <a:p>
            <a:r>
              <a:rPr lang="en-US" dirty="0" smtClean="0"/>
              <a:t>everything from the equivalent</a:t>
            </a:r>
          </a:p>
          <a:p>
            <a:r>
              <a:rPr lang="en-US" dirty="0" smtClean="0"/>
              <a:t>point on the right…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and value of continuous distributions</a:t>
            </a:r>
          </a:p>
          <a:p>
            <a:r>
              <a:rPr lang="en-US" dirty="0" smtClean="0"/>
              <a:t>Derivation of the binomial equation</a:t>
            </a:r>
          </a:p>
          <a:p>
            <a:r>
              <a:rPr lang="en-US" dirty="0" err="1" smtClean="0"/>
              <a:t>dbinom</a:t>
            </a:r>
            <a:r>
              <a:rPr lang="en-US" dirty="0" smtClean="0"/>
              <a:t> ,</a:t>
            </a:r>
            <a:r>
              <a:rPr lang="en-US" dirty="0" err="1" smtClean="0"/>
              <a:t>pbinom</a:t>
            </a:r>
            <a:r>
              <a:rPr lang="en-US" dirty="0" smtClean="0"/>
              <a:t>, </a:t>
            </a:r>
            <a:r>
              <a:rPr lang="en-US" dirty="0" err="1" smtClean="0"/>
              <a:t>qbinom</a:t>
            </a:r>
            <a:r>
              <a:rPr lang="en-US" dirty="0" smtClean="0"/>
              <a:t> and </a:t>
            </a:r>
            <a:r>
              <a:rPr lang="en-US" dirty="0" err="1" smtClean="0"/>
              <a:t>rbinom</a:t>
            </a:r>
            <a:r>
              <a:rPr lang="en-US" dirty="0" smtClean="0"/>
              <a:t> in 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bionomial</a:t>
            </a:r>
            <a:r>
              <a:rPr lang="en-US" dirty="0" smtClean="0"/>
              <a:t> equation for inference</a:t>
            </a:r>
          </a:p>
          <a:p>
            <a:r>
              <a:rPr lang="en-US" dirty="0" smtClean="0"/>
              <a:t>Implementing the binomial distribution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114800" y="160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81000" y="192088"/>
            <a:ext cx="857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wiki has a nice page about how to implement this yourself</a:t>
            </a:r>
          </a:p>
        </p:txBody>
      </p:sp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441325" y="6324600"/>
            <a:ext cx="704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confess to having used the naïve implementation!</a:t>
            </a:r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914400" y="609600"/>
            <a:ext cx="716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http://en.wikipedia.org/wiki/Binomial_coefficient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6628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48"/>
          <p:cNvSpPr txBox="1">
            <a:spLocks noChangeArrowheads="1"/>
          </p:cNvSpPr>
          <p:nvPr/>
        </p:nvSpPr>
        <p:spPr bwMode="auto">
          <a:xfrm>
            <a:off x="5816600" y="48006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* (n-1) *…* (n-k+1)</a:t>
            </a:r>
          </a:p>
        </p:txBody>
      </p:sp>
      <p:sp>
        <p:nvSpPr>
          <p:cNvPr id="29703" name="Line 49"/>
          <p:cNvSpPr>
            <a:spLocks noChangeShapeType="1"/>
          </p:cNvSpPr>
          <p:nvPr/>
        </p:nvSpPr>
        <p:spPr bwMode="auto">
          <a:xfrm>
            <a:off x="5908675" y="52927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Text Box 51"/>
          <p:cNvSpPr txBox="1">
            <a:spLocks noChangeArrowheads="1"/>
          </p:cNvSpPr>
          <p:nvPr/>
        </p:nvSpPr>
        <p:spPr bwMode="auto">
          <a:xfrm>
            <a:off x="5969000" y="5334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 * (k-1) * …. * 1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572000" y="4835525"/>
            <a:ext cx="695325" cy="762000"/>
            <a:chOff x="960" y="3648"/>
            <a:chExt cx="438" cy="480"/>
          </a:xfrm>
        </p:grpSpPr>
        <p:sp>
          <p:nvSpPr>
            <p:cNvPr id="2970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970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0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9706" name="Text Box 56"/>
          <p:cNvSpPr txBox="1">
            <a:spLocks noChangeArrowheads="1"/>
          </p:cNvSpPr>
          <p:nvPr/>
        </p:nvSpPr>
        <p:spPr bwMode="auto">
          <a:xfrm>
            <a:off x="5318125" y="5029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0" y="1828800"/>
            <a:ext cx="2946400" cy="990600"/>
            <a:chOff x="1872" y="240"/>
            <a:chExt cx="1856" cy="624"/>
          </a:xfrm>
        </p:grpSpPr>
        <p:sp>
          <p:nvSpPr>
            <p:cNvPr id="30742" name="Text Box 4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43" name="Line 5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Text Box 6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3400" y="1863725"/>
            <a:ext cx="695325" cy="762000"/>
            <a:chOff x="960" y="3648"/>
            <a:chExt cx="438" cy="480"/>
          </a:xfrm>
        </p:grpSpPr>
        <p:sp>
          <p:nvSpPr>
            <p:cNvPr id="30739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30740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0741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30724" name="Text Box 11"/>
          <p:cNvSpPr txBox="1">
            <a:spLocks noChangeArrowheads="1"/>
          </p:cNvSpPr>
          <p:nvPr/>
        </p:nvSpPr>
        <p:spPr bwMode="auto">
          <a:xfrm>
            <a:off x="2549525" y="205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1447800" y="32766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2971800"/>
            <a:ext cx="2946400" cy="990600"/>
            <a:chOff x="1872" y="240"/>
            <a:chExt cx="1856" cy="624"/>
          </a:xfrm>
        </p:grpSpPr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5394325" y="29368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>
            <a:off x="54102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49530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</a:t>
            </a: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5410200" y="35814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31" name="Text Box 22"/>
          <p:cNvSpPr txBox="1">
            <a:spLocks noChangeArrowheads="1"/>
          </p:cNvSpPr>
          <p:nvPr/>
        </p:nvSpPr>
        <p:spPr bwMode="auto">
          <a:xfrm>
            <a:off x="1447800" y="4343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sp>
        <p:nvSpPr>
          <p:cNvPr id="30732" name="Text Box 23"/>
          <p:cNvSpPr txBox="1">
            <a:spLocks noChangeArrowheads="1"/>
          </p:cNvSpPr>
          <p:nvPr/>
        </p:nvSpPr>
        <p:spPr bwMode="auto">
          <a:xfrm>
            <a:off x="2076450" y="41560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30733" name="Line 24"/>
          <p:cNvSpPr>
            <a:spLocks noChangeShapeType="1"/>
          </p:cNvSpPr>
          <p:nvPr/>
        </p:nvSpPr>
        <p:spPr bwMode="auto">
          <a:xfrm>
            <a:off x="18288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 Box 25"/>
          <p:cNvSpPr txBox="1">
            <a:spLocks noChangeArrowheads="1"/>
          </p:cNvSpPr>
          <p:nvPr/>
        </p:nvSpPr>
        <p:spPr bwMode="auto">
          <a:xfrm>
            <a:off x="1812925" y="47656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30735" name="TextBox 25"/>
          <p:cNvSpPr txBox="1">
            <a:spLocks noChangeArrowheads="1"/>
          </p:cNvSpPr>
          <p:nvPr/>
        </p:nvSpPr>
        <p:spPr bwMode="auto">
          <a:xfrm>
            <a:off x="1219200" y="533400"/>
            <a:ext cx="5280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efficient implementation uses an </a:t>
            </a:r>
          </a:p>
          <a:p>
            <a:r>
              <a:rPr lang="en-US"/>
              <a:t>algebraically equivalent form….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11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put this into Java using </a:t>
            </a:r>
            <a:r>
              <a:rPr lang="en-US" dirty="0" err="1" smtClean="0"/>
              <a:t>BigInteger</a:t>
            </a:r>
            <a:r>
              <a:rPr lang="en-US" dirty="0" smtClean="0"/>
              <a:t> allowing this to scale arbitrarily big…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2280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31517" y="3810000"/>
            <a:ext cx="55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we can “brute force” a binomial implementation </a:t>
            </a:r>
            <a:endParaRPr lang="en-US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248150"/>
            <a:ext cx="56769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4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in some ways a nice implementation because it can go to arbitrarily small numbers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30868"/>
            <a:ext cx="1581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54668"/>
            <a:ext cx="4905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18404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162.3885E-84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188718" y="838200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match R results…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7620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3622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907268"/>
            <a:ext cx="1952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158264" y="335280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2.7379E-891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2514600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are able to report a probability where R underflows…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810000"/>
            <a:ext cx="8236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will see, the binomial distribution can acts as the frequency distribution for </a:t>
            </a:r>
          </a:p>
          <a:p>
            <a:r>
              <a:rPr lang="en-US" dirty="0" smtClean="0"/>
              <a:t>applying bioinformatics to sequence alignments.</a:t>
            </a:r>
          </a:p>
          <a:p>
            <a:endParaRPr lang="en-US" dirty="0" smtClean="0"/>
          </a:p>
          <a:p>
            <a:r>
              <a:rPr lang="en-US" dirty="0" smtClean="0"/>
              <a:t>Sequence alignments can easily have 3,000 sequences.</a:t>
            </a:r>
          </a:p>
          <a:p>
            <a:r>
              <a:rPr lang="en-US" dirty="0" smtClean="0"/>
              <a:t>Having the probabilities go all the way to zero can mess up our models</a:t>
            </a:r>
          </a:p>
          <a:p>
            <a:endParaRPr lang="en-US" dirty="0" smtClean="0"/>
          </a:p>
          <a:p>
            <a:r>
              <a:rPr lang="en-US" dirty="0" smtClean="0"/>
              <a:t>(if posterior is proportional to frequency * prior, if the frequency goes to zero, so </a:t>
            </a:r>
          </a:p>
          <a:p>
            <a:r>
              <a:rPr lang="en-US" dirty="0" smtClean="0"/>
              <a:t>will the posterior and then the posterior is zero forever, insensitive to future updates).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6172200"/>
            <a:ext cx="747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</a:t>
            </a:r>
            <a:r>
              <a:rPr lang="en-US" dirty="0" err="1" smtClean="0"/>
              <a:t>BigDecimal</a:t>
            </a:r>
            <a:r>
              <a:rPr lang="en-US" dirty="0" smtClean="0"/>
              <a:t> can be very slow and very memory intensive for big numbers…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1" y="2743200"/>
            <a:ext cx="4267200" cy="65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better option is to work in log space and use </a:t>
            </a:r>
            <a:r>
              <a:rPr lang="en-US" dirty="0" err="1" smtClean="0"/>
              <a:t>Stirling’s</a:t>
            </a:r>
            <a:r>
              <a:rPr lang="en-US" dirty="0" smtClean="0"/>
              <a:t> approximation   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096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2286000"/>
            <a:ext cx="6810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276600"/>
            <a:ext cx="5724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6553200" cy="26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40862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228600"/>
            <a:ext cx="530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that </a:t>
            </a:r>
            <a:r>
              <a:rPr lang="en-US" dirty="0" err="1" smtClean="0"/>
              <a:t>Stirling’s</a:t>
            </a:r>
            <a:r>
              <a:rPr lang="en-US" dirty="0" smtClean="0"/>
              <a:t> approximation is very good…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15121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if we report </a:t>
            </a:r>
            <a:r>
              <a:rPr lang="en-US" dirty="0" err="1" smtClean="0"/>
              <a:t>ln</a:t>
            </a:r>
            <a:r>
              <a:rPr lang="en-US" dirty="0" smtClean="0"/>
              <a:t>(binomial)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57200"/>
            <a:ext cx="2073275" cy="762000"/>
            <a:chOff x="806" y="2751"/>
            <a:chExt cx="1306" cy="480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4400" y="6858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68580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1295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ln</a:t>
            </a:r>
            <a:r>
              <a:rPr lang="en-US" dirty="0" smtClean="0"/>
              <a:t>(n!) – ( </a:t>
            </a:r>
            <a:r>
              <a:rPr lang="en-US" dirty="0" err="1" smtClean="0"/>
              <a:t>ln</a:t>
            </a:r>
            <a:r>
              <a:rPr lang="en-US" dirty="0" smtClean="0"/>
              <a:t>( k! ) + </a:t>
            </a:r>
            <a:r>
              <a:rPr lang="en-US" dirty="0" err="1" smtClean="0"/>
              <a:t>ln</a:t>
            </a:r>
            <a:r>
              <a:rPr lang="en-US" dirty="0" smtClean="0"/>
              <a:t>((n-k)!) + 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 smtClean="0"/>
              <a:t>) + </a:t>
            </a:r>
            <a:r>
              <a:rPr lang="en-US" dirty="0" err="1" smtClean="0"/>
              <a:t>ln</a:t>
            </a:r>
            <a:r>
              <a:rPr lang="en-US" dirty="0" smtClean="0"/>
              <a:t>((1-p)</a:t>
            </a:r>
            <a:r>
              <a:rPr lang="en-US" baseline="30000" dirty="0" smtClean="0"/>
              <a:t>(n-k)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1966079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simplify this a bit since </a:t>
            </a:r>
          </a:p>
          <a:p>
            <a:endParaRPr lang="en-US" dirty="0" smtClean="0"/>
          </a:p>
          <a:p>
            <a:r>
              <a:rPr lang="en-US" dirty="0" err="1" smtClean="0"/>
              <a:t>log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 smtClean="0"/>
              <a:t>= K</a:t>
            </a:r>
          </a:p>
          <a:p>
            <a:endParaRPr lang="en-US" dirty="0" smtClean="0"/>
          </a:p>
          <a:p>
            <a:r>
              <a:rPr lang="en-US" dirty="0" smtClean="0"/>
              <a:t>But also (by the rule of changing bases ) </a:t>
            </a:r>
          </a:p>
          <a:p>
            <a:endParaRPr lang="en-US" dirty="0" smtClean="0"/>
          </a:p>
          <a:p>
            <a:r>
              <a:rPr lang="en-US" dirty="0" err="1" smtClean="0"/>
              <a:t>log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 smtClean="0"/>
              <a:t>) / </a:t>
            </a:r>
            <a:r>
              <a:rPr lang="en-US" dirty="0" err="1" smtClean="0"/>
              <a:t>ln</a:t>
            </a:r>
            <a:r>
              <a:rPr lang="en-US" dirty="0" smtClean="0"/>
              <a:t>(p) = K</a:t>
            </a:r>
          </a:p>
          <a:p>
            <a:endParaRPr lang="en-US" dirty="0" smtClean="0"/>
          </a:p>
          <a:p>
            <a:r>
              <a:rPr lang="en-US" dirty="0" smtClean="0"/>
              <a:t>So  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 smtClean="0"/>
              <a:t>) = K * </a:t>
            </a:r>
            <a:r>
              <a:rPr lang="en-US" dirty="0" err="1" smtClean="0"/>
              <a:t>ln</a:t>
            </a:r>
            <a:r>
              <a:rPr lang="en-US" dirty="0" smtClean="0"/>
              <a:t>(p)</a:t>
            </a:r>
          </a:p>
          <a:p>
            <a:endParaRPr lang="en-US" dirty="0" smtClean="0"/>
          </a:p>
          <a:p>
            <a:r>
              <a:rPr lang="en-US" dirty="0" smtClean="0"/>
              <a:t>Performing a similar line of argument for </a:t>
            </a:r>
            <a:r>
              <a:rPr lang="en-US" dirty="0" err="1" smtClean="0"/>
              <a:t>ln</a:t>
            </a:r>
            <a:r>
              <a:rPr lang="en-US" dirty="0" smtClean="0"/>
              <a:t>((1-p)</a:t>
            </a:r>
            <a:r>
              <a:rPr lang="en-US" baseline="30000" dirty="0" smtClean="0"/>
              <a:t>(n-k) </a:t>
            </a:r>
            <a:r>
              <a:rPr lang="en-US" dirty="0" smtClean="0"/>
              <a:t>and substituting yields: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524000" y="5334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(n!) – ( </a:t>
            </a:r>
            <a:r>
              <a:rPr lang="en-US" dirty="0" err="1" smtClean="0"/>
              <a:t>ln</a:t>
            </a:r>
            <a:r>
              <a:rPr lang="en-US" dirty="0" smtClean="0"/>
              <a:t>( k! ) + </a:t>
            </a:r>
            <a:r>
              <a:rPr lang="en-US" dirty="0" err="1" smtClean="0"/>
              <a:t>ln</a:t>
            </a:r>
            <a:r>
              <a:rPr lang="en-US" dirty="0" smtClean="0"/>
              <a:t>((n-k)!) + k * </a:t>
            </a:r>
            <a:r>
              <a:rPr lang="en-US" dirty="0" err="1" smtClean="0"/>
              <a:t>ln</a:t>
            </a:r>
            <a:r>
              <a:rPr lang="en-US" dirty="0" smtClean="0"/>
              <a:t>(p) + (n-k) * </a:t>
            </a:r>
            <a:r>
              <a:rPr lang="en-US" dirty="0" err="1" smtClean="0"/>
              <a:t>ln</a:t>
            </a:r>
            <a:r>
              <a:rPr lang="en-US" dirty="0" smtClean="0"/>
              <a:t>(1-p)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28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(n!) – ( </a:t>
            </a:r>
            <a:r>
              <a:rPr lang="en-US" dirty="0" err="1" smtClean="0"/>
              <a:t>ln</a:t>
            </a:r>
            <a:r>
              <a:rPr lang="en-US" dirty="0" smtClean="0"/>
              <a:t>( k! ) + </a:t>
            </a:r>
            <a:r>
              <a:rPr lang="en-US" dirty="0" err="1" smtClean="0"/>
              <a:t>ln</a:t>
            </a:r>
            <a:r>
              <a:rPr lang="en-US" dirty="0" smtClean="0"/>
              <a:t>((n-k)!) + k * </a:t>
            </a:r>
            <a:r>
              <a:rPr lang="en-US" dirty="0" err="1" smtClean="0"/>
              <a:t>ln</a:t>
            </a:r>
            <a:r>
              <a:rPr lang="en-US" dirty="0" smtClean="0"/>
              <a:t>(p) + (n-k) * </a:t>
            </a:r>
            <a:r>
              <a:rPr lang="en-US" dirty="0" err="1" smtClean="0"/>
              <a:t>ln</a:t>
            </a:r>
            <a:r>
              <a:rPr lang="en-US" dirty="0" smtClean="0"/>
              <a:t>(1-p)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6582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381000" y="44958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46482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allows us to efficiently work with smaller numbers than </a:t>
            </a:r>
            <a:r>
              <a:rPr lang="en-US" dirty="0" err="1" smtClean="0"/>
              <a:t>dbinom</a:t>
            </a:r>
            <a:r>
              <a:rPr lang="en-US" dirty="0" smtClean="0"/>
              <a:t> in R can use…</a:t>
            </a:r>
            <a:endParaRPr lang="en-US" dirty="0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9530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867400"/>
            <a:ext cx="18764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943475"/>
            <a:ext cx="27146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57200"/>
            <a:ext cx="452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 the variance of a discrete distribution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93641" y="64124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http://en.wikipedia.org/wiki/Variance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886200"/>
            <a:ext cx="542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an obvious counterpart for continuous distributions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267200"/>
            <a:ext cx="78390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Next: The </a:t>
            </a:r>
            <a:r>
              <a:rPr lang="en-US" smtClean="0"/>
              <a:t>Bayesian universe!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502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state (without proof) the following results for the Uniform distribution</a:t>
            </a:r>
          </a:p>
          <a:p>
            <a:r>
              <a:rPr lang="en-US" dirty="0" smtClean="0"/>
              <a:t>that samples between a and b</a:t>
            </a:r>
          </a:p>
          <a:p>
            <a:endParaRPr lang="en-US" dirty="0" smtClean="0"/>
          </a:p>
          <a:p>
            <a:r>
              <a:rPr lang="en-US" dirty="0" smtClean="0"/>
              <a:t>The mean = ½ ( a + b )  </a:t>
            </a:r>
          </a:p>
          <a:p>
            <a:r>
              <a:rPr lang="en-US" dirty="0" smtClean="0"/>
              <a:t>Variance = 1/12 ( b-a)^2</a:t>
            </a:r>
          </a:p>
          <a:p>
            <a:endParaRPr lang="en-US" dirty="0" smtClean="0"/>
          </a:p>
          <a:p>
            <a:r>
              <a:rPr lang="en-US" dirty="0" smtClean="0"/>
              <a:t>If b = 1 and a =0;</a:t>
            </a:r>
          </a:p>
          <a:p>
            <a:endParaRPr lang="en-US" dirty="0" smtClean="0"/>
          </a:p>
          <a:p>
            <a:r>
              <a:rPr lang="en-US" dirty="0" smtClean="0"/>
              <a:t>mean =0.5</a:t>
            </a:r>
          </a:p>
          <a:p>
            <a:r>
              <a:rPr lang="en-US" dirty="0" smtClean="0"/>
              <a:t>Variance = 1/12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4671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14800" y="6019800"/>
            <a:ext cx="655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http://en.wikipedia.org/wiki/Uniform_distribution_(continuous)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36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easily confirm </a:t>
            </a:r>
            <a:r>
              <a:rPr lang="en-US" smtClean="0"/>
              <a:t>these values…</a:t>
            </a: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152400"/>
            <a:ext cx="902524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733800"/>
            <a:ext cx="3048000" cy="298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86200"/>
            <a:ext cx="30004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51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Understanding mean and variances </a:t>
            </a:r>
            <a:r>
              <a:rPr lang="en-US" dirty="0" smtClean="0"/>
              <a:t>well is </a:t>
            </a:r>
            <a:r>
              <a:rPr lang="en-US" dirty="0" smtClean="0"/>
              <a:t>important.</a:t>
            </a:r>
          </a:p>
          <a:p>
            <a:r>
              <a:rPr lang="en-US" dirty="0" err="1" smtClean="0"/>
              <a:t>Dseq</a:t>
            </a:r>
            <a:r>
              <a:rPr lang="en-US" dirty="0" smtClean="0"/>
              <a:t>: A paper we are working towards…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7620000" cy="474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81000"/>
            <a:ext cx="4114800" cy="9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762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plotting the relationship between mean and variance for</a:t>
            </a:r>
          </a:p>
          <a:p>
            <a:r>
              <a:rPr lang="en-US" dirty="0" smtClean="0"/>
              <a:t>genes in an </a:t>
            </a:r>
            <a:r>
              <a:rPr lang="en-US" dirty="0" err="1" smtClean="0"/>
              <a:t>rna-seq</a:t>
            </a:r>
            <a:r>
              <a:rPr lang="en-US" dirty="0" smtClean="0"/>
              <a:t> dataset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851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Poisson distribution, the mean equals the variance ; not a good assumption here.</a:t>
            </a:r>
          </a:p>
          <a:p>
            <a:r>
              <a:rPr lang="en-US" dirty="0" smtClean="0"/>
              <a:t>(We will keep working towards learning what all these words mean!!!!)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and value of continuous distributions</a:t>
            </a:r>
          </a:p>
          <a:p>
            <a:r>
              <a:rPr lang="en-US" dirty="0" smtClean="0"/>
              <a:t>Derivation of the binomial equation</a:t>
            </a:r>
          </a:p>
          <a:p>
            <a:r>
              <a:rPr lang="en-US" dirty="0" err="1" smtClean="0"/>
              <a:t>dbinom</a:t>
            </a:r>
            <a:r>
              <a:rPr lang="en-US" dirty="0" smtClean="0"/>
              <a:t> ,</a:t>
            </a:r>
            <a:r>
              <a:rPr lang="en-US" dirty="0" err="1" smtClean="0"/>
              <a:t>pbinom</a:t>
            </a:r>
            <a:r>
              <a:rPr lang="en-US" dirty="0" smtClean="0"/>
              <a:t>, </a:t>
            </a:r>
            <a:r>
              <a:rPr lang="en-US" dirty="0" err="1" smtClean="0"/>
              <a:t>qbinom</a:t>
            </a:r>
            <a:r>
              <a:rPr lang="en-US" dirty="0" smtClean="0"/>
              <a:t> and </a:t>
            </a:r>
            <a:r>
              <a:rPr lang="en-US" dirty="0" err="1" smtClean="0"/>
              <a:t>rbinom</a:t>
            </a:r>
            <a:r>
              <a:rPr lang="en-US" dirty="0" smtClean="0"/>
              <a:t> in 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bionomial</a:t>
            </a:r>
            <a:r>
              <a:rPr lang="en-US" dirty="0" smtClean="0"/>
              <a:t> equation for inference</a:t>
            </a:r>
          </a:p>
          <a:p>
            <a:r>
              <a:rPr lang="en-US" dirty="0" smtClean="0"/>
              <a:t>Implementing the binomial distribution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810000" y="760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2124</Words>
  <Application>Microsoft Office PowerPoint</Application>
  <PresentationFormat>On-screen Show (4:3)</PresentationFormat>
  <Paragraphs>423</Paragraphs>
  <Slides>50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191</cp:revision>
  <dcterms:created xsi:type="dcterms:W3CDTF">2006-08-16T00:00:00Z</dcterms:created>
  <dcterms:modified xsi:type="dcterms:W3CDTF">2015-01-20T16:57:57Z</dcterms:modified>
</cp:coreProperties>
</file>