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5" r:id="rId2"/>
    <p:sldId id="277" r:id="rId3"/>
    <p:sldId id="278" r:id="rId4"/>
    <p:sldId id="279" r:id="rId5"/>
    <p:sldId id="300" r:id="rId6"/>
    <p:sldId id="281" r:id="rId7"/>
    <p:sldId id="283" r:id="rId8"/>
    <p:sldId id="282" r:id="rId9"/>
    <p:sldId id="280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65" r:id="rId22"/>
    <p:sldId id="266" r:id="rId23"/>
    <p:sldId id="267" r:id="rId24"/>
    <p:sldId id="268" r:id="rId25"/>
    <p:sldId id="296" r:id="rId26"/>
    <p:sldId id="269" r:id="rId27"/>
    <p:sldId id="270" r:id="rId28"/>
    <p:sldId id="271" r:id="rId29"/>
    <p:sldId id="272" r:id="rId30"/>
    <p:sldId id="273" r:id="rId31"/>
    <p:sldId id="274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78D97-C3FD-45B9-9D4E-C62E122BCE58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3CFB-6CC9-4D88-AA1E-2606C3F0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8B68A-6426-4574-BC55-E5747C07AD9D}" type="slidenum">
              <a:rPr lang="en-US"/>
              <a:pPr/>
              <a:t>26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1916E-4120-4E43-A1E8-BAB10515004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8696-7444-4C33-8994-3ECBEECC9A7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(with an updating </a:t>
            </a:r>
            <a:r>
              <a:rPr lang="en-US" dirty="0" err="1" smtClean="0"/>
              <a:t>cylon</a:t>
            </a:r>
            <a:r>
              <a:rPr lang="en-US" dirty="0" smtClean="0"/>
              <a:t> detector)</a:t>
            </a:r>
          </a:p>
          <a:p>
            <a:r>
              <a:rPr lang="en-US" dirty="0" smtClean="0"/>
              <a:t>The famous dishonest casino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10800000">
            <a:off x="4724400" y="30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" y="228600"/>
            <a:ext cx="887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terms of the </a:t>
            </a:r>
            <a:r>
              <a:rPr lang="en-US" dirty="0" err="1" smtClean="0"/>
              <a:t>Bayes</a:t>
            </a:r>
            <a:r>
              <a:rPr lang="en-US" dirty="0" smtClean="0"/>
              <a:t> universe, the positive result reduces the </a:t>
            </a:r>
            <a:r>
              <a:rPr lang="en-US" dirty="0" err="1" smtClean="0"/>
              <a:t>Bayes</a:t>
            </a:r>
            <a:r>
              <a:rPr lang="en-US" dirty="0" smtClean="0"/>
              <a:t> universe to </a:t>
            </a:r>
          </a:p>
          <a:p>
            <a:r>
              <a:rPr lang="en-US" dirty="0" smtClean="0"/>
              <a:t>one column.</a:t>
            </a:r>
          </a:p>
          <a:p>
            <a:endParaRPr lang="en-US" dirty="0" smtClean="0"/>
          </a:p>
          <a:p>
            <a:r>
              <a:rPr lang="en-US" dirty="0" smtClean="0"/>
              <a:t>The fraction of </a:t>
            </a:r>
            <a:r>
              <a:rPr lang="en-US" dirty="0" err="1" smtClean="0"/>
              <a:t>cylon</a:t>
            </a:r>
            <a:r>
              <a:rPr lang="en-US" dirty="0" smtClean="0"/>
              <a:t> (0.01 * 0.90) over all possibilities ( 0.01 *0.90 + 0.99 + 0.05 ) is only 15%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2858977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87" y="17642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positive result)  = </a:t>
            </a:r>
          </a:p>
          <a:p>
            <a:endParaRPr lang="en-US" dirty="0" smtClean="0"/>
          </a:p>
          <a:p>
            <a:r>
              <a:rPr lang="en-US" dirty="0" smtClean="0"/>
              <a:t>		p(positive result 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1987" y="2754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24304" y="28310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p(positive result)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5181600" y="1905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905000"/>
            <a:ext cx="31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 distribution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What we believe before we run</a:t>
            </a:r>
          </a:p>
          <a:p>
            <a:r>
              <a:rPr lang="en-US" dirty="0" smtClean="0"/>
              <a:t>the detector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267200" y="3276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00600" y="3810000"/>
            <a:ext cx="3772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Integral or normalizing constant.</a:t>
            </a:r>
          </a:p>
          <a:p>
            <a:r>
              <a:rPr lang="en-US" dirty="0" smtClean="0"/>
              <a:t>The sum of likelihoods under the prior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1981200" y="1371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00200" y="45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posterior distribution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What we believe after we run</a:t>
            </a:r>
          </a:p>
          <a:p>
            <a:r>
              <a:rPr lang="en-US" dirty="0" smtClean="0"/>
              <a:t>the detector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500" y="27051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8600" y="3267670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Likelihood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What we will observe given the hidden state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228600"/>
            <a:ext cx="320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had observed a negative….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215954" y="2779823"/>
            <a:ext cx="392668" cy="14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2400" y="609600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negative result)  = </a:t>
            </a:r>
          </a:p>
          <a:p>
            <a:endParaRPr lang="en-US" dirty="0" smtClean="0"/>
          </a:p>
          <a:p>
            <a:r>
              <a:rPr lang="en-US" dirty="0" smtClean="0"/>
              <a:t>		p(negative result|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81200" y="16118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03517" y="1688068"/>
            <a:ext cx="183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p(negative result)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1447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12192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 / 0.9415 = 0.001062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7620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a positive result</a:t>
            </a:r>
            <a:endParaRPr lang="en-US" dirty="0"/>
          </a:p>
        </p:txBody>
      </p:sp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724400"/>
            <a:ext cx="264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5" y="914400"/>
            <a:ext cx="8810625" cy="320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67200"/>
            <a:ext cx="2266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76200"/>
            <a:ext cx="24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a negative result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8458200" cy="286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7791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great trick of Bayesian stats:</a:t>
            </a:r>
          </a:p>
          <a:p>
            <a:r>
              <a:rPr lang="en-US" dirty="0" smtClean="0"/>
              <a:t>	If the observations are </a:t>
            </a:r>
            <a:r>
              <a:rPr lang="en-US" dirty="0" smtClean="0">
                <a:solidFill>
                  <a:srgbClr val="FF0000"/>
                </a:solidFill>
              </a:rPr>
              <a:t>independent </a:t>
            </a:r>
            <a:r>
              <a:rPr lang="en-US" dirty="0" smtClean="0"/>
              <a:t>the </a:t>
            </a:r>
            <a:r>
              <a:rPr lang="en-US" dirty="0" err="1" smtClean="0"/>
              <a:t>Bayes</a:t>
            </a:r>
            <a:r>
              <a:rPr lang="en-US" dirty="0" smtClean="0"/>
              <a:t> update can be repeated.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bring back our suspect for a second test that is also positive.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Now we want: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 P(Person is a </a:t>
            </a:r>
            <a:r>
              <a:rPr lang="en-US" dirty="0" err="1" smtClean="0"/>
              <a:t>cylon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048000"/>
            <a:ext cx="55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positive measurements.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143000" y="2514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3200" y="26670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2882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3276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21336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6670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352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1445" y="21452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54568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0.154 * 0.90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21452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0.154 * 0.10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328826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0.846 * 0.05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8188" y="32766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0.846 * 0.95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0" y="26670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0.154 * 0.90 + 0.154 * 0.1 = </a:t>
            </a:r>
          </a:p>
          <a:p>
            <a:r>
              <a:rPr lang="en-US" dirty="0" smtClean="0"/>
              <a:t>		0.154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0" y="3352800"/>
            <a:ext cx="26645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0.846 * 0.05 +0.846 * 0.95</a:t>
            </a:r>
          </a:p>
          <a:p>
            <a:r>
              <a:rPr lang="en-US" dirty="0" smtClean="0"/>
              <a:t>=  0.846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3000" y="42672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0" y="4590871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0.154 * 0.10</a:t>
            </a:r>
          </a:p>
          <a:p>
            <a:r>
              <a:rPr lang="en-US" dirty="0" smtClean="0"/>
              <a:t> + 0.846 * 0.95</a:t>
            </a:r>
          </a:p>
          <a:p>
            <a:r>
              <a:rPr lang="en-US" dirty="0" smtClean="0"/>
              <a:t>= 0.8191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10617" y="42672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82217" y="42672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62000" y="685800"/>
            <a:ext cx="8462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p</a:t>
            </a:r>
            <a:r>
              <a:rPr lang="en-US" dirty="0" smtClean="0"/>
              <a:t>) = p(</a:t>
            </a:r>
            <a:r>
              <a:rPr lang="en-US" dirty="0" err="1" smtClean="0"/>
              <a:t>y|person</a:t>
            </a:r>
            <a:r>
              <a:rPr lang="en-US" dirty="0" smtClean="0"/>
              <a:t> is a </a:t>
            </a:r>
            <a:r>
              <a:rPr lang="en-US" dirty="0" err="1" smtClean="0"/>
              <a:t>cylon</a:t>
            </a:r>
            <a:r>
              <a:rPr lang="en-US" dirty="0" smtClean="0"/>
              <a:t>) * p(person is a </a:t>
            </a:r>
            <a:r>
              <a:rPr lang="en-US" dirty="0" err="1" smtClean="0"/>
              <a:t>cylon</a:t>
            </a:r>
            <a:r>
              <a:rPr lang="en-US" dirty="0" smtClean="0"/>
              <a:t>) / p(</a:t>
            </a:r>
            <a:r>
              <a:rPr lang="en-US" dirty="0" err="1" smtClean="0"/>
              <a:t>testPositive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	= 0.9 * 0.154 / 0.1809 = 0.766 </a:t>
            </a:r>
            <a:r>
              <a:rPr lang="en-US" dirty="0" smtClean="0">
                <a:solidFill>
                  <a:srgbClr val="FF0000"/>
                </a:solidFill>
              </a:rPr>
              <a:t>		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76200"/>
            <a:ext cx="730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use our old </a:t>
            </a:r>
            <a:r>
              <a:rPr lang="en-US" dirty="0" smtClean="0">
                <a:solidFill>
                  <a:srgbClr val="FF0000"/>
                </a:solidFill>
              </a:rPr>
              <a:t>posterior</a:t>
            </a:r>
            <a:r>
              <a:rPr lang="en-US" dirty="0" smtClean="0"/>
              <a:t> from P(Person is a </a:t>
            </a:r>
            <a:r>
              <a:rPr lang="en-US" dirty="0" err="1" smtClean="0"/>
              <a:t>cylon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) as our new </a:t>
            </a:r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400" y="4590871"/>
            <a:ext cx="1508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0.154 * 0.90</a:t>
            </a:r>
          </a:p>
          <a:p>
            <a:r>
              <a:rPr lang="en-US" dirty="0" smtClean="0"/>
              <a:t>+ 0.846 * 0.05</a:t>
            </a:r>
          </a:p>
          <a:p>
            <a:r>
              <a:rPr lang="en-US" dirty="0" smtClean="0"/>
              <a:t>= 0.1809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400800" y="121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1447800"/>
            <a:ext cx="333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new prior is our old posterior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152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914400" y="32766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400299" y="32385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8100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27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R for two positive results</a:t>
            </a:r>
            <a:endParaRPr lang="en-US" dirty="0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495800"/>
            <a:ext cx="2095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200"/>
            <a:ext cx="878435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544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out beliefs change as new data comes in..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97468"/>
            <a:ext cx="855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make a simulator that will generate test results from our two likelihood distributions</a:t>
            </a:r>
            <a:endParaRPr lang="en-US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4724400" cy="433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505450"/>
            <a:ext cx="6334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" y="495300"/>
            <a:ext cx="87820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817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watch how much confidence we have that someone is a </a:t>
            </a:r>
            <a:r>
              <a:rPr lang="en-US" dirty="0" err="1" smtClean="0"/>
              <a:t>cylon</a:t>
            </a:r>
            <a:r>
              <a:rPr lang="en-US" dirty="0" smtClean="0"/>
              <a:t> given repeated</a:t>
            </a:r>
          </a:p>
          <a:p>
            <a:r>
              <a:rPr lang="en-US" dirty="0" smtClean="0"/>
              <a:t>tests by repeatedly applying the update rule…</a:t>
            </a:r>
            <a:endParaRPr lang="en-US" dirty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200400"/>
            <a:ext cx="3733800" cy="36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3657600"/>
            <a:ext cx="453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see more data, an occasional incorrect</a:t>
            </a:r>
          </a:p>
          <a:p>
            <a:r>
              <a:rPr lang="en-US" dirty="0" err="1" smtClean="0"/>
              <a:t>rno</a:t>
            </a:r>
            <a:r>
              <a:rPr lang="en-US" dirty="0" smtClean="0"/>
              <a:t> longer has much influence on our beliefs…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953780"/>
            <a:ext cx="487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https://github.com/afodor/afodor.github.io/blob/master/classes/stats2015/BayesDetector.txt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685800"/>
            <a:ext cx="272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cylon</a:t>
            </a:r>
            <a:r>
              <a:rPr lang="en-US" dirty="0" smtClean="0"/>
              <a:t> detector…</a:t>
            </a:r>
            <a:endParaRPr lang="en-US" dirty="0"/>
          </a:p>
        </p:txBody>
      </p:sp>
      <p:sp>
        <p:nvSpPr>
          <p:cNvPr id="43010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2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3048000"/>
            <a:ext cx="8326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we know (somehow) that 1% of all people are </a:t>
            </a:r>
            <a:r>
              <a:rPr lang="en-US" dirty="0" err="1" smtClean="0"/>
              <a:t>cylons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our </a:t>
            </a:r>
            <a:r>
              <a:rPr lang="en-US" dirty="0" smtClean="0">
                <a:solidFill>
                  <a:srgbClr val="FF0000"/>
                </a:solidFill>
              </a:rPr>
              <a:t>prior distribution</a:t>
            </a:r>
            <a:r>
              <a:rPr lang="en-US" dirty="0" smtClean="0"/>
              <a:t>.  Our belief before we look at any data in an experiment.</a:t>
            </a:r>
          </a:p>
          <a:p>
            <a:endParaRPr lang="en-US" dirty="0" smtClean="0"/>
          </a:p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 0.99%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0.01;</a:t>
            </a:r>
          </a:p>
          <a:p>
            <a:endParaRPr lang="en-US" dirty="0" smtClean="0"/>
          </a:p>
          <a:p>
            <a:r>
              <a:rPr lang="en-US" dirty="0" smtClean="0"/>
              <a:t>We define p(X) for two states.  P(X)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=0</a:t>
            </a:r>
            <a:r>
              <a:rPr lang="en-US" dirty="0" smtClean="0"/>
              <a:t> = 0.99  ; P(X)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</a:t>
            </a:r>
            <a:r>
              <a:rPr lang="en-US" dirty="0" smtClean="0"/>
              <a:t> = 0.01</a:t>
            </a:r>
          </a:p>
          <a:p>
            <a:endParaRPr lang="en-US" dirty="0" smtClean="0"/>
          </a:p>
          <a:p>
            <a:r>
              <a:rPr lang="en-US" dirty="0" smtClean="0"/>
              <a:t>By convention for the rest of the semester, X are states that we are interested in but cannot observe.</a:t>
            </a:r>
          </a:p>
          <a:p>
            <a:endParaRPr lang="en-US" dirty="0" smtClean="0"/>
          </a:p>
          <a:p>
            <a:r>
              <a:rPr lang="en-US" dirty="0" smtClean="0"/>
              <a:t>By convention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=0-i</a:t>
            </a:r>
            <a:r>
              <a:rPr lang="en-US" dirty="0" smtClean="0"/>
              <a:t>(X) will be the probabilities of </a:t>
            </a:r>
            <a:r>
              <a:rPr lang="en-US" dirty="0" err="1" smtClean="0"/>
              <a:t>i</a:t>
            </a:r>
            <a:r>
              <a:rPr lang="en-US" dirty="0" smtClean="0"/>
              <a:t> such states such that </a:t>
            </a:r>
            <a:r>
              <a:rPr lang="el-GR" dirty="0" smtClean="0"/>
              <a:t>Σ</a:t>
            </a:r>
            <a:r>
              <a:rPr lang="en-US" dirty="0" smtClean="0"/>
              <a:t>g(x) =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54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Cylons</a:t>
            </a:r>
            <a:r>
              <a:rPr lang="en-US" dirty="0" smtClean="0"/>
              <a:t> are robots that look like organic people.</a:t>
            </a:r>
          </a:p>
          <a:p>
            <a:r>
              <a:rPr lang="en-US" dirty="0" smtClean="0"/>
              <a:t>We can’t tell </a:t>
            </a:r>
            <a:r>
              <a:rPr lang="en-US" dirty="0" err="1" smtClean="0"/>
              <a:t>cylons</a:t>
            </a:r>
            <a:r>
              <a:rPr lang="en-US" dirty="0" smtClean="0"/>
              <a:t> from people by just looking at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52400"/>
            <a:ext cx="429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 (with an updating </a:t>
            </a:r>
            <a:r>
              <a:rPr lang="en-US" dirty="0" err="1" smtClean="0"/>
              <a:t>cylon</a:t>
            </a:r>
            <a:r>
              <a:rPr lang="en-US" dirty="0" smtClean="0"/>
              <a:t> detector)</a:t>
            </a:r>
          </a:p>
          <a:p>
            <a:r>
              <a:rPr lang="en-US" dirty="0" smtClean="0"/>
              <a:t>The famous </a:t>
            </a:r>
            <a:r>
              <a:rPr lang="en-US" smtClean="0"/>
              <a:t>dishonest casino</a:t>
            </a: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505200" y="608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69151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3000" y="3048000"/>
            <a:ext cx="4637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from Chapter 1 of the Durbin et al. book.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124200"/>
            <a:ext cx="21050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8525" y="76200"/>
            <a:ext cx="63468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famous “occasionally dishonest casino”.</a:t>
            </a:r>
          </a:p>
          <a:p>
            <a:endParaRPr lang="en-US" dirty="0"/>
          </a:p>
          <a:p>
            <a:r>
              <a:rPr lang="en-US" dirty="0"/>
              <a:t>Fair dice:  1,2,3,4,5,6 all come up (1/6) of the time</a:t>
            </a:r>
          </a:p>
          <a:p>
            <a:r>
              <a:rPr lang="en-US" dirty="0"/>
              <a:t>i.e.  P(1) = 1/6, P(2) = 1/6, …. P(6) = 1/6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5163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14413" y="1690688"/>
          <a:ext cx="2370137" cy="795337"/>
        </p:xfrm>
        <a:graphic>
          <a:graphicData uri="http://schemas.openxmlformats.org/presentationml/2006/ole">
            <p:oleObj spid="_x0000_s2050" name="Equation" r:id="rId4" imgW="863280" imgH="291960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0138" y="2590800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3360738"/>
            <a:ext cx="1379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Loaded Dice:  6 comes up 50% of the time.</a:t>
            </a:r>
          </a:p>
          <a:p>
            <a:r>
              <a:rPr lang="en-US"/>
              <a:t>i.e. P(1) = 1/10, P(2) = 1/10, P(3)=1/10, P(4)=1/10,p(5)=1/10,p(6)=1/2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38213" y="4149725"/>
          <a:ext cx="2370137" cy="795338"/>
        </p:xfrm>
        <a:graphic>
          <a:graphicData uri="http://schemas.openxmlformats.org/presentationml/2006/ole">
            <p:oleObj spid="_x0000_s2051" name="Equation" r:id="rId5" imgW="863280" imgH="291960" progId="Equation.3">
              <p:embed/>
            </p:oleObj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19138" y="4911725"/>
            <a:ext cx="5453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have to roll a number between 1 and 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400" y="111125"/>
            <a:ext cx="617169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Probability that we roll a 1…6</a:t>
            </a:r>
          </a:p>
          <a:p>
            <a:r>
              <a:rPr lang="en-US" dirty="0"/>
              <a:t>P(1), P(2), P(3), P(4), P(5), P(6)</a:t>
            </a:r>
          </a:p>
          <a:p>
            <a:r>
              <a:rPr lang="en-US" dirty="0"/>
              <a:t>Let’s call that </a:t>
            </a:r>
            <a:r>
              <a:rPr lang="en-US" dirty="0" smtClean="0"/>
              <a:t>P(Y) – What we can observe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Probability that we pick up a die.  </a:t>
            </a:r>
          </a:p>
          <a:p>
            <a:r>
              <a:rPr lang="en-US" dirty="0"/>
              <a:t>P(</a:t>
            </a:r>
            <a:r>
              <a:rPr lang="en-US" dirty="0" err="1"/>
              <a:t>D</a:t>
            </a:r>
            <a:r>
              <a:rPr lang="en-US" baseline="-25000" dirty="0" err="1"/>
              <a:t>fair</a:t>
            </a:r>
            <a:r>
              <a:rPr lang="en-US" dirty="0"/>
              <a:t>) = 0.99,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)=0.01</a:t>
            </a:r>
          </a:p>
          <a:p>
            <a:r>
              <a:rPr lang="en-US" dirty="0"/>
              <a:t>Let’s call that </a:t>
            </a:r>
            <a:r>
              <a:rPr lang="en-US" dirty="0" smtClean="0"/>
              <a:t>P(X) – We don’t know which dice we’ve picked up.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joint probability </a:t>
            </a:r>
            <a:r>
              <a:rPr lang="en-US" dirty="0"/>
              <a:t>is P(X,Y) – that we pick up a </a:t>
            </a:r>
            <a:r>
              <a:rPr lang="en-US" dirty="0" smtClean="0"/>
              <a:t>some die</a:t>
            </a:r>
            <a:endParaRPr lang="en-US" dirty="0"/>
          </a:p>
          <a:p>
            <a:r>
              <a:rPr lang="en-US" dirty="0" smtClean="0"/>
              <a:t>(fair </a:t>
            </a:r>
            <a:r>
              <a:rPr lang="en-US" dirty="0"/>
              <a:t>or loaded) and roll </a:t>
            </a:r>
            <a:r>
              <a:rPr lang="en-US" dirty="0" smtClean="0"/>
              <a:t>some value </a:t>
            </a:r>
            <a:r>
              <a:rPr lang="en-US" dirty="0"/>
              <a:t>(from </a:t>
            </a:r>
            <a:r>
              <a:rPr lang="en-US" dirty="0" smtClean="0"/>
              <a:t>1 to </a:t>
            </a:r>
            <a:r>
              <a:rPr lang="en-US" dirty="0"/>
              <a:t>6) with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92525" y="2941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362200" y="4143157"/>
          <a:ext cx="3605213" cy="503237"/>
        </p:xfrm>
        <a:graphic>
          <a:graphicData uri="http://schemas.openxmlformats.org/presentationml/2006/ole">
            <p:oleObj spid="_x0000_s3074" name="Equation" r:id="rId4" imgW="1434960" imgH="203040" progId="Equation.3">
              <p:embed/>
            </p:oleObj>
          </a:graphicData>
        </a:graphic>
      </p:graphicFrame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035425" y="4646394"/>
            <a:ext cx="2635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0625" y="5068669"/>
            <a:ext cx="2738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probability of </a:t>
            </a:r>
            <a:r>
              <a:rPr lang="en-US" dirty="0" smtClean="0"/>
              <a:t>Y </a:t>
            </a:r>
            <a:r>
              <a:rPr lang="en-US" dirty="0"/>
              <a:t>given </a:t>
            </a:r>
            <a:r>
              <a:rPr lang="en-US" dirty="0" smtClean="0"/>
              <a:t>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70125" y="193675"/>
            <a:ext cx="5508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There are 12 </a:t>
            </a:r>
            <a:r>
              <a:rPr lang="en-US" dirty="0" smtClean="0"/>
              <a:t>possibilities (2 dice * 6 values for each die)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725" y="1371600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7538" y="1787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09600" y="22447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9600" y="27019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9600" y="31591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09600" y="3692525"/>
            <a:ext cx="301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fair</a:t>
            </a:r>
            <a:r>
              <a:rPr lang="en-US"/>
              <a:t>) = (1/6) ( .99)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495800" y="1412875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P(1,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19613" y="1828800"/>
            <a:ext cx="343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P(2,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511675" y="22860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P(3,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511675" y="27432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P(4,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511675" y="32004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P(5, D</a:t>
            </a:r>
            <a:r>
              <a:rPr lang="en-US" baseline="-25000"/>
              <a:t>loaded</a:t>
            </a:r>
            <a:r>
              <a:rPr lang="en-US"/>
              <a:t>) = (1/10) ( .01)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11675" y="3733800"/>
            <a:ext cx="343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P(6, D</a:t>
            </a:r>
            <a:r>
              <a:rPr lang="en-US" baseline="-25000"/>
              <a:t>loaded</a:t>
            </a:r>
            <a:r>
              <a:rPr lang="en-US"/>
              <a:t>) = (5/10) ( .01)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900488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304800" y="4343400"/>
          <a:ext cx="3521075" cy="754063"/>
        </p:xfrm>
        <a:graphic>
          <a:graphicData uri="http://schemas.openxmlformats.org/presentationml/2006/ole">
            <p:oleObj spid="_x0000_s4099" name="Equation" r:id="rId4" imgW="2006280" imgH="431640" progId="Equation.3">
              <p:embed/>
            </p:oleObj>
          </a:graphicData>
        </a:graphic>
      </p:graphicFrame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3776663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4260850" y="4371975"/>
          <a:ext cx="3824288" cy="657225"/>
        </p:xfrm>
        <a:graphic>
          <a:graphicData uri="http://schemas.openxmlformats.org/presentationml/2006/ole">
            <p:oleObj spid="_x0000_s4100" name="Equation" r:id="rId5" imgW="2489040" imgH="431640" progId="Equation.3">
              <p:embed/>
            </p:oleObj>
          </a:graphicData>
        </a:graphic>
      </p:graphicFrame>
      <p:graphicFrame>
        <p:nvGraphicFramePr>
          <p:cNvPr id="22" name="Object 33"/>
          <p:cNvGraphicFramePr>
            <a:graphicFrameLocks noChangeAspect="1"/>
          </p:cNvGraphicFramePr>
          <p:nvPr/>
        </p:nvGraphicFramePr>
        <p:xfrm>
          <a:off x="2378075" y="5334000"/>
          <a:ext cx="1871663" cy="754063"/>
        </p:xfrm>
        <a:graphic>
          <a:graphicData uri="http://schemas.openxmlformats.org/presentationml/2006/ole">
            <p:oleObj spid="_x0000_s4101" name="Equation" r:id="rId6" imgW="1066680" imgH="431640" progId="Equation.3">
              <p:embed/>
            </p:oleObj>
          </a:graphicData>
        </a:graphic>
      </p:graphicFrame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4267200" y="5381625"/>
          <a:ext cx="2106613" cy="657225"/>
        </p:xfrm>
        <a:graphic>
          <a:graphicData uri="http://schemas.openxmlformats.org/presentationml/2006/ole">
            <p:oleObj spid="_x0000_s4102" name="Equation" r:id="rId7" imgW="1371600" imgH="431640" progId="Equation.3">
              <p:embed/>
            </p:oleObj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590800" y="685800"/>
          <a:ext cx="3605213" cy="503238"/>
        </p:xfrm>
        <a:graphic>
          <a:graphicData uri="http://schemas.openxmlformats.org/presentationml/2006/ole">
            <p:oleObj spid="_x0000_s4103" name="Equation" r:id="rId8" imgW="143496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the Bayesian Universe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286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215" y="2438400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X=Fair die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321206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X=Loaded die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3048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6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0" y="1905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2438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3124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38200" y="3200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8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714500" y="3162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514599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4038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82" y="4114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76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958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102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484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786643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53200" y="2438400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0.99*</a:t>
            </a:r>
          </a:p>
          <a:p>
            <a:r>
              <a:rPr lang="en-US" dirty="0" smtClean="0"/>
              <a:t>(1/6)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5052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343400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1054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38400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796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940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322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70475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(1/10)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37032" y="3200400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0.01*</a:t>
            </a:r>
          </a:p>
          <a:p>
            <a:r>
              <a:rPr lang="en-US" dirty="0" smtClean="0"/>
              <a:t>(5/10)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2632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177673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43600" y="1905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77873" y="19050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Y=6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6019800" y="32766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67600" y="2438400"/>
            <a:ext cx="12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p(fair)=0.99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96200" y="1639669"/>
            <a:ext cx="101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</a:t>
            </a:r>
          </a:p>
          <a:p>
            <a:r>
              <a:rPr lang="en-US" dirty="0" err="1" smtClean="0"/>
              <a:t>probs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2882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p(loaded)=0.01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38400" y="41148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P(1)=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51949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P(2)=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14800" y="4078069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P(3)=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105400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P(4)=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42749" y="40386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P(5)=</a:t>
            </a:r>
          </a:p>
          <a:p>
            <a:r>
              <a:rPr lang="en-US" dirty="0" smtClean="0"/>
              <a:t>0.166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05600" y="4038600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P(6)=</a:t>
            </a:r>
          </a:p>
          <a:p>
            <a:r>
              <a:rPr lang="en-US" dirty="0" smtClean="0"/>
              <a:t>0.17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1097108" y="422275"/>
            <a:ext cx="1646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/>
              <a:t>’ theorem</a:t>
            </a:r>
          </a:p>
        </p:txBody>
      </p:sp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2057400" y="1066800"/>
          <a:ext cx="4021138" cy="503238"/>
        </p:xfrm>
        <a:graphic>
          <a:graphicData uri="http://schemas.openxmlformats.org/presentationml/2006/ole">
            <p:oleObj spid="_x0000_s5122" name="Equation" r:id="rId4" imgW="1600200" imgH="203040" progId="Equation.3">
              <p:embed/>
            </p:oleObj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133600" y="1554163"/>
          <a:ext cx="3605213" cy="503237"/>
        </p:xfrm>
        <a:graphic>
          <a:graphicData uri="http://schemas.openxmlformats.org/presentationml/2006/ole">
            <p:oleObj spid="_x0000_s5123" name="Equation" r:id="rId5" imgW="1434960" imgH="203040" progId="Equation.3">
              <p:embed/>
            </p:oleObj>
          </a:graphicData>
        </a:graphic>
      </p:graphicFrame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050925" y="2022475"/>
            <a:ext cx="71395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(because it doesn’t matter whether we say </a:t>
            </a:r>
          </a:p>
          <a:p>
            <a:r>
              <a:rPr lang="en-US" dirty="0"/>
              <a:t>“I rolled a six with a die I picked up” </a:t>
            </a:r>
            <a:r>
              <a:rPr lang="en-US" dirty="0" smtClean="0"/>
              <a:t>or “I </a:t>
            </a:r>
            <a:r>
              <a:rPr lang="en-US" dirty="0"/>
              <a:t>picked up a die and rolled a six”)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..</a:t>
            </a: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981200" y="3663950"/>
          <a:ext cx="3962400" cy="1109663"/>
        </p:xfrm>
        <a:graphic>
          <a:graphicData uri="http://schemas.openxmlformats.org/presentationml/2006/ole">
            <p:oleObj spid="_x0000_s5124" name="Equation" r:id="rId6" imgW="149832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</a:t>
            </a:r>
            <a:r>
              <a:rPr lang="en-US" dirty="0" smtClean="0"/>
              <a:t>an </a:t>
            </a:r>
            <a:r>
              <a:rPr lang="en-US" dirty="0"/>
              <a:t>example from the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You pick up a die and roll 3 sixes.  </a:t>
            </a:r>
          </a:p>
          <a:p>
            <a:r>
              <a:rPr lang="en-US" dirty="0" smtClean="0"/>
              <a:t>What is the probability that the die is loaded?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p:oleObj spid="_x0000_s6146" name="Equation" r:id="rId4" imgW="2234880" imgH="83808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4725" y="0"/>
            <a:ext cx="4474366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So, to follow the example from the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You pick up a die and roll 3 sixes.  </a:t>
            </a:r>
          </a:p>
          <a:p>
            <a:r>
              <a:rPr lang="en-US" dirty="0" smtClean="0"/>
              <a:t>What is the probability that the die is loaded?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loaded</a:t>
            </a:r>
            <a:r>
              <a:rPr lang="en-US" dirty="0" smtClean="0"/>
              <a:t>|3 </a:t>
            </a:r>
            <a:r>
              <a:rPr lang="en-US" dirty="0"/>
              <a:t>sixes) =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P(3 </a:t>
            </a:r>
            <a:r>
              <a:rPr lang="en-US" dirty="0"/>
              <a:t>sixes| 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* P(</a:t>
            </a:r>
            <a:r>
              <a:rPr lang="en-US" dirty="0" err="1"/>
              <a:t>D</a:t>
            </a:r>
            <a:r>
              <a:rPr lang="en-US" baseline="-25000" dirty="0" err="1"/>
              <a:t>loaded</a:t>
            </a:r>
            <a:r>
              <a:rPr lang="en-US" dirty="0"/>
              <a:t>)  </a:t>
            </a:r>
          </a:p>
          <a:p>
            <a:endParaRPr lang="en-US" baseline="-25000" dirty="0"/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981200" y="213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00400" y="20574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49363" y="2667000"/>
          <a:ext cx="4997450" cy="1874837"/>
        </p:xfrm>
        <a:graphic>
          <a:graphicData uri="http://schemas.openxmlformats.org/presentationml/2006/ole">
            <p:oleObj spid="_x0000_s7170" name="Equation" r:id="rId4" imgW="2234880" imgH="838080" progId="Equation.3">
              <p:embed/>
            </p:oleObj>
          </a:graphicData>
        </a:graphic>
      </p:graphicFrame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6200" y="3962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125" y="3886200"/>
            <a:ext cx="40074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P(D</a:t>
            </a:r>
            <a:r>
              <a:rPr lang="en-US" baseline="-25000" dirty="0" smtClean="0"/>
              <a:t>fair</a:t>
            </a:r>
            <a:r>
              <a:rPr lang="en-US" dirty="0" smtClean="0"/>
              <a:t>|3 </a:t>
            </a:r>
            <a:r>
              <a:rPr lang="en-US" dirty="0"/>
              <a:t>sixes) = </a:t>
            </a:r>
            <a:r>
              <a:rPr lang="en-US" dirty="0" smtClean="0"/>
              <a:t>P(3 </a:t>
            </a:r>
            <a:r>
              <a:rPr lang="en-US" dirty="0"/>
              <a:t>sixes|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fair</a:t>
            </a:r>
            <a:r>
              <a:rPr lang="en-US" dirty="0" smtClean="0"/>
              <a:t>) </a:t>
            </a:r>
            <a:r>
              <a:rPr lang="en-US" dirty="0"/>
              <a:t>* </a:t>
            </a:r>
            <a:r>
              <a:rPr lang="en-US" dirty="0" smtClean="0"/>
              <a:t>P(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fair</a:t>
            </a:r>
            <a:r>
              <a:rPr lang="en-US" dirty="0" smtClean="0"/>
              <a:t>)  </a:t>
            </a:r>
            <a:endParaRPr lang="en-US" dirty="0"/>
          </a:p>
          <a:p>
            <a:endParaRPr lang="en-US" baseline="-25000" dirty="0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401763" y="4889500"/>
          <a:ext cx="4997450" cy="2216150"/>
        </p:xfrm>
        <a:graphic>
          <a:graphicData uri="http://schemas.openxmlformats.org/presentationml/2006/ole">
            <p:oleObj spid="_x0000_s7171" name="Equation" r:id="rId5" imgW="2234880" imgH="990360" progId="Equation.3">
              <p:embed/>
            </p:oleObj>
          </a:graphicData>
        </a:graphic>
      </p:graphicFrame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7432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52800" y="4495800"/>
            <a:ext cx="139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P(3 sixes)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465637" y="-258763"/>
            <a:ext cx="0" cy="859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41325" y="346075"/>
            <a:ext cx="6443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what does this have to do with bioinformatics…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3400" y="1184275"/>
            <a:ext cx="81994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Instead of dice rolls we have sequence…</a:t>
            </a:r>
          </a:p>
          <a:p>
            <a:endParaRPr lang="en-US"/>
          </a:p>
          <a:p>
            <a:r>
              <a:rPr lang="en-US"/>
              <a:t>Looking at a sequence, we want to find places where:</a:t>
            </a:r>
          </a:p>
          <a:p>
            <a:endParaRPr lang="en-US"/>
          </a:p>
          <a:p>
            <a:r>
              <a:rPr lang="en-US"/>
              <a:t>	We transition from membrane to non-membrane sequence</a:t>
            </a:r>
          </a:p>
          <a:p>
            <a:r>
              <a:rPr lang="en-US"/>
              <a:t>	We transition from intron to exon</a:t>
            </a:r>
          </a:p>
          <a:p>
            <a:r>
              <a:rPr lang="en-US"/>
              <a:t>	We transition from “repeat element” to gene.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725" y="4003675"/>
            <a:ext cx="77946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sequences are like dice rolls.  We ask, “which kind of </a:t>
            </a:r>
          </a:p>
          <a:p>
            <a:r>
              <a:rPr lang="en-US"/>
              <a:t>‘sequence die’ could produce the sequences that we observed”</a:t>
            </a:r>
          </a:p>
          <a:p>
            <a:endParaRPr lang="en-US"/>
          </a:p>
          <a:p>
            <a:r>
              <a:rPr lang="en-US"/>
              <a:t>Are we looking at an intron or an exon?  The two kinds of </a:t>
            </a:r>
          </a:p>
          <a:p>
            <a:r>
              <a:rPr lang="en-US"/>
              <a:t>genomic structures “emit” different kinds of sequences.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8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build a </a:t>
            </a:r>
            <a:r>
              <a:rPr lang="en-US" dirty="0" err="1" smtClean="0"/>
              <a:t>cylon</a:t>
            </a:r>
            <a:r>
              <a:rPr lang="en-US" dirty="0" smtClean="0"/>
              <a:t> detector.</a:t>
            </a:r>
          </a:p>
          <a:p>
            <a:endParaRPr lang="en-US" dirty="0" smtClean="0"/>
          </a:p>
          <a:p>
            <a:r>
              <a:rPr lang="en-US" dirty="0" smtClean="0"/>
              <a:t>We know (somehow) the </a:t>
            </a:r>
            <a:r>
              <a:rPr lang="en-US" dirty="0" err="1" smtClean="0"/>
              <a:t>cylon</a:t>
            </a:r>
            <a:r>
              <a:rPr lang="en-US" dirty="0" smtClean="0"/>
              <a:t> detector has the following properties</a:t>
            </a:r>
            <a:endParaRPr lang="en-US" dirty="0"/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2743200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positive|cylon</a:t>
            </a:r>
            <a:r>
              <a:rPr lang="en-US" dirty="0" smtClean="0"/>
              <a:t>) = 0.9			p(</a:t>
            </a:r>
            <a:r>
              <a:rPr lang="en-US" dirty="0" err="1" smtClean="0"/>
              <a:t>negative|cylon</a:t>
            </a:r>
            <a:r>
              <a:rPr lang="en-US" dirty="0" smtClean="0"/>
              <a:t>)=0.1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positive|not</a:t>
            </a:r>
            <a:r>
              <a:rPr lang="en-US" dirty="0" smtClean="0"/>
              <a:t> a </a:t>
            </a:r>
            <a:r>
              <a:rPr lang="en-US" dirty="0" err="1" smtClean="0"/>
              <a:t>cylon</a:t>
            </a:r>
            <a:r>
              <a:rPr lang="en-US" dirty="0" smtClean="0"/>
              <a:t>) =0.05			p(</a:t>
            </a:r>
            <a:r>
              <a:rPr lang="en-US" dirty="0" err="1" smtClean="0"/>
              <a:t>negative|not</a:t>
            </a:r>
            <a:r>
              <a:rPr lang="en-US" dirty="0" smtClean="0"/>
              <a:t> a </a:t>
            </a:r>
            <a:r>
              <a:rPr lang="en-US" dirty="0" err="1" smtClean="0"/>
              <a:t>cylon</a:t>
            </a:r>
            <a:r>
              <a:rPr lang="en-US" dirty="0" smtClean="0"/>
              <a:t>)=0.95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176" y="3581400"/>
            <a:ext cx="831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read p(</a:t>
            </a:r>
            <a:r>
              <a:rPr lang="en-US" dirty="0" err="1" smtClean="0"/>
              <a:t>positive|cylon</a:t>
            </a:r>
            <a:r>
              <a:rPr lang="en-US" dirty="0" smtClean="0"/>
              <a:t>)  as the probability of a positive read given the person in the </a:t>
            </a:r>
          </a:p>
          <a:p>
            <a:r>
              <a:rPr lang="en-US" dirty="0" smtClean="0"/>
              <a:t>detector is a </a:t>
            </a:r>
            <a:r>
              <a:rPr lang="en-US" dirty="0" err="1" smtClean="0"/>
              <a:t>cylon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By convention, states that we can observe will be marked as Y.</a:t>
            </a:r>
          </a:p>
          <a:p>
            <a:endParaRPr lang="en-US" dirty="0" smtClean="0"/>
          </a:p>
          <a:p>
            <a:r>
              <a:rPr lang="en-US" dirty="0" smtClean="0"/>
              <a:t>The distribution P(Y|X) across multiple states of Y is a </a:t>
            </a:r>
            <a:r>
              <a:rPr lang="en-US" dirty="0" smtClean="0">
                <a:solidFill>
                  <a:srgbClr val="FF0000"/>
                </a:solidFill>
              </a:rPr>
              <a:t>frequency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frequently do we observe data given the underlying (hidden) state.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56388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convention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=0-i</a:t>
            </a:r>
            <a:r>
              <a:rPr lang="en-US" dirty="0" smtClean="0"/>
              <a:t>(X) will be the probabilities of </a:t>
            </a:r>
            <a:r>
              <a:rPr lang="en-US" dirty="0" err="1" smtClean="0"/>
              <a:t>i</a:t>
            </a:r>
            <a:r>
              <a:rPr lang="en-US" dirty="0" smtClean="0"/>
              <a:t> such states such that </a:t>
            </a:r>
            <a:r>
              <a:rPr lang="el-GR" dirty="0" smtClean="0"/>
              <a:t>Σ</a:t>
            </a:r>
            <a:r>
              <a:rPr lang="en-US" dirty="0" smtClean="0"/>
              <a:t>f(x) = 1</a:t>
            </a:r>
          </a:p>
          <a:p>
            <a:endParaRPr lang="en-US" dirty="0" smtClean="0"/>
          </a:p>
          <a:p>
            <a:r>
              <a:rPr lang="en-US" dirty="0" smtClean="0"/>
              <a:t>We have two frequency distributions here: one if the person is a </a:t>
            </a:r>
            <a:r>
              <a:rPr lang="en-US" dirty="0" err="1" smtClean="0"/>
              <a:t>cylon</a:t>
            </a:r>
            <a:r>
              <a:rPr lang="en-US" dirty="0" smtClean="0"/>
              <a:t>, one if they are not a </a:t>
            </a:r>
            <a:r>
              <a:rPr lang="en-US" dirty="0" err="1" smtClean="0"/>
              <a:t>cylon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46125" y="422275"/>
            <a:ext cx="79629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Fair Die -&gt; emits one distribution of probabilities</a:t>
            </a:r>
          </a:p>
          <a:p>
            <a:r>
              <a:rPr lang="en-US"/>
              <a:t>Loaded Die -&gt; emits another distribution of probabilities</a:t>
            </a:r>
          </a:p>
          <a:p>
            <a:endParaRPr lang="en-US"/>
          </a:p>
          <a:p>
            <a:r>
              <a:rPr lang="en-US"/>
              <a:t>Membrane Region -&gt; emits one distribution of aa’s</a:t>
            </a:r>
          </a:p>
          <a:p>
            <a:r>
              <a:rPr lang="en-US"/>
              <a:t>Non-Membrane Region -&gt; emits another distribution of aa’s</a:t>
            </a:r>
          </a:p>
          <a:p>
            <a:endParaRPr lang="en-US"/>
          </a:p>
          <a:p>
            <a:r>
              <a:rPr lang="en-US"/>
              <a:t>Algorithms that help us discriminate Fair Die from Loaded Die </a:t>
            </a:r>
          </a:p>
          <a:p>
            <a:r>
              <a:rPr lang="en-US"/>
              <a:t>will also help us discriminate Membrane Regions from</a:t>
            </a:r>
          </a:p>
          <a:p>
            <a:r>
              <a:rPr lang="en-US"/>
              <a:t>Non-Membrane Regions</a:t>
            </a:r>
          </a:p>
          <a:p>
            <a:endParaRPr lang="en-US"/>
          </a:p>
          <a:p>
            <a:r>
              <a:rPr lang="en-US"/>
              <a:t>(or introns from exons, genes from non-genes, </a:t>
            </a:r>
          </a:p>
          <a:p>
            <a:r>
              <a:rPr lang="en-US"/>
              <a:t>RNAi genes from coding genes, etc. etc.)</a:t>
            </a:r>
          </a:p>
          <a:p>
            <a:endParaRPr lang="en-US"/>
          </a:p>
          <a:p>
            <a:r>
              <a:rPr lang="en-US"/>
              <a:t>A central “trick” of bioinformatics.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81200" y="796925"/>
          <a:ext cx="3962400" cy="1109663"/>
        </p:xfrm>
        <a:graphic>
          <a:graphicData uri="http://schemas.openxmlformats.org/presentationml/2006/ole">
            <p:oleObj spid="_x0000_s8194" name="Equation" r:id="rId4" imgW="1498320" imgH="419040" progId="Equation.3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03325" y="76200"/>
            <a:ext cx="408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we are going with this…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905000"/>
            <a:ext cx="8382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If we want to know </a:t>
            </a:r>
            <a:r>
              <a:rPr lang="en-US" dirty="0" smtClean="0"/>
              <a:t>P(a </a:t>
            </a:r>
            <a:r>
              <a:rPr lang="en-US" dirty="0"/>
              <a:t>sequence is </a:t>
            </a:r>
            <a:r>
              <a:rPr lang="en-US" dirty="0" err="1"/>
              <a:t>transmembrane|sequence</a:t>
            </a:r>
            <a:r>
              <a:rPr lang="en-US" dirty="0"/>
              <a:t>) for some </a:t>
            </a:r>
            <a:r>
              <a:rPr lang="en-US" dirty="0">
                <a:solidFill>
                  <a:srgbClr val="FF0000"/>
                </a:solidFill>
              </a:rPr>
              <a:t>observed</a:t>
            </a:r>
            <a:r>
              <a:rPr lang="en-US" dirty="0"/>
              <a:t> protein sequence.  “ATTGAYSSWWW….”</a:t>
            </a:r>
          </a:p>
          <a:p>
            <a:pPr>
              <a:spcBef>
                <a:spcPct val="50000"/>
              </a:spcBef>
            </a:pPr>
            <a:r>
              <a:rPr lang="en-US" dirty="0"/>
              <a:t>We need to know</a:t>
            </a:r>
          </a:p>
          <a:p>
            <a:pPr>
              <a:spcBef>
                <a:spcPct val="50000"/>
              </a:spcBef>
            </a:pPr>
            <a:r>
              <a:rPr lang="en-US" dirty="0"/>
              <a:t>P(sequence) = the probability of “rolling” that sequence using a “die” based on the background </a:t>
            </a:r>
            <a:r>
              <a:rPr lang="en-US" dirty="0" err="1"/>
              <a:t>aa</a:t>
            </a:r>
            <a:r>
              <a:rPr lang="en-US" dirty="0"/>
              <a:t> frequencies in all of </a:t>
            </a:r>
            <a:r>
              <a:rPr lang="en-US" dirty="0" err="1"/>
              <a:t>SwissProt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P(transmembrane) = what fraction of all sequences are transmembrane</a:t>
            </a:r>
          </a:p>
          <a:p>
            <a:pPr>
              <a:spcBef>
                <a:spcPct val="50000"/>
              </a:spcBef>
            </a:pPr>
            <a:r>
              <a:rPr lang="en-US" dirty="0"/>
              <a:t>P(</a:t>
            </a:r>
            <a:r>
              <a:rPr lang="en-US" dirty="0" err="1"/>
              <a:t>sequence|transmembrane</a:t>
            </a:r>
            <a:r>
              <a:rPr lang="en-US" dirty="0"/>
              <a:t>)=the probability of “rolling” that sequence using a die based only on transmembrane sequences. 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5908675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(i.e. using a “die” based on sequences in our </a:t>
            </a:r>
            <a:r>
              <a:rPr lang="en-US">
                <a:solidFill>
                  <a:srgbClr val="FF0000"/>
                </a:solidFill>
              </a:rPr>
              <a:t>training set</a:t>
            </a:r>
            <a:r>
              <a:rPr lang="en-US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6400800"/>
            <a:ext cx="26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(but more on that later….)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664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 Bayesian approach to inference with the binomial distribution…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758406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calculate: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cylon|positive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our </a:t>
            </a:r>
            <a:r>
              <a:rPr lang="en-US" dirty="0" err="1" smtClean="0"/>
              <a:t>cylon</a:t>
            </a:r>
            <a:r>
              <a:rPr lang="en-US" dirty="0" smtClean="0"/>
              <a:t> </a:t>
            </a:r>
            <a:r>
              <a:rPr lang="en-US" dirty="0" err="1" smtClean="0"/>
              <a:t>detetor</a:t>
            </a:r>
            <a:r>
              <a:rPr lang="en-US" dirty="0" smtClean="0"/>
              <a:t> says someone is a </a:t>
            </a:r>
            <a:r>
              <a:rPr lang="en-US" dirty="0" err="1" smtClean="0"/>
              <a:t>cylon</a:t>
            </a:r>
            <a:r>
              <a:rPr lang="en-US" dirty="0" smtClean="0"/>
              <a:t>, how confident are we in that?</a:t>
            </a:r>
          </a:p>
          <a:p>
            <a:endParaRPr lang="en-US" dirty="0" smtClean="0"/>
          </a:p>
          <a:p>
            <a:r>
              <a:rPr lang="en-US" dirty="0" smtClean="0"/>
              <a:t>We define a joint probability 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 – the probability that someone is a </a:t>
            </a:r>
            <a:r>
              <a:rPr lang="en-US" dirty="0" err="1" smtClean="0"/>
              <a:t>cylon</a:t>
            </a:r>
            <a:r>
              <a:rPr lang="en-US" dirty="0" smtClean="0"/>
              <a:t> and gets a positive result…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x,y</a:t>
            </a:r>
            <a:r>
              <a:rPr lang="en-US" dirty="0" smtClean="0"/>
              <a:t>) = p(x | y ) * p(y)  </a:t>
            </a:r>
          </a:p>
          <a:p>
            <a:endParaRPr lang="en-US" dirty="0" smtClean="0"/>
          </a:p>
          <a:p>
            <a:r>
              <a:rPr lang="en-US" dirty="0" smtClean="0"/>
              <a:t>but that’s the same as p(</a:t>
            </a:r>
            <a:r>
              <a:rPr lang="en-US" dirty="0" err="1" smtClean="0"/>
              <a:t>y,x</a:t>
            </a:r>
            <a:r>
              <a:rPr lang="en-US" dirty="0" smtClean="0"/>
              <a:t>) – the probability that someone gets a positive result</a:t>
            </a:r>
          </a:p>
          <a:p>
            <a:r>
              <a:rPr lang="en-US" dirty="0" smtClean="0"/>
              <a:t>			  and is a </a:t>
            </a:r>
            <a:r>
              <a:rPr lang="en-US" dirty="0" err="1" smtClean="0"/>
              <a:t>cylon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y,x</a:t>
            </a:r>
            <a:r>
              <a:rPr lang="en-US" dirty="0" smtClean="0"/>
              <a:t>) = p(</a:t>
            </a:r>
            <a:r>
              <a:rPr lang="en-US" dirty="0" err="1" smtClean="0"/>
              <a:t>y|x</a:t>
            </a:r>
            <a:r>
              <a:rPr lang="en-US" dirty="0" smtClean="0"/>
              <a:t>) * p(x)</a:t>
            </a:r>
          </a:p>
          <a:p>
            <a:endParaRPr lang="en-US" dirty="0" smtClean="0"/>
          </a:p>
          <a:p>
            <a:r>
              <a:rPr lang="en-US" dirty="0" smtClean="0"/>
              <a:t>So…  since p(</a:t>
            </a:r>
            <a:r>
              <a:rPr lang="en-US" dirty="0" err="1" smtClean="0"/>
              <a:t>x,y</a:t>
            </a:r>
            <a:r>
              <a:rPr lang="en-US" dirty="0" smtClean="0"/>
              <a:t>) = p(</a:t>
            </a:r>
            <a:r>
              <a:rPr lang="en-US" dirty="0" err="1" smtClean="0"/>
              <a:t>y,x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p(</a:t>
            </a:r>
            <a:r>
              <a:rPr lang="en-US" dirty="0" err="1" smtClean="0"/>
              <a:t>x|y</a:t>
            </a:r>
            <a:r>
              <a:rPr lang="en-US" dirty="0" smtClean="0"/>
              <a:t> ) = p(y | x ) * p(x)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6248400"/>
            <a:ext cx="152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39046" y="62600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p(y)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6019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33400"/>
            <a:ext cx="29908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228600"/>
            <a:ext cx="444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http://en.wikipedia.org/wiki/Bayes'_theorem</a:t>
            </a:r>
            <a:endParaRPr lang="en-US" dirty="0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200400"/>
            <a:ext cx="54673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486400" y="5410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510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Bayesian accounting?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143000" y="2373868"/>
          <a:ext cx="3962400" cy="1109663"/>
        </p:xfrm>
        <a:graphic>
          <a:graphicData uri="http://schemas.openxmlformats.org/presentationml/2006/ole">
            <p:oleObj spid="_x0000_s47106" name="Equation" r:id="rId4" imgW="1498320" imgH="4190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754868"/>
            <a:ext cx="11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126468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positive result)  = </a:t>
            </a:r>
          </a:p>
          <a:p>
            <a:endParaRPr lang="en-US" dirty="0" smtClean="0"/>
          </a:p>
          <a:p>
            <a:r>
              <a:rPr lang="en-US" dirty="0" smtClean="0"/>
              <a:t>		p(positive result 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5117068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41717" y="5193268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p(positive result)</a:t>
            </a:r>
            <a:endParaRPr lang="en-US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914400" y="5943600"/>
            <a:ext cx="696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know p(positive </a:t>
            </a:r>
            <a:r>
              <a:rPr lang="en-US" dirty="0" err="1" smtClean="0"/>
              <a:t>result|cylon</a:t>
            </a:r>
            <a:r>
              <a:rPr lang="en-US" dirty="0" smtClean="0"/>
              <a:t>) and p(</a:t>
            </a:r>
            <a:r>
              <a:rPr lang="en-US" dirty="0" err="1" smtClean="0"/>
              <a:t>cylon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calculate p(</a:t>
            </a:r>
            <a:r>
              <a:rPr lang="en-US" dirty="0" err="1" smtClean="0"/>
              <a:t>positveResult</a:t>
            </a:r>
            <a:r>
              <a:rPr lang="en-US" dirty="0" smtClean="0"/>
              <a:t>), we can imagine the Bayesian Universe…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6200" y="152400"/>
            <a:ext cx="41390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calculate this,</a:t>
            </a:r>
          </a:p>
          <a:p>
            <a:r>
              <a:rPr lang="en-US" dirty="0" smtClean="0"/>
              <a:t> we can imagine the Bayesian Universe</a:t>
            </a:r>
          </a:p>
          <a:p>
            <a:r>
              <a:rPr lang="en-US" dirty="0" smtClean="0"/>
              <a:t>of possibilities.</a:t>
            </a:r>
          </a:p>
          <a:p>
            <a:endParaRPr lang="en-US" dirty="0" smtClean="0"/>
          </a:p>
          <a:p>
            <a:r>
              <a:rPr lang="en-US" dirty="0" smtClean="0"/>
              <a:t>(This is described nicely in the chapter</a:t>
            </a:r>
          </a:p>
          <a:p>
            <a:r>
              <a:rPr lang="en-US" dirty="0" smtClean="0"/>
              <a:t>“Bayesian Inference for Discrete</a:t>
            </a:r>
          </a:p>
          <a:p>
            <a:r>
              <a:rPr lang="en-US" dirty="0" smtClean="0"/>
              <a:t>Random Variables” in the </a:t>
            </a:r>
            <a:r>
              <a:rPr lang="en-US" dirty="0" err="1" smtClean="0"/>
              <a:t>Bolstad</a:t>
            </a:r>
            <a:endParaRPr lang="en-US" dirty="0" smtClean="0"/>
          </a:p>
          <a:p>
            <a:r>
              <a:rPr lang="en-US" dirty="0" smtClean="0"/>
              <a:t>“Introduction to Bayesian Statistics” book)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35814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2672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106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P(Y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782217" y="518160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P(Y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143000" y="38216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61400" y="48006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95600" y="267866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80792" y="266700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18165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0</a:t>
            </a:r>
            <a:r>
              <a:rPr lang="en-US" dirty="0" smtClean="0"/>
              <a:t>|x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59132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9033" y="3593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1</a:t>
            </a:r>
            <a:r>
              <a:rPr lang="en-US" dirty="0" smtClean="0"/>
              <a:t>|x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10000" y="3593068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212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0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3622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269033" y="44196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f(y</a:t>
            </a:r>
            <a:r>
              <a:rPr lang="en-US" baseline="-25000" dirty="0" smtClean="0"/>
              <a:t>1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810000" y="4419600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10200" y="3593068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0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dirty="0" smtClean="0"/>
              <a:t> g(x</a:t>
            </a:r>
            <a:r>
              <a:rPr lang="en-US" baseline="-25000" dirty="0" smtClean="0"/>
              <a:t>0</a:t>
            </a:r>
            <a:r>
              <a:rPr lang="en-US" dirty="0" smtClean="0"/>
              <a:t>) *f(y</a:t>
            </a:r>
            <a:r>
              <a:rPr lang="en-US" baseline="-25000" dirty="0" smtClean="0"/>
              <a:t>i</a:t>
            </a:r>
            <a:r>
              <a:rPr lang="en-US" dirty="0" smtClean="0"/>
              <a:t>|x</a:t>
            </a:r>
            <a:r>
              <a:rPr lang="en-US" baseline="-25000" dirty="0" smtClean="0"/>
              <a:t>0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87034" y="3810000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410200" y="438286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g(x</a:t>
            </a:r>
            <a:r>
              <a:rPr lang="en-US" baseline="-25000" dirty="0" smtClean="0"/>
              <a:t>1</a:t>
            </a:r>
            <a:r>
              <a:rPr lang="en-US" dirty="0" smtClean="0"/>
              <a:t>) = </a:t>
            </a:r>
            <a:r>
              <a:rPr lang="el-GR" dirty="0" smtClean="0"/>
              <a:t>Σ</a:t>
            </a:r>
            <a:r>
              <a:rPr lang="en-US" dirty="0" smtClean="0"/>
              <a:t> g(x</a:t>
            </a:r>
            <a:r>
              <a:rPr lang="en-US" baseline="-25000" dirty="0" smtClean="0"/>
              <a:t>1</a:t>
            </a:r>
            <a:r>
              <a:rPr lang="en-US" dirty="0" smtClean="0"/>
              <a:t>) *f(y</a:t>
            </a:r>
            <a:r>
              <a:rPr lang="en-US" baseline="-25000" dirty="0" smtClean="0"/>
              <a:t>i</a:t>
            </a:r>
            <a:r>
              <a:rPr lang="en-US" dirty="0" smtClean="0"/>
              <a:t>|x</a:t>
            </a:r>
            <a:r>
              <a:rPr lang="en-US" baseline="-25000" dirty="0" smtClean="0"/>
              <a:t>1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87034" y="4599801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291395" y="24500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{0,1}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52400" y="405026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 </a:t>
            </a:r>
            <a:r>
              <a:rPr lang="en-US" dirty="0" smtClean="0"/>
              <a:t>= {0,1}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358332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Σ</a:t>
            </a:r>
            <a:r>
              <a:rPr lang="en-US" sz="1600" dirty="0" smtClean="0"/>
              <a:t> g(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j</a:t>
            </a:r>
            <a:r>
              <a:rPr lang="en-US" sz="1600" dirty="0" smtClean="0"/>
              <a:t>) *f(y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|x</a:t>
            </a:r>
            <a:r>
              <a:rPr lang="en-US" sz="1600" baseline="-25000" dirty="0" smtClean="0"/>
              <a:t>j</a:t>
            </a:r>
            <a:r>
              <a:rPr lang="en-US" sz="1600" dirty="0" smtClean="0"/>
              <a:t>)  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581834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747450" y="548640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 smtClean="0"/>
              <a:t>Σ</a:t>
            </a:r>
            <a:r>
              <a:rPr lang="en-US" sz="1600" dirty="0" smtClean="0"/>
              <a:t> g(</a:t>
            </a:r>
            <a:r>
              <a:rPr lang="en-US" sz="1600" dirty="0" err="1" smtClean="0"/>
              <a:t>x</a:t>
            </a:r>
            <a:r>
              <a:rPr lang="en-US" sz="1600" baseline="-25000" dirty="0" err="1" smtClean="0"/>
              <a:t>j</a:t>
            </a:r>
            <a:r>
              <a:rPr lang="en-US" sz="1600" dirty="0" smtClean="0"/>
              <a:t>) *f(y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|x</a:t>
            </a:r>
            <a:r>
              <a:rPr lang="en-US" sz="1600" baseline="-25000" dirty="0" smtClean="0"/>
              <a:t>j</a:t>
            </a:r>
            <a:r>
              <a:rPr lang="en-US" sz="1600" dirty="0" smtClean="0"/>
              <a:t>)  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3970952" y="570333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 descr="https://encrypted-tbn2.gstatic.com/images?q=tbn:ANd9GcQ1o4mwnjhXF61Y7IeHsxKSEK0xknp-MsBt3u2QU2SlFpG-hyRmp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28600"/>
            <a:ext cx="1924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52400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3814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calculate this,</a:t>
            </a:r>
          </a:p>
          <a:p>
            <a:r>
              <a:rPr lang="en-US" dirty="0" smtClean="0"/>
              <a:t> we can imagine the Bayesian Universe</a:t>
            </a:r>
          </a:p>
          <a:p>
            <a:r>
              <a:rPr lang="en-US" dirty="0" smtClean="0"/>
              <a:t>of possibilities.</a:t>
            </a:r>
          </a:p>
          <a:p>
            <a:endParaRPr lang="en-US" dirty="0" smtClean="0"/>
          </a:p>
          <a:p>
            <a:r>
              <a:rPr lang="en-US" dirty="0" smtClean="0"/>
              <a:t>(This is described nicely in the chapter</a:t>
            </a:r>
          </a:p>
          <a:p>
            <a:r>
              <a:rPr lang="en-US" dirty="0" smtClean="0"/>
              <a:t>“Bayesian Inference for Discrete</a:t>
            </a:r>
          </a:p>
          <a:p>
            <a:r>
              <a:rPr lang="en-US" dirty="0" smtClean="0"/>
              <a:t>Random Variables” in the </a:t>
            </a:r>
            <a:r>
              <a:rPr lang="en-US" dirty="0" err="1" smtClean="0"/>
              <a:t>Bolstad</a:t>
            </a:r>
            <a:endParaRPr lang="en-US" dirty="0" smtClean="0"/>
          </a:p>
          <a:p>
            <a:r>
              <a:rPr lang="en-US" dirty="0" smtClean="0"/>
              <a:t>“Introduction to Bayesian Statistics”)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143000" y="3429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3200" y="35814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cylon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0600" y="4202668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</a:p>
          <a:p>
            <a:r>
              <a:rPr lang="en-US" dirty="0" err="1" smtClean="0"/>
              <a:t>cylon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219200" y="41910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6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76400" y="30480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76400" y="35814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42672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838200" y="434340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91445" y="30596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positive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54568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0.90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3059668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negative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324099" y="43053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62400" y="3581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* 0.10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8400" y="4202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0.05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8188" y="4191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 * 0.95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3733800" y="4343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82" y="29834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0" y="3581400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cylon</a:t>
            </a:r>
            <a:r>
              <a:rPr lang="en-US" dirty="0" smtClean="0"/>
              <a:t>) = 0.01 * 0.90 + 0.01 * 0.1 = </a:t>
            </a:r>
          </a:p>
          <a:p>
            <a:r>
              <a:rPr lang="en-US" dirty="0" smtClean="0"/>
              <a:t>		0.01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34000" y="4267200"/>
            <a:ext cx="2430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p(not a </a:t>
            </a:r>
            <a:r>
              <a:rPr lang="en-US" dirty="0" err="1" smtClean="0"/>
              <a:t>cylon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0.99 * 0.05 +0.99 * 0.95</a:t>
            </a:r>
          </a:p>
          <a:p>
            <a:r>
              <a:rPr lang="en-US" dirty="0" smtClean="0"/>
              <a:t>=  0.99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143000" y="51816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82" y="525780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</a:t>
            </a:r>
            <a:r>
              <a:rPr lang="en-US" dirty="0" err="1" smtClean="0"/>
              <a:t>probs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38400" y="5581471"/>
            <a:ext cx="1391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0.90</a:t>
            </a:r>
          </a:p>
          <a:p>
            <a:r>
              <a:rPr lang="en-US" dirty="0" smtClean="0"/>
              <a:t>+ 0.99 * 0.05</a:t>
            </a:r>
          </a:p>
          <a:p>
            <a:r>
              <a:rPr lang="en-US" dirty="0" smtClean="0"/>
              <a:t>=0.0585</a:t>
            </a:r>
          </a:p>
          <a:p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0" y="5505271"/>
            <a:ext cx="1444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0.01 * 0.10</a:t>
            </a:r>
          </a:p>
          <a:p>
            <a:r>
              <a:rPr lang="en-US" dirty="0" smtClean="0"/>
              <a:t> + 0.99 * 0.95</a:t>
            </a:r>
          </a:p>
          <a:p>
            <a:r>
              <a:rPr lang="en-US" dirty="0" smtClean="0"/>
              <a:t>= 0.9415</a:t>
            </a:r>
          </a:p>
          <a:p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10617" y="5181600"/>
            <a:ext cx="132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testPositive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82217" y="5181600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</a:t>
            </a:r>
            <a:r>
              <a:rPr lang="en-US" sz="1400" dirty="0" err="1" smtClean="0"/>
              <a:t>testNegative</a:t>
            </a:r>
            <a:r>
              <a:rPr lang="en-US" sz="1400" dirty="0" smtClean="0"/>
              <a:t>)=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3187" y="76200"/>
            <a:ext cx="541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P(Person is a </a:t>
            </a:r>
            <a:r>
              <a:rPr lang="en-US" dirty="0" err="1" smtClean="0"/>
              <a:t>cylon</a:t>
            </a:r>
            <a:r>
              <a:rPr lang="en-US" dirty="0" smtClean="0"/>
              <a:t> | positive result)  = </a:t>
            </a:r>
          </a:p>
          <a:p>
            <a:endParaRPr lang="en-US" dirty="0" smtClean="0"/>
          </a:p>
          <a:p>
            <a:r>
              <a:rPr lang="en-US" dirty="0" smtClean="0"/>
              <a:t>		p(positive result | </a:t>
            </a:r>
            <a:r>
              <a:rPr lang="en-US" dirty="0" err="1" smtClean="0"/>
              <a:t>cylon</a:t>
            </a:r>
            <a:r>
              <a:rPr lang="en-US" dirty="0" smtClean="0"/>
              <a:t>) * p(</a:t>
            </a:r>
            <a:r>
              <a:rPr lang="en-US" dirty="0" err="1" smtClean="0"/>
              <a:t>cylon</a:t>
            </a:r>
            <a:r>
              <a:rPr lang="en-US" dirty="0" smtClean="0"/>
              <a:t>)  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01987" y="1066800"/>
            <a:ext cx="342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24304" y="1143000"/>
            <a:ext cx="1820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p(positive result)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09800" y="20574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(0.9 )  * 0.01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33600" y="2438400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670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0.0585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14800" y="2133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15.38%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4000" y="1752600"/>
            <a:ext cx="3761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(Even though the test is 90% accurate,</a:t>
            </a:r>
          </a:p>
          <a:p>
            <a:r>
              <a:rPr lang="en-US" dirty="0" smtClean="0"/>
              <a:t>we are only ~15% sure that this is</a:t>
            </a:r>
          </a:p>
          <a:p>
            <a:r>
              <a:rPr lang="en-US" dirty="0" smtClean="0"/>
              <a:t>not a false positive!)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2185</Words>
  <Application>Microsoft Office PowerPoint</Application>
  <PresentationFormat>On-screen Show (4:3)</PresentationFormat>
  <Paragraphs>492</Paragraphs>
  <Slides>32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188</cp:revision>
  <dcterms:created xsi:type="dcterms:W3CDTF">2006-08-16T00:00:00Z</dcterms:created>
  <dcterms:modified xsi:type="dcterms:W3CDTF">2015-02-11T13:49:33Z</dcterms:modified>
</cp:coreProperties>
</file>