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575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53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Paired ends are nearly exactly the same</a:t>
              </a:r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the dataset: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your spreadsheet for the homework, we simply merged the paired ends…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potential problem with this dataset.</a:t>
            </a:r>
          </a:p>
          <a:p>
            <a:r>
              <a:rPr lang="en-US" dirty="0" smtClean="0"/>
              <a:t>Most of the sequences were 16S and 23S </a:t>
            </a:r>
            <a:r>
              <a:rPr lang="en-US" dirty="0" err="1" smtClean="0"/>
              <a:t>rRNA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(Bacteria do not have a poly-A tail on their mRNA ) </a:t>
            </a:r>
          </a:p>
          <a:p>
            <a:r>
              <a:rPr lang="en-US" dirty="0" smtClean="0"/>
              <a:t>(We used a bead capture method to remove the </a:t>
            </a:r>
            <a:r>
              <a:rPr lang="en-US" dirty="0" err="1" smtClean="0"/>
              <a:t>rRNA</a:t>
            </a:r>
            <a:r>
              <a:rPr lang="en-US" dirty="0" smtClean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fraction of 16S </a:t>
            </a:r>
            <a:r>
              <a:rPr lang="en-US" dirty="0" err="1" smtClean="0"/>
              <a:t>rRNA</a:t>
            </a:r>
            <a:r>
              <a:rPr lang="en-US" dirty="0" smtClean="0"/>
              <a:t> was correlated with time!</a:t>
            </a:r>
          </a:p>
          <a:p>
            <a:r>
              <a:rPr lang="en-US" dirty="0" smtClean="0"/>
              <a:t>(The ribosomal machinery changes with the state of the bug?)</a:t>
            </a:r>
          </a:p>
          <a:p>
            <a:r>
              <a:rPr lang="en-US" dirty="0" smtClean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reads + 23s </a:t>
            </a:r>
            <a:r>
              <a:rPr lang="en-US" dirty="0" err="1" smtClean="0"/>
              <a:t>rRNA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names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spreadsheet, we removed the 16S and 23S </a:t>
            </a:r>
            <a:r>
              <a:rPr lang="en-US" dirty="0" err="1" smtClean="0"/>
              <a:t>rRNA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and we will do normalization on the resulting counts…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5808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Two approaches to column normalization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434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9" y="304800"/>
            <a:ext cx="89963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lab Wed, we will fit the Poisson distribution to this mouse/E. Coli dataset.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will see that this is a poor model..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the following weeks lab, we will use a better model based on the negative binomial distribution.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To fit the negative binomial distribution to our dataset, we need to have a strategy to: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deal with the fact that different samples have different numbers of sequences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(ii) choose a strategy to estimate mean and variance for each gene.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(iii) use those means and variances to produce p-values from the negative binomial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distribution</a:t>
            </a:r>
          </a:p>
          <a:p>
            <a:endParaRPr lang="en-US" dirty="0" smtClean="0"/>
          </a:p>
          <a:p>
            <a:r>
              <a:rPr lang="en-US" dirty="0" smtClean="0"/>
              <a:t>We follow the logic and equations in this paper: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948187"/>
            <a:ext cx="4191000" cy="29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48006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4419600"/>
            <a:ext cx="5211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 is an index for samples (columns in our spreadsheet)</a:t>
            </a:r>
          </a:p>
          <a:p>
            <a:r>
              <a:rPr lang="en-US" dirty="0" smtClean="0"/>
              <a:t>i is an index for genes (rows in our </a:t>
            </a:r>
            <a:r>
              <a:rPr lang="en-US" dirty="0" err="1" smtClean="0"/>
              <a:t>spreasheet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# of counts in each cell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0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step</a:t>
            </a:r>
            <a:r>
              <a:rPr lang="en-US" smtClean="0"/>
              <a:t>; normalization….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sample in our spreadsheet has a different number of sequences.</a:t>
            </a:r>
          </a:p>
          <a:p>
            <a:r>
              <a:rPr lang="en-US" dirty="0" smtClean="0"/>
              <a:t>We need to correct for this (so that we don’t just reflect in our p-values</a:t>
            </a:r>
          </a:p>
          <a:p>
            <a:r>
              <a:rPr lang="en-US" dirty="0" smtClean="0"/>
              <a:t>that there were more sequences in one sample).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highly controversial and complex question that we will </a:t>
            </a:r>
          </a:p>
          <a:p>
            <a:r>
              <a:rPr lang="en-US" dirty="0" smtClean="0"/>
              <a:t>touch on repeatedly over the semester…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286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few lines of code give us the # of sequences in each sample….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“apply” sum to the columns of </a:t>
            </a:r>
            <a:r>
              <a:rPr lang="en-US" dirty="0" err="1" smtClean="0"/>
              <a:t>myT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(if the 2</a:t>
            </a:r>
            <a:r>
              <a:rPr lang="en-US" baseline="30000" dirty="0" smtClean="0"/>
              <a:t>nd</a:t>
            </a:r>
            <a:r>
              <a:rPr lang="en-US" dirty="0" smtClean="0"/>
              <a:t> parameter were 1, it would be applied to the rows)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simple normalization scheme is to divide each cell by the sum in the column.</a:t>
            </a:r>
          </a:p>
          <a:p>
            <a:r>
              <a:rPr lang="en-US" dirty="0" smtClean="0"/>
              <a:t>This converts each gene to relative abundance…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41148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76400"/>
            <a:ext cx="6867525" cy="362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791200"/>
            <a:ext cx="61912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410200"/>
            <a:ext cx="491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normalization, the sum of each column is 1…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people have problems with relative abundance normalization, including the </a:t>
            </a:r>
            <a:r>
              <a:rPr lang="en-US" dirty="0" err="1" smtClean="0"/>
              <a:t>dseq</a:t>
            </a:r>
            <a:r>
              <a:rPr lang="en-US" dirty="0" smtClean="0"/>
              <a:t> authors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105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concerned that outliers may cause problems…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also the compositionality problem (which we talk about more later…)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http://afodor.github.io/classes/stats2015/longitdunalRNASeqData.zip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is the true fraction of gene expression under condition p(j)</a:t>
            </a:r>
          </a:p>
          <a:p>
            <a:r>
              <a:rPr lang="en-US" dirty="0" smtClean="0"/>
              <a:t>	(in our spreadsheet, p(j) gives us the time 2 weeks, 12, or 20 weeks)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36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is the scaling factor – a normalization factor that will be different for different samples</a:t>
            </a:r>
            <a:endParaRPr lang="en-US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3505200"/>
            <a:ext cx="497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estimate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we take the median of each column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505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516868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be our estimate of expression, normalized by scaling factor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038600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times (the p(…) ) in our spreadsheet can be defined by columns…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-7620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7:11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[j]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sum / length(range);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normalization makes the different samples more directly comparable…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see a local</a:t>
            </a:r>
          </a:p>
          <a:p>
            <a:r>
              <a:rPr lang="en-US" dirty="0" smtClean="0"/>
              <a:t>regression might </a:t>
            </a:r>
          </a:p>
          <a:p>
            <a:r>
              <a:rPr lang="en-US" dirty="0" smtClean="0"/>
              <a:t>have done better!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Without normalization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normalization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the variance?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might think the variance within a condition would just be something like…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varTwoWeeks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twoWeeks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varTwelveWeeks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twelveWeeks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varTwentyWeeks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twentyWeeks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 just canonical variance defined within each category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going to be numerous reasons why this will not be the variance used in </a:t>
            </a:r>
            <a:r>
              <a:rPr lang="en-US" dirty="0" err="1" smtClean="0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http://www.johndcook.com/negative_binomial.pdf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457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371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438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286000"/>
            <a:ext cx="35957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 an equation</a:t>
            </a:r>
          </a:p>
          <a:p>
            <a:r>
              <a:rPr lang="en-US" dirty="0" smtClean="0"/>
              <a:t>for the “raw variance”</a:t>
            </a:r>
          </a:p>
          <a:p>
            <a:endParaRPr lang="en-US" dirty="0" smtClean="0"/>
          </a:p>
          <a:p>
            <a:r>
              <a:rPr lang="en-US" dirty="0" smtClean="0"/>
              <a:t>The proof is given in supplementary </a:t>
            </a:r>
          </a:p>
          <a:p>
            <a:r>
              <a:rPr lang="en-US" dirty="0" smtClean="0"/>
              <a:t>materials (where, to be honest,</a:t>
            </a:r>
          </a:p>
          <a:p>
            <a:r>
              <a:rPr lang="en-US" dirty="0" smtClean="0"/>
              <a:t>I have struggled with it…)</a:t>
            </a:r>
          </a:p>
          <a:p>
            <a:endParaRPr lang="en-US" dirty="0" smtClean="0"/>
          </a:p>
          <a:p>
            <a:r>
              <a:rPr lang="en-US" dirty="0" smtClean="0"/>
              <a:t>We will compare </a:t>
            </a:r>
            <a:r>
              <a:rPr lang="en-US" dirty="0" err="1" smtClean="0"/>
              <a:t>DeSeq’s</a:t>
            </a:r>
            <a:r>
              <a:rPr lang="en-US" dirty="0" smtClean="0"/>
              <a:t> estimated</a:t>
            </a:r>
          </a:p>
          <a:p>
            <a:r>
              <a:rPr lang="en-US" dirty="0" smtClean="0"/>
              <a:t>variances with </a:t>
            </a:r>
            <a:r>
              <a:rPr lang="en-US" dirty="0" err="1" smtClean="0"/>
              <a:t>cannonical</a:t>
            </a:r>
            <a:r>
              <a:rPr lang="en-US" dirty="0" smtClean="0"/>
              <a:t> variance</a:t>
            </a:r>
          </a:p>
          <a:p>
            <a:r>
              <a:rPr lang="en-US" dirty="0" smtClean="0"/>
              <a:t>in the next lecture…</a:t>
            </a:r>
          </a:p>
          <a:p>
            <a:endParaRPr lang="en-US" dirty="0" smtClean="0"/>
          </a:p>
          <a:p>
            <a:r>
              <a:rPr lang="en-US" dirty="0" smtClean="0"/>
              <a:t>So let’s, for now, just call this one of</a:t>
            </a:r>
          </a:p>
          <a:p>
            <a:r>
              <a:rPr lang="en-US" dirty="0" smtClean="0"/>
              <a:t>many formulas for the variance</a:t>
            </a:r>
          </a:p>
          <a:p>
            <a:r>
              <a:rPr lang="en-US" dirty="0" smtClean="0"/>
              <a:t>that we will see..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endParaRPr lang="en-US" dirty="0" smtClean="0"/>
          </a:p>
          <a:p>
            <a:r>
              <a:rPr lang="en-US" dirty="0" smtClean="0"/>
              <a:t>	Now that we have the mean and the variance, how do we use the</a:t>
            </a:r>
          </a:p>
          <a:p>
            <a:r>
              <a:rPr lang="en-US" dirty="0" smtClean="0"/>
              <a:t>	negative binomial distribution to calculate p-values?</a:t>
            </a:r>
          </a:p>
          <a:p>
            <a:endParaRPr lang="en-US" dirty="0" smtClean="0"/>
          </a:p>
          <a:p>
            <a:r>
              <a:rPr lang="en-US" dirty="0" smtClean="0"/>
              <a:t>	What are the different ways the variance can get calculated in </a:t>
            </a:r>
            <a:r>
              <a:rPr lang="en-US" dirty="0" err="1" smtClean="0"/>
              <a:t>DeSeq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case you care what these genes 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nc101_Annotations.txt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http://www.sciencemag.org/content/338/6103/120.full.pdf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papers that describe this </a:t>
            </a:r>
            <a:r>
              <a:rPr lang="en-US" smtClean="0"/>
              <a:t>experimental system….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Proofs are here: </a:t>
            </a:r>
            <a:r>
              <a:rPr lang="en-US" dirty="0" smtClean="0">
                <a:hlinkClick r:id="rId5"/>
              </a:rPr>
              <a:t>http://afodor.github.io/classes/stats2015/proofs_NatureCommunications.pdf</a:t>
            </a:r>
            <a:endParaRPr lang="en-US" dirty="0" smtClean="0"/>
          </a:p>
          <a:p>
            <a:r>
              <a:rPr lang="en-US" dirty="0" smtClean="0"/>
              <a:t>(since UNCC doesn’t have access to this journal!!)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 in the 2</a:t>
            </a:r>
            <a:r>
              <a:rPr lang="en-US" baseline="30000" dirty="0" smtClean="0"/>
              <a:t>nd</a:t>
            </a:r>
            <a:r>
              <a:rPr lang="en-US" dirty="0" smtClean="0"/>
              <a:t> paper is the </a:t>
            </a:r>
            <a:r>
              <a:rPr lang="en-US" smtClean="0"/>
              <a:t>dataset you have…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Fodor &amp; Talley. Gastroenterology.  2011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Arthur et al, Science, 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along the genome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Normalized Read Count</a:t>
              </a:r>
              <a:endParaRPr lang="en-US" dirty="0"/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weeks (inflammation)</a:t>
                </a:r>
                <a:endParaRPr lang="en-US" dirty="0"/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 weeks (cancer)</a:t>
                </a:r>
                <a:endParaRPr lang="en-US" dirty="0"/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 days</a:t>
                </a:r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Sterile mice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Inoculate with </a:t>
            </a:r>
            <a:r>
              <a:rPr lang="en-US" i="1" dirty="0" smtClean="0"/>
              <a:t>E. Coli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from fecal samples characterized</a:t>
            </a:r>
          </a:p>
          <a:p>
            <a:r>
              <a:rPr lang="en-US" dirty="0" smtClean="0"/>
              <a:t>by RNA-seq on the Illumina platform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1004</Words>
  <Application>Microsoft Office PowerPoint</Application>
  <PresentationFormat>On-screen Show (4:3)</PresentationFormat>
  <Paragraphs>187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87</cp:revision>
  <dcterms:created xsi:type="dcterms:W3CDTF">2006-08-16T00:00:00Z</dcterms:created>
  <dcterms:modified xsi:type="dcterms:W3CDTF">2015-02-23T19:21:14Z</dcterms:modified>
</cp:coreProperties>
</file>