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36" r:id="rId2"/>
    <p:sldId id="334" r:id="rId3"/>
    <p:sldId id="335" r:id="rId4"/>
    <p:sldId id="337" r:id="rId5"/>
    <p:sldId id="291" r:id="rId6"/>
    <p:sldId id="296" r:id="rId7"/>
    <p:sldId id="293" r:id="rId8"/>
    <p:sldId id="294" r:id="rId9"/>
    <p:sldId id="297" r:id="rId10"/>
    <p:sldId id="298" r:id="rId11"/>
    <p:sldId id="300" r:id="rId12"/>
    <p:sldId id="301" r:id="rId13"/>
    <p:sldId id="302" r:id="rId14"/>
    <p:sldId id="303" r:id="rId15"/>
    <p:sldId id="305" r:id="rId16"/>
    <p:sldId id="306" r:id="rId17"/>
    <p:sldId id="307" r:id="rId18"/>
    <p:sldId id="339" r:id="rId19"/>
    <p:sldId id="328" r:id="rId20"/>
    <p:sldId id="340" r:id="rId21"/>
    <p:sldId id="343" r:id="rId22"/>
    <p:sldId id="330" r:id="rId23"/>
    <p:sldId id="331" r:id="rId24"/>
    <p:sldId id="332" r:id="rId25"/>
    <p:sldId id="341" r:id="rId26"/>
    <p:sldId id="324" r:id="rId27"/>
    <p:sldId id="315" r:id="rId28"/>
    <p:sldId id="316" r:id="rId29"/>
    <p:sldId id="338" r:id="rId30"/>
    <p:sldId id="318" r:id="rId31"/>
    <p:sldId id="319" r:id="rId32"/>
    <p:sldId id="320" r:id="rId33"/>
    <p:sldId id="321" r:id="rId34"/>
    <p:sldId id="322" r:id="rId35"/>
    <p:sldId id="323" r:id="rId36"/>
    <p:sldId id="342" r:id="rId37"/>
    <p:sldId id="333" r:id="rId38"/>
    <p:sldId id="278" r:id="rId39"/>
    <p:sldId id="261" r:id="rId40"/>
    <p:sldId id="260" r:id="rId41"/>
    <p:sldId id="263" r:id="rId42"/>
    <p:sldId id="28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97A4F-1F87-4127-A421-3CF79145A0DE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0D8B1-6B53-4761-BE82-6D79A39B85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0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0D8B1-6B53-4761-BE82-6D79A39B852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2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33400"/>
            <a:ext cx="30871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 Pattern</a:t>
            </a:r>
          </a:p>
          <a:p>
            <a:r>
              <a:rPr lang="en-US" dirty="0" smtClean="0"/>
              <a:t>Read only Collection views</a:t>
            </a:r>
          </a:p>
          <a:p>
            <a:r>
              <a:rPr lang="en-US" dirty="0" smtClean="0"/>
              <a:t>Synchronized Collections views</a:t>
            </a:r>
          </a:p>
          <a:p>
            <a:r>
              <a:rPr lang="en-US" dirty="0" smtClean="0"/>
              <a:t>Concurrent </a:t>
            </a:r>
            <a:r>
              <a:rPr lang="en-US" dirty="0" err="1" smtClean="0"/>
              <a:t>HashMap</a:t>
            </a:r>
            <a:endParaRPr lang="en-US" dirty="0" smtClean="0"/>
          </a:p>
          <a:p>
            <a:r>
              <a:rPr lang="en-US" dirty="0" smtClean="0"/>
              <a:t>The Vehicle Tracker Example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057400" y="685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6651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Alternatively (or in addition) we can create a synchronized collection.</a:t>
            </a:r>
          </a:p>
          <a:p>
            <a:r>
              <a:rPr lang="en-US" dirty="0" smtClean="0"/>
              <a:t>Only </a:t>
            </a:r>
            <a:r>
              <a:rPr lang="en-US" dirty="0" smtClean="0">
                <a:solidFill>
                  <a:srgbClr val="FF0000"/>
                </a:solidFill>
              </a:rPr>
              <a:t>one thread at a time </a:t>
            </a:r>
            <a:r>
              <a:rPr lang="en-US" dirty="0" smtClean="0"/>
              <a:t>can use this collection…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87153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209800" y="4191000"/>
            <a:ext cx="44958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09800" y="4191000"/>
            <a:ext cx="235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synchronizedCollection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75854" y="4431268"/>
            <a:ext cx="66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400" y="5410200"/>
            <a:ext cx="2133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00400" y="5334000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underlyingCollection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35129" y="4419600"/>
            <a:ext cx="62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Set()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8" idx="2"/>
          </p:cNvCxnSpPr>
          <p:nvPr/>
        </p:nvCxnSpPr>
        <p:spPr>
          <a:xfrm>
            <a:off x="3707227" y="4800600"/>
            <a:ext cx="26573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</p:cNvCxnSpPr>
          <p:nvPr/>
        </p:nvCxnSpPr>
        <p:spPr>
          <a:xfrm>
            <a:off x="4946465" y="4788932"/>
            <a:ext cx="6535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86000" y="4876800"/>
            <a:ext cx="1516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synchronized(this)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953000" y="4876800"/>
            <a:ext cx="1516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synchronized(this)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830035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304800"/>
            <a:ext cx="523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 is a synchronized list using the monitor pattern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5715000"/>
            <a:ext cx="6286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(Vector is </a:t>
            </a:r>
            <a:r>
              <a:rPr lang="en-US" dirty="0" smtClean="0"/>
              <a:t>an equivalent to </a:t>
            </a:r>
            <a:r>
              <a:rPr lang="en-US" dirty="0" err="1" smtClean="0"/>
              <a:t>Collections.synchronizedList</a:t>
            </a:r>
            <a:r>
              <a:rPr lang="en-US" dirty="0" smtClean="0"/>
              <a:t>( </a:t>
            </a:r>
            <a:r>
              <a:rPr lang="en-US" dirty="0" err="1" smtClean="0"/>
              <a:t>myList</a:t>
            </a:r>
            <a:r>
              <a:rPr lang="en-US" dirty="0" smtClean="0"/>
              <a:t> ) 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874329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828800" y="838200"/>
            <a:ext cx="207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the so-so face?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71675"/>
            <a:ext cx="5572125" cy="2143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28600"/>
            <a:ext cx="57324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thread safe, but might not be what the user expects.</a:t>
            </a:r>
          </a:p>
          <a:p>
            <a:endParaRPr lang="en-US" dirty="0"/>
          </a:p>
          <a:p>
            <a:r>
              <a:rPr lang="en-US" dirty="0" smtClean="0"/>
              <a:t>Thread safe: the underlying data will not be corrupted!</a:t>
            </a:r>
          </a:p>
          <a:p>
            <a:endParaRPr lang="en-US" dirty="0"/>
          </a:p>
          <a:p>
            <a:r>
              <a:rPr lang="en-US" dirty="0" smtClean="0"/>
              <a:t>But may throw an Exception that the user isn’t expecting!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6888" y="1343025"/>
            <a:ext cx="56102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228600"/>
            <a:ext cx="7766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solution </a:t>
            </a:r>
            <a:r>
              <a:rPr lang="en-US" dirty="0" smtClean="0"/>
              <a:t>(utilizing </a:t>
            </a:r>
            <a:r>
              <a:rPr lang="en-US" dirty="0" smtClean="0"/>
              <a:t>the monitor pattern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Make getting the last element atomic (so that what is the “last” element can’t be</a:t>
            </a:r>
          </a:p>
          <a:p>
            <a:r>
              <a:rPr lang="en-US" dirty="0" smtClean="0"/>
              <a:t>changed by different threads…)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09600"/>
            <a:ext cx="410527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76200"/>
            <a:ext cx="384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have to be careful when iterating…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572000"/>
            <a:ext cx="54673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/>
          <p:cNvCxnSpPr/>
          <p:nvPr/>
        </p:nvCxnSpPr>
        <p:spPr>
          <a:xfrm flipH="1">
            <a:off x="4495800" y="1143000"/>
            <a:ext cx="9144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57800" y="609600"/>
            <a:ext cx="3866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will throw if the vector changes</a:t>
            </a:r>
          </a:p>
          <a:p>
            <a:r>
              <a:rPr lang="en-US" dirty="0" smtClean="0"/>
              <a:t>between calling .size() and calling .get()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505670"/>
            <a:ext cx="64779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Again, this is </a:t>
            </a:r>
            <a:r>
              <a:rPr lang="en-US" dirty="0" err="1" smtClean="0"/>
              <a:t>threadsafe</a:t>
            </a:r>
            <a:r>
              <a:rPr lang="en-US" dirty="0" smtClean="0"/>
              <a:t> (the underlying data won’t get corrupted)</a:t>
            </a:r>
          </a:p>
          <a:p>
            <a:endParaRPr lang="en-US" dirty="0"/>
          </a:p>
          <a:p>
            <a:r>
              <a:rPr lang="en-US" dirty="0" smtClean="0"/>
              <a:t>But the user may get an exception they are not expecting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3962400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" y="4038600"/>
            <a:ext cx="7085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monitor pattern offers a solution (but could be very slow if the vector</a:t>
            </a:r>
          </a:p>
          <a:p>
            <a:r>
              <a:rPr lang="en-US" dirty="0" smtClean="0"/>
              <a:t>Is big and/or </a:t>
            </a:r>
            <a:r>
              <a:rPr lang="en-US" dirty="0" err="1" smtClean="0"/>
              <a:t>doSomething</a:t>
            </a:r>
            <a:r>
              <a:rPr lang="en-US" dirty="0" smtClean="0"/>
              <a:t> is slow; no concurrency while the lock is held!)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76400"/>
            <a:ext cx="62198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295400" y="381000"/>
            <a:ext cx="384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have to be careful when iterating…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219200" y="3733800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6800" y="4343400"/>
            <a:ext cx="4402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equivalent to a for loop that calls .size </a:t>
            </a:r>
          </a:p>
          <a:p>
            <a:r>
              <a:rPr lang="en-US" dirty="0" smtClean="0"/>
              <a:t>(even though it doesn’t look like it!)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1566863"/>
            <a:ext cx="61912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6096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the </a:t>
            </a:r>
            <a:r>
              <a:rPr lang="en-US" dirty="0" err="1" smtClean="0"/>
              <a:t>frowny</a:t>
            </a:r>
            <a:r>
              <a:rPr lang="en-US" dirty="0" smtClean="0"/>
              <a:t> face?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0175" y="533400"/>
            <a:ext cx="61912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1640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the </a:t>
            </a:r>
            <a:r>
              <a:rPr lang="en-US" dirty="0" err="1" smtClean="0"/>
              <a:t>frowny</a:t>
            </a:r>
            <a:r>
              <a:rPr lang="en-US" dirty="0" smtClean="0"/>
              <a:t> face?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943600" y="3614737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86200" y="4495800"/>
            <a:ext cx="438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problem.  </a:t>
            </a:r>
            <a:r>
              <a:rPr lang="en-US" dirty="0" err="1" smtClean="0"/>
              <a:t>set.toString</a:t>
            </a:r>
            <a:r>
              <a:rPr lang="en-US" dirty="0" smtClean="0"/>
              <a:t>() iterates the set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135039"/>
            <a:ext cx="4457700" cy="1123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5257800"/>
            <a:ext cx="14192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89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0688" y="2243138"/>
            <a:ext cx="576262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447800" y="697468"/>
            <a:ext cx="608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an attempt to add “put if absent” to a synchronized  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5029200"/>
            <a:ext cx="207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What’s wrong here?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295400"/>
            <a:ext cx="52006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52600" y="152400"/>
            <a:ext cx="444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Botched attempt to use the monitor pattern..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866775"/>
            <a:ext cx="6067425" cy="59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87754" y="228600"/>
            <a:ext cx="223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the </a:t>
            </a:r>
            <a:r>
              <a:rPr lang="en-US" dirty="0" err="1" smtClean="0"/>
              <a:t>frowny</a:t>
            </a:r>
            <a:r>
              <a:rPr lang="en-US" dirty="0" smtClean="0"/>
              <a:t> face?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0688" y="2243138"/>
            <a:ext cx="576262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47800" y="697468"/>
            <a:ext cx="608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an attempt to add “put if absent” to a synchronized  list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295400"/>
            <a:ext cx="52006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752600" y="152400"/>
            <a:ext cx="444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Botched attempt to use the monitor pattern..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4953000"/>
            <a:ext cx="2828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wrong object is locked!!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648200" y="3505200"/>
            <a:ext cx="381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742482" y="3886200"/>
            <a:ext cx="600918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95800" y="3962400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lock “list”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47800" y="2895600"/>
            <a:ext cx="16764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2667000"/>
            <a:ext cx="1129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locks</a:t>
            </a:r>
          </a:p>
          <a:p>
            <a:r>
              <a:rPr lang="en-US" dirty="0" err="1" smtClean="0"/>
              <a:t>ListHelper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87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"/>
            <a:ext cx="8962499" cy="436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48768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Every access to the returned list </a:t>
            </a:r>
            <a:r>
              <a:rPr lang="en-US" dirty="0" smtClean="0">
                <a:solidFill>
                  <a:prstClr val="black"/>
                </a:solidFill>
              </a:rPr>
              <a:t>needs to respect the </a:t>
            </a:r>
            <a:r>
              <a:rPr lang="en-US" dirty="0" smtClean="0">
                <a:solidFill>
                  <a:prstClr val="black"/>
                </a:solidFill>
              </a:rPr>
              <a:t>monitor pattern </a:t>
            </a:r>
          </a:p>
          <a:p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nd call </a:t>
            </a:r>
            <a:r>
              <a:rPr lang="en-US" dirty="0" smtClean="0">
                <a:solidFill>
                  <a:prstClr val="black"/>
                </a:solidFill>
              </a:rPr>
              <a:t>synchronized(list)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082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63" y="1885950"/>
            <a:ext cx="58578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600200" y="11430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does this one work?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943100"/>
            <a:ext cx="5638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71600" y="914400"/>
            <a:ext cx="254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does this one work?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9238" y="1357313"/>
            <a:ext cx="61055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447800" y="609600"/>
            <a:ext cx="546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Composition (</a:t>
            </a:r>
            <a:r>
              <a:rPr lang="en-US" dirty="0" err="1" smtClean="0"/>
              <a:t>hasA</a:t>
            </a:r>
            <a:r>
              <a:rPr lang="en-US" dirty="0" smtClean="0"/>
              <a:t>) as an alternative to inheritance (</a:t>
            </a:r>
            <a:r>
              <a:rPr lang="en-US" dirty="0" err="1" smtClean="0"/>
              <a:t>isA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47800"/>
            <a:ext cx="5804839" cy="297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304800"/>
            <a:ext cx="590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follow Bloch here, “favor composition over inheritance…”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98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33400"/>
            <a:ext cx="3087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only Collection views</a:t>
            </a:r>
          </a:p>
          <a:p>
            <a:r>
              <a:rPr lang="en-US" dirty="0" smtClean="0"/>
              <a:t>Synchronized Collections views</a:t>
            </a:r>
          </a:p>
          <a:p>
            <a:r>
              <a:rPr lang="en-US" dirty="0" smtClean="0"/>
              <a:t>Concurrent Collections</a:t>
            </a:r>
          </a:p>
          <a:p>
            <a:r>
              <a:rPr lang="en-US" dirty="0" smtClean="0"/>
              <a:t>The Vehicle Tracker Example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590800" y="1295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0600"/>
            <a:ext cx="8676964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57200" y="152400"/>
            <a:ext cx="457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ConcurrentHashMap</a:t>
            </a:r>
            <a:r>
              <a:rPr lang="en-US" dirty="0" smtClean="0"/>
              <a:t> is a thread-safe </a:t>
            </a:r>
            <a:r>
              <a:rPr lang="en-US" dirty="0" err="1" smtClean="0"/>
              <a:t>HashMap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752600"/>
            <a:ext cx="648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size() and </a:t>
            </a:r>
            <a:r>
              <a:rPr lang="en-US" dirty="0" err="1" smtClean="0"/>
              <a:t>isEmpty</a:t>
            </a:r>
            <a:r>
              <a:rPr lang="en-US" dirty="0" smtClean="0"/>
              <a:t>() are only </a:t>
            </a:r>
            <a:r>
              <a:rPr lang="en-US" dirty="0" smtClean="0">
                <a:solidFill>
                  <a:srgbClr val="FF0000"/>
                </a:solidFill>
              </a:rPr>
              <a:t>approximate</a:t>
            </a:r>
            <a:r>
              <a:rPr lang="en-US" dirty="0" smtClean="0"/>
              <a:t> on concurrent collections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505670"/>
            <a:ext cx="8138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Concurrent collections do not lock on this.</a:t>
            </a:r>
          </a:p>
          <a:p>
            <a:r>
              <a:rPr lang="en-US" dirty="0" smtClean="0"/>
              <a:t>If you grab a lock on the </a:t>
            </a:r>
            <a:r>
              <a:rPr lang="en-US" dirty="0" err="1" smtClean="0"/>
              <a:t>ConcurrentHashMap</a:t>
            </a:r>
            <a:r>
              <a:rPr lang="en-US" dirty="0" smtClean="0"/>
              <a:t>, that doesn’t stop another thread from</a:t>
            </a:r>
          </a:p>
          <a:p>
            <a:r>
              <a:rPr lang="en-US" dirty="0" smtClean="0"/>
              <a:t>writing at the same time, because these classes do not use the monitor pattern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2400"/>
            <a:ext cx="693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Concurrent collections do not throw </a:t>
            </a:r>
            <a:r>
              <a:rPr lang="en-US" dirty="0" err="1" smtClean="0">
                <a:solidFill>
                  <a:srgbClr val="FF0000"/>
                </a:solidFill>
              </a:rPr>
              <a:t>ConcurrentModification</a:t>
            </a:r>
            <a:r>
              <a:rPr lang="en-US" dirty="0" smtClean="0">
                <a:solidFill>
                  <a:srgbClr val="FF0000"/>
                </a:solidFill>
              </a:rPr>
              <a:t> Exceptions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838200"/>
            <a:ext cx="449016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724400" y="609600"/>
            <a:ext cx="0" cy="601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99" y="4114800"/>
            <a:ext cx="476576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990600"/>
            <a:ext cx="416833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5257800" y="4419600"/>
            <a:ext cx="152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29200" y="4542472"/>
            <a:ext cx="39767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Every time you run this, you will get a</a:t>
            </a:r>
          </a:p>
          <a:p>
            <a:r>
              <a:rPr lang="en-US" dirty="0" smtClean="0"/>
              <a:t>different answer…</a:t>
            </a:r>
          </a:p>
          <a:p>
            <a:endParaRPr lang="en-US" dirty="0" smtClean="0"/>
          </a:p>
          <a:p>
            <a:r>
              <a:rPr lang="en-US" dirty="0" smtClean="0"/>
              <a:t>The state of the </a:t>
            </a:r>
            <a:r>
              <a:rPr lang="en-US" dirty="0" err="1" smtClean="0"/>
              <a:t>iterator</a:t>
            </a:r>
            <a:r>
              <a:rPr lang="en-US" dirty="0" smtClean="0"/>
              <a:t> is not rigorously</a:t>
            </a:r>
          </a:p>
          <a:p>
            <a:r>
              <a:rPr lang="en-US" dirty="0" smtClean="0"/>
              <a:t>defined, but it won’t throw an Exception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53000" y="6059269"/>
            <a:ext cx="399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 gives you a view of the map</a:t>
            </a:r>
          </a:p>
          <a:p>
            <a:r>
              <a:rPr lang="en-US" dirty="0" smtClean="0"/>
              <a:t>at </a:t>
            </a:r>
            <a:r>
              <a:rPr lang="en-US" dirty="0" smtClean="0">
                <a:solidFill>
                  <a:srgbClr val="FF0000"/>
                </a:solidFill>
              </a:rPr>
              <a:t>some point in time </a:t>
            </a:r>
            <a:r>
              <a:rPr lang="en-US" dirty="0" smtClean="0"/>
              <a:t>which may change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76400"/>
            <a:ext cx="660240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00200" y="5334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 monitor pattern –</a:t>
            </a:r>
          </a:p>
          <a:p>
            <a:r>
              <a:rPr lang="en-US" dirty="0" smtClean="0"/>
              <a:t>	guard all state with “this” 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63817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219200" y="381000"/>
            <a:ext cx="552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useful thread-safe functions are provided for you…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76200"/>
            <a:ext cx="500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Putting lots of data into the Synchronized </a:t>
            </a:r>
            <a:r>
              <a:rPr lang="en-US" dirty="0" err="1" smtClean="0"/>
              <a:t>HashMap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602057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6248400"/>
            <a:ext cx="257907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396738" y="6260068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(still pretty fast…..)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6019800" y="1066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981200" y="54102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50713" y="5181600"/>
            <a:ext cx="530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until </a:t>
            </a:r>
            <a:r>
              <a:rPr lang="en-US" dirty="0" err="1" smtClean="0"/>
              <a:t>countDown</a:t>
            </a:r>
            <a:r>
              <a:rPr lang="en-US" dirty="0" smtClean="0"/>
              <a:t>() is called NUM_THREADS time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162675"/>
            <a:ext cx="2106426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19400" y="6172200"/>
            <a:ext cx="283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Significantly faster “for free”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85800"/>
            <a:ext cx="6631136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90600" y="152400"/>
            <a:ext cx="258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concurrent hash map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4876800" y="912812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1500"/>
            <a:ext cx="9045131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CopyOnWriteArrayList</a:t>
            </a:r>
            <a:r>
              <a:rPr lang="en-US" dirty="0" smtClean="0"/>
              <a:t> – concurrency not so much for free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762000"/>
            <a:ext cx="7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343400"/>
            <a:ext cx="597159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3581400" y="46482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181600"/>
            <a:ext cx="272573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>
            <a:off x="304800" y="40386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219200"/>
            <a:ext cx="577313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2133600"/>
            <a:ext cx="227023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rot="10800000">
            <a:off x="4876800" y="175260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0190" y="926068"/>
            <a:ext cx="226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CopyOnWriteArrayList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267200" y="773668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76800" y="556736"/>
            <a:ext cx="173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 array #1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371600"/>
            <a:ext cx="213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A calls “add”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57400" y="3657600"/>
            <a:ext cx="269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 array #2 is created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76800" y="2514600"/>
            <a:ext cx="1669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B calls</a:t>
            </a:r>
          </a:p>
          <a:p>
            <a:r>
              <a:rPr lang="en-US" dirty="0" smtClean="0"/>
              <a:t>get and gets an </a:t>
            </a:r>
          </a:p>
          <a:p>
            <a:r>
              <a:rPr lang="en-US" dirty="0" smtClean="0"/>
              <a:t>element</a:t>
            </a:r>
          </a:p>
          <a:p>
            <a:r>
              <a:rPr lang="en-US" dirty="0" smtClean="0"/>
              <a:t>from array #1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79190" y="4114800"/>
            <a:ext cx="226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CopyOnWriteArrayList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343400" y="4331732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51898" y="5955268"/>
            <a:ext cx="173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 array #1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06466" y="4712732"/>
            <a:ext cx="173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 array #2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rot="16200000" flipH="1">
            <a:off x="5285298" y="5553671"/>
            <a:ext cx="685800" cy="685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5285298" y="5629871"/>
            <a:ext cx="609600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51898" y="5509736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Garbage collected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05600" y="7230070"/>
            <a:ext cx="2449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C calls</a:t>
            </a:r>
          </a:p>
          <a:p>
            <a:r>
              <a:rPr lang="en-US" dirty="0" smtClean="0"/>
              <a:t>get and gets an element</a:t>
            </a:r>
          </a:p>
          <a:p>
            <a:r>
              <a:rPr lang="en-US" dirty="0" smtClean="0"/>
              <a:t>from array #2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2286000" y="4105870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09600" y="7153870"/>
            <a:ext cx="45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66800" y="0"/>
            <a:ext cx="372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Thread safety through copying data….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1872734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of internal arrays # is started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239000" y="228600"/>
            <a:ext cx="0" cy="632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91400" y="266700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110" y="6474023"/>
            <a:ext cx="92233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http://java67.blogspot.com/2012/09/what-is-copyonwritearraylist-in-java-example-vs-arraylist.html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"/>
            <a:ext cx="711517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287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33400"/>
            <a:ext cx="3087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only Collection views</a:t>
            </a:r>
          </a:p>
          <a:p>
            <a:r>
              <a:rPr lang="en-US" dirty="0" smtClean="0"/>
              <a:t>Synchronized Collections views</a:t>
            </a:r>
          </a:p>
          <a:p>
            <a:r>
              <a:rPr lang="en-US" dirty="0" smtClean="0"/>
              <a:t>Concurrent Collections</a:t>
            </a:r>
          </a:p>
          <a:p>
            <a:r>
              <a:rPr lang="en-US" dirty="0" smtClean="0"/>
              <a:t>The Vehicle Tracker Example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124200" y="1524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4532"/>
            <a:ext cx="311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“Vehicle tracking”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04801"/>
            <a:ext cx="4495800" cy="37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3733800"/>
            <a:ext cx="61531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668097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38200" y="9144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 #1: Thread safety through copying.</a:t>
            </a:r>
          </a:p>
          <a:p>
            <a:r>
              <a:rPr lang="en-US" dirty="0" smtClean="0"/>
              <a:t>		Define a mutable point…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905000"/>
            <a:ext cx="740049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533400"/>
            <a:ext cx="5736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a private lock guarantees that you control all access…</a:t>
            </a:r>
          </a:p>
          <a:p>
            <a:r>
              <a:rPr lang="en-US" dirty="0" smtClean="0"/>
              <a:t>(this is an </a:t>
            </a:r>
            <a:r>
              <a:rPr lang="en-US" dirty="0" smtClean="0">
                <a:solidFill>
                  <a:srgbClr val="FF0000"/>
                </a:solidFill>
              </a:rPr>
              <a:t>alternative</a:t>
            </a:r>
            <a:r>
              <a:rPr lang="en-US" dirty="0" smtClean="0"/>
              <a:t> to the monitor pattern)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0"/>
            <a:ext cx="5638187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181600" y="4114800"/>
            <a:ext cx="38094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safety via deep copies.</a:t>
            </a:r>
          </a:p>
          <a:p>
            <a:r>
              <a:rPr lang="en-US" dirty="0" smtClean="0"/>
              <a:t>Once the constructor has fired,</a:t>
            </a:r>
          </a:p>
          <a:p>
            <a:r>
              <a:rPr lang="en-US" dirty="0" smtClean="0"/>
              <a:t>no other thread can impact</a:t>
            </a:r>
          </a:p>
          <a:p>
            <a:r>
              <a:rPr lang="en-US" dirty="0" smtClean="0"/>
              <a:t>locations.</a:t>
            </a:r>
          </a:p>
          <a:p>
            <a:endParaRPr lang="en-US" dirty="0" smtClean="0"/>
          </a:p>
          <a:p>
            <a:r>
              <a:rPr lang="en-US" dirty="0" smtClean="0"/>
              <a:t>User can think they are </a:t>
            </a:r>
          </a:p>
          <a:p>
            <a:r>
              <a:rPr lang="en-US" dirty="0" smtClean="0"/>
              <a:t>changing  the underlying data,</a:t>
            </a:r>
          </a:p>
          <a:p>
            <a:r>
              <a:rPr lang="en-US" dirty="0" smtClean="0"/>
              <a:t>but </a:t>
            </a:r>
            <a:r>
              <a:rPr lang="en-US" dirty="0" smtClean="0"/>
              <a:t>calls </a:t>
            </a:r>
            <a:r>
              <a:rPr lang="en-US" dirty="0" smtClean="0"/>
              <a:t>to </a:t>
            </a:r>
            <a:r>
              <a:rPr lang="en-US" dirty="0" smtClean="0"/>
              <a:t>change </a:t>
            </a:r>
            <a:r>
              <a:rPr lang="en-US" dirty="0" err="1" smtClean="0"/>
              <a:t>mutablePoint</a:t>
            </a:r>
            <a:r>
              <a:rPr lang="en-US" dirty="0" smtClean="0"/>
              <a:t> </a:t>
            </a:r>
            <a:r>
              <a:rPr lang="en-US" dirty="0" smtClean="0"/>
              <a:t>don’t</a:t>
            </a:r>
          </a:p>
          <a:p>
            <a:r>
              <a:rPr lang="en-US" dirty="0" smtClean="0"/>
              <a:t>make changes any other user can see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 flipV="1">
            <a:off x="4343400" y="5334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57800" y="381000"/>
            <a:ext cx="3352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Assumes location doesn’t change </a:t>
            </a:r>
          </a:p>
          <a:p>
            <a:r>
              <a:rPr lang="en-US" dirty="0" smtClean="0"/>
              <a:t>during object construction!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09800"/>
            <a:ext cx="34766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04800" y="2286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 #2: Make points immutable – achieve thread safety through delegation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6845112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3810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give a  “real-time” view.</a:t>
            </a:r>
          </a:p>
          <a:p>
            <a:r>
              <a:rPr lang="en-US" dirty="0" smtClean="0"/>
              <a:t>Updates written by thread A are seen by Thread B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6210300" y="17145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0" y="990600"/>
            <a:ext cx="3183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Assumes points doesn’t change </a:t>
            </a:r>
          </a:p>
          <a:p>
            <a:r>
              <a:rPr lang="en-US" dirty="0" smtClean="0"/>
              <a:t>during object construction!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934200" y="27432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58000" y="3352800"/>
            <a:ext cx="2136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Delegate thread </a:t>
            </a:r>
          </a:p>
          <a:p>
            <a:r>
              <a:rPr lang="en-US" dirty="0" smtClean="0"/>
              <a:t>safety to the</a:t>
            </a:r>
          </a:p>
          <a:p>
            <a:r>
              <a:rPr lang="en-US" dirty="0" err="1" smtClean="0"/>
              <a:t>ConcurrentHashMap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172200" y="3124200"/>
            <a:ext cx="9144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10400" y="4876800"/>
            <a:ext cx="1872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the decorator</a:t>
            </a:r>
          </a:p>
          <a:p>
            <a:r>
              <a:rPr lang="en-US" dirty="0" smtClean="0"/>
              <a:t>pattern twice!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33400"/>
            <a:ext cx="30871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 Pattern</a:t>
            </a:r>
          </a:p>
          <a:p>
            <a:r>
              <a:rPr lang="en-US" dirty="0" smtClean="0"/>
              <a:t>Read only Collection views</a:t>
            </a:r>
          </a:p>
          <a:p>
            <a:r>
              <a:rPr lang="en-US" dirty="0" smtClean="0"/>
              <a:t>Synchronized Collections views</a:t>
            </a:r>
          </a:p>
          <a:p>
            <a:r>
              <a:rPr lang="en-US" dirty="0" smtClean="0"/>
              <a:t>Concurrent </a:t>
            </a:r>
            <a:r>
              <a:rPr lang="en-US" dirty="0" err="1" smtClean="0"/>
              <a:t>HashMap</a:t>
            </a:r>
            <a:endParaRPr lang="en-US" dirty="0" smtClean="0"/>
          </a:p>
          <a:p>
            <a:r>
              <a:rPr lang="en-US" dirty="0" smtClean="0"/>
              <a:t>The Vehicle Tracker Example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71800" y="9906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8229600" cy="549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800600" y="914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86400" y="762000"/>
            <a:ext cx="294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extend </a:t>
            </a:r>
            <a:r>
              <a:rPr lang="en-US" dirty="0" err="1" smtClean="0"/>
              <a:t>AbstractSequence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62600" y="3048000"/>
            <a:ext cx="293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static initializer to set up </a:t>
            </a:r>
          </a:p>
          <a:p>
            <a:r>
              <a:rPr lang="en-US" dirty="0" smtClean="0"/>
              <a:t>our cached alphabet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495800" y="3308866"/>
            <a:ext cx="1066800" cy="272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1000" y="762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We’ve seen the “read only” view of an underlying collection is useful..</a:t>
            </a:r>
          </a:p>
          <a:p>
            <a:r>
              <a:rPr lang="en-US" dirty="0" smtClean="0"/>
              <a:t>Immutability is a key tool in thread safety…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43050"/>
            <a:ext cx="81915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115669"/>
            <a:ext cx="7878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“decorator” pattern.  We wrap the collection is functions that throw an </a:t>
            </a:r>
          </a:p>
          <a:p>
            <a:r>
              <a:rPr lang="en-US" dirty="0" smtClean="0"/>
              <a:t>Exception if the underlying class is modified…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57600" y="4800600"/>
            <a:ext cx="35814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57600" y="4800600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UnmodifiableCollection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23654" y="5193268"/>
            <a:ext cx="66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14800" y="5791200"/>
            <a:ext cx="2133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14800" y="5715000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underlyingCollection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86400" y="5181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82929" y="5181600"/>
            <a:ext cx="62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Set()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629400" y="4495800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34200" y="4191000"/>
            <a:ext cx="190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thows</a:t>
            </a:r>
            <a:r>
              <a:rPr lang="en-US" dirty="0" smtClean="0">
                <a:solidFill>
                  <a:srgbClr val="FF0000"/>
                </a:solidFill>
              </a:rPr>
              <a:t> Exception()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3733800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https://docs.oracle.com/javase/7/docs/api/java/util/Collections.html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"/>
            <a:ext cx="732465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800600"/>
            <a:ext cx="779263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4038600" y="31242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24400" y="2895600"/>
            <a:ext cx="266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 print out 1 and then 2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33400"/>
            <a:ext cx="3087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only Collection views</a:t>
            </a:r>
          </a:p>
          <a:p>
            <a:r>
              <a:rPr lang="en-US" dirty="0" smtClean="0"/>
              <a:t>Synchronized Collections views</a:t>
            </a:r>
          </a:p>
          <a:p>
            <a:r>
              <a:rPr lang="en-US" dirty="0" smtClean="0"/>
              <a:t>Concurrent Collections</a:t>
            </a:r>
          </a:p>
          <a:p>
            <a:r>
              <a:rPr lang="en-US" dirty="0" smtClean="0"/>
              <a:t>The Vehicle Tracker Example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429000" y="9906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887</Words>
  <Application>Microsoft Office PowerPoint</Application>
  <PresentationFormat>On-screen Show (4:3)</PresentationFormat>
  <Paragraphs>154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102</cp:revision>
  <dcterms:created xsi:type="dcterms:W3CDTF">2006-08-16T00:00:00Z</dcterms:created>
  <dcterms:modified xsi:type="dcterms:W3CDTF">2015-11-22T09:55:45Z</dcterms:modified>
</cp:coreProperties>
</file>