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71" r:id="rId11"/>
    <p:sldId id="267" r:id="rId12"/>
    <p:sldId id="272" r:id="rId13"/>
    <p:sldId id="273" r:id="rId14"/>
    <p:sldId id="268" r:id="rId15"/>
    <p:sldId id="269" r:id="rId16"/>
    <p:sldId id="270" r:id="rId17"/>
    <p:sldId id="282" r:id="rId18"/>
    <p:sldId id="265" r:id="rId19"/>
    <p:sldId id="277" r:id="rId20"/>
    <p:sldId id="278" r:id="rId21"/>
    <p:sldId id="279" r:id="rId22"/>
    <p:sldId id="280" r:id="rId23"/>
    <p:sldId id="281" r:id="rId24"/>
    <p:sldId id="275" r:id="rId25"/>
    <p:sldId id="27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47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3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4" r:id="rId66"/>
    <p:sldId id="327" r:id="rId67"/>
    <p:sldId id="328" r:id="rId68"/>
    <p:sldId id="325" r:id="rId69"/>
    <p:sldId id="326" r:id="rId70"/>
    <p:sldId id="329" r:id="rId71"/>
    <p:sldId id="330" r:id="rId72"/>
    <p:sldId id="331" r:id="rId73"/>
    <p:sldId id="333" r:id="rId74"/>
    <p:sldId id="334" r:id="rId75"/>
    <p:sldId id="336" r:id="rId76"/>
    <p:sldId id="346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35" r:id="rId86"/>
    <p:sldId id="332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59844-4342-429C-B527-6DFB8B6D8A2A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CDF-7826-4ADF-BE0E-0AD2634C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CB4465-7818-4AA7-8F7A-68954839EB1C}" type="slidenum">
              <a:rPr lang="en-US" altLang="en-US" sz="1200"/>
              <a:pPr eaLnBrk="1" hangingPunct="1"/>
              <a:t>63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3034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8BAB96-0406-4B3C-AAEF-557EBCB4F8F9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0405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6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ACDF-7826-4ADF-BE0E-0AD2634C0C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361634-1B95-4CC1-AC24-0568A09E3B28}" type="slidenum">
              <a:rPr lang="en-US" altLang="en-US" sz="1200"/>
              <a:pPr eaLnBrk="1" hangingPunct="1"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666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45B288-65CF-4A57-9161-69899B8BC290}" type="slidenum">
              <a:rPr lang="en-US" altLang="en-US" sz="1200"/>
              <a:pPr eaLnBrk="1" hangingPunct="1"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601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A84B74-898A-44DF-A37B-AD277EB0FD8A}" type="slidenum">
              <a:rPr lang="en-US" altLang="en-US" sz="1200"/>
              <a:pPr eaLnBrk="1" hangingPunct="1"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8674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A390D7-457A-420B-AFDE-BE668353D131}" type="slidenum">
              <a:rPr lang="en-US" altLang="en-US" sz="1200"/>
              <a:pPr eaLnBrk="1" hangingPunct="1"/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4388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402281-0785-4BD8-80A3-638244ED2764}" type="slidenum">
              <a:rPr lang="en-US" altLang="en-US" sz="1200"/>
              <a:pPr eaLnBrk="1" hangingPunct="1"/>
              <a:t>61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463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ACCDCC-F6AA-4B6E-A561-C21739ED1361}" type="slidenum">
              <a:rPr lang="en-US" altLang="en-US" sz="1200"/>
              <a:pPr eaLnBrk="1" hangingPunct="1"/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319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6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C37A-DC1B-4EF5-BFE7-3503C55803C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1C18-F70A-4D41-A670-A45FB751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metagenomicsTools/blob/master/src/chapelHillWorkshop/quickM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chapelHillWorkshop/quickMD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fodor/metagenomicsTools/blob/master/src/chapelHillWorkshop/RowSum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fodor.github.io/classes/stats2015/Lecture19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ismej/journal/v6/n10/full/ismej201243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83875" y="688769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0" y="427512"/>
            <a:ext cx="12175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(right now)…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Download the data from</a:t>
            </a:r>
          </a:p>
          <a:p>
            <a:r>
              <a:rPr lang="en-US" dirty="0"/>
              <a:t>https://github.com/afodor/ChapelHillWorkshop/blob/master/humann2_genefamilies-IdsAsPrimaryKey.tsv.gz?raw=true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Unzip it (you can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https://www.cygwin.com/  on windows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and then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 from the command line)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Copy the R code from the previous slide (you can copy it directly from the previous slides or find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appropriate code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https://github.com/afodor/metagenomicsTools/blob/master/src/chapelHillWorkshop/quickMDS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Change the working directory to where you have the file installed ( watch out for double-back slashes on windows)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(5)  Run then code (you can paste the code right into R).  Wait a minute or two.  Did you see the graph?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6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20" y="609590"/>
            <a:ext cx="7132810" cy="61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1906" y="261257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basic graph…</a:t>
            </a:r>
          </a:p>
        </p:txBody>
      </p:sp>
    </p:spTree>
    <p:extLst>
      <p:ext uri="{BB962C8B-B14F-4D97-AF65-F5344CB8AC3E}">
        <p14:creationId xmlns:p14="http://schemas.microsoft.com/office/powerpoint/2010/main" val="29257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106881"/>
            <a:ext cx="450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Bray-Curtis distance metric…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83" y="700832"/>
            <a:ext cx="72771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047" y="2218710"/>
            <a:ext cx="10555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works mathematically, but isn’t really in the spirit of the statistic (since we don’t have taxa).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change the distance metric (used to calculate the distance/correlation between the samples 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 different option..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dig into the documentation ( by typing ?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capscale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or using Google ) we get a list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distance metrics we can use…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the default (“Euclidian”)  by changing this line in 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579" y="497813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7" y="5408592"/>
            <a:ext cx="1073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a text editor or just hit the up-arrow in R till you get to this line of code, change it, and then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re-run the plot line)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40" y="6234545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two different tissue types still separate?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26178" y="1681947"/>
            <a:ext cx="95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https://en.wikipedia.org/wiki/Bray%E2%80%93Curtis_dissimilarity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98313" y="5171409"/>
            <a:ext cx="120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4220" y="5002622"/>
            <a:ext cx="464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now use the default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Eucliadian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3892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" y="-25049"/>
            <a:ext cx="99536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220" y="1712417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https://en.wikipedia.org/wiki/Euclidean_distance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188" y="1897083"/>
            <a:ext cx="5007220" cy="49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237507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our graph much prettier with appropriate options…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561" y="678092"/>
            <a:ext cx="1126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=19,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5029" y="1901113"/>
            <a:ext cx="593766" cy="2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515" y="22206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size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717" y="22899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type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0083" y="1864889"/>
            <a:ext cx="201881" cy="3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33" y="1382665"/>
            <a:ext cx="6031099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09" y="261259"/>
            <a:ext cx="49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lots of options for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symbols…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0950" y="6201290"/>
            <a:ext cx="560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http://www.statmethods.net/advgraphs/parameters.html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48" y="922564"/>
            <a:ext cx="6362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802" y="583089"/>
            <a:ext cx="1143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1",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"MDS 2")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190007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Maybe we want different symbols for our two body sites…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4" y="1531900"/>
            <a:ext cx="5883480" cy="53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639" y="368135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 (now), change the x and y-axis labels.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colors of the two different body sites..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the symbols used to plot the two sites..</a:t>
            </a:r>
          </a:p>
        </p:txBody>
      </p:sp>
    </p:spTree>
    <p:extLst>
      <p:ext uri="{BB962C8B-B14F-4D97-AF65-F5344CB8AC3E}">
        <p14:creationId xmlns:p14="http://schemas.microsoft.com/office/powerpoint/2010/main" val="354664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6" y="1900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want, we can simply dump out the resulting ordination into a file…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847" y="517014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myMDS$CA$u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="\t", file="mds.txt",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  <a:p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myMDS$CA$eig,file</a:t>
            </a:r>
            <a:r>
              <a:rPr lang="en-US" dirty="0"/>
              <a:t>="</a:t>
            </a:r>
            <a:r>
              <a:rPr lang="en-US" dirty="0" err="1"/>
              <a:t>eigenValues</a:t>
            </a:r>
            <a:r>
              <a:rPr lang="en-US" dirty="0"/>
              <a:t>_.txt",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col.names</a:t>
            </a:r>
            <a:r>
              <a:rPr lang="en-US" dirty="0"/>
              <a:t>=NA)</a:t>
            </a:r>
          </a:p>
        </p:txBody>
      </p:sp>
    </p:spTree>
    <p:extLst>
      <p:ext uri="{BB962C8B-B14F-4D97-AF65-F5344CB8AC3E}">
        <p14:creationId xmlns:p14="http://schemas.microsoft.com/office/powerpoint/2010/main" val="29603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9" y="1119372"/>
            <a:ext cx="11091202" cy="435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4880" y="269240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file gives us the co-ordinates in our new ordination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new MDS axis is orthogonal (uncorrelated)</a:t>
            </a:r>
          </a:p>
        </p:txBody>
      </p:sp>
    </p:spTree>
    <p:extLst>
      <p:ext uri="{BB962C8B-B14F-4D97-AF65-F5344CB8AC3E}">
        <p14:creationId xmlns:p14="http://schemas.microsoft.com/office/powerpoint/2010/main" val="11153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986" y="588723"/>
            <a:ext cx="10343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workshop on the first day, we end up with a large spreadsheet ( ~ 100 MB uncompressed)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(just barely) open this in Excel…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548" y="1653436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20 samples corresponding to samples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17090" y="2073058"/>
            <a:ext cx="457200" cy="26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584493" y="1913071"/>
            <a:ext cx="1014608" cy="3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14192" y="4572000"/>
            <a:ext cx="695194" cy="50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301" y="5123146"/>
            <a:ext cx="85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651,705 rows, correspond to different gene families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5685" y="585591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make sense of such a complex dataset?</a:t>
            </a:r>
          </a:p>
        </p:txBody>
      </p:sp>
    </p:spTree>
    <p:extLst>
      <p:ext uri="{BB962C8B-B14F-4D97-AF65-F5344CB8AC3E}">
        <p14:creationId xmlns:p14="http://schemas.microsoft.com/office/powerpoint/2010/main" val="2918938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726" y="382044"/>
            <a:ext cx="8597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other file tells us how much of the original data can we capture with each axis.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well did the data compress?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is, how heavily correlated was the original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2" y="1327760"/>
            <a:ext cx="2518652" cy="46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7616" y="350729"/>
            <a:ext cx="1052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the percent variance explained from R in a number of ways…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40" y="104592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7" y="1528177"/>
            <a:ext cx="11497383" cy="2421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31940" y="425258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or, alternatively….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4757315"/>
            <a:ext cx="11426050" cy="1336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304" y="6087650"/>
            <a:ext cx="950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two axes together capture ~62% of the data that was present in all 651,705 genes!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highly correlated genes in the original spreadsheet!</a:t>
            </a:r>
          </a:p>
        </p:txBody>
      </p:sp>
    </p:spTree>
    <p:extLst>
      <p:ext uri="{BB962C8B-B14F-4D97-AF65-F5344CB8AC3E}">
        <p14:creationId xmlns:p14="http://schemas.microsoft.com/office/powerpoint/2010/main" val="27848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25" y="244258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this information is put directly in the axes legends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636" y="954768"/>
            <a:ext cx="10523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</a:rPr>
              <a:t>plot( myMDS$CA$u[,1], myMDS$CA$u[,2]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 "BLUE" ) 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2.0,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15, 19),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1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myMDS$CA$eig[1]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=""),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paste("MDS 2 (",</a:t>
            </a:r>
            <a:r>
              <a:rPr lang="nn-NO" dirty="0">
                <a:solidFill>
                  <a:srgbClr val="000000"/>
                </a:solidFill>
                <a:latin typeface="Courier New" panose="02070309020205020404" pitchFamily="49" charset="0"/>
              </a:rPr>
              <a:t> format( 100 * myMDS$CA$eig[2] / sum(myMDS$CA$eig),digits=3)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"%)",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=""))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49" y="344466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ybe that one line of R code is too hard to read?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break it up into shorter pieces..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5" y="1311958"/>
            <a:ext cx="12842818" cy="181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81" y="2680112"/>
            <a:ext cx="4070959" cy="40630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88668"/>
            <a:ext cx="11173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https://github.com/afodor/metagenomicsTools/blob/master/src/chapelHillWorkshop/quickMDS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45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213758"/>
            <a:ext cx="948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ordination on metagenomics data is not without controversy…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10" y="883124"/>
            <a:ext cx="10517255" cy="3629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388" y="4425184"/>
            <a:ext cx="1193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paper argues that different distance metrics make different assumptions about mean-variance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relationships, and hence you can think you are looking at a difference in means between two groups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really it is a difference in variance…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interesting (and worthy of study) but in practice reviewers are unlikely to give you too much trouble…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authors recommend approaching datasets taxa by taxa (or gene by gene), which is what we will turn to next..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2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61469" y="957094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5" y="998746"/>
            <a:ext cx="10064641" cy="2148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281" y="368135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return to our original spreadsheet, instead of asking questions about how BM vs. TD changes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ordination space, we can evaluate each row of the spreadsheet directly.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511" y="3526973"/>
            <a:ext cx="11542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row, we can form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the TD and BM samples are drawn from the same distribution.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will give us 651,705 null hypotheses to evaluate.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need to correct for multiple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7796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989" y="740228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48790" y="201881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correcting for multiple hypothesis testing yields spurious results</a:t>
            </a:r>
          </a:p>
        </p:txBody>
      </p:sp>
    </p:spTree>
    <p:extLst>
      <p:ext uri="{BB962C8B-B14F-4D97-AF65-F5344CB8AC3E}">
        <p14:creationId xmlns:p14="http://schemas.microsoft.com/office/powerpoint/2010/main" val="888344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8332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667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84" y="263047"/>
            <a:ext cx="7785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reduce the dimensionality of our complex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go from a  (21 * 651,705 ) spreadsheet to a ( 21 * 2 ) spreadsheet.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going on with our data… </a:t>
            </a:r>
          </a:p>
        </p:txBody>
      </p:sp>
    </p:spTree>
    <p:extLst>
      <p:ext uri="{BB962C8B-B14F-4D97-AF65-F5344CB8AC3E}">
        <p14:creationId xmlns:p14="http://schemas.microsoft.com/office/powerpoint/2010/main" val="153145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19838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  <p:extLst>
      <p:ext uri="{BB962C8B-B14F-4D97-AF65-F5344CB8AC3E}">
        <p14:creationId xmlns:p14="http://schemas.microsoft.com/office/powerpoint/2010/main" val="171848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  <p:extLst>
      <p:ext uri="{BB962C8B-B14F-4D97-AF65-F5344CB8AC3E}">
        <p14:creationId xmlns:p14="http://schemas.microsoft.com/office/powerpoint/2010/main" val="91084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602" y="152400"/>
            <a:ext cx="698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example results from </a:t>
            </a:r>
            <a:r>
              <a:rPr lang="en-US" dirty="0" err="1"/>
              <a:t>DeSeq</a:t>
            </a:r>
            <a:r>
              <a:rPr lang="en-US" dirty="0"/>
              <a:t> (a popular RNA-</a:t>
            </a:r>
            <a:r>
              <a:rPr lang="en-US" dirty="0" err="1"/>
              <a:t>seq</a:t>
            </a:r>
            <a:r>
              <a:rPr lang="en-US" dirty="0"/>
              <a:t> analysis tool)…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  <p:extLst>
      <p:ext uri="{BB962C8B-B14F-4D97-AF65-F5344CB8AC3E}">
        <p14:creationId xmlns:p14="http://schemas.microsoft.com/office/powerpoint/2010/main" val="348358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51" y="71252"/>
            <a:ext cx="945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have 651,705 tests to correct for, we will adversely impact our power.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a lot of our genes have mostly zeros.  We don’t want to waste our power on rows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 have one or two non-zeros.  We can’t do meaningful inference on those rows.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5029" y="1246910"/>
            <a:ext cx="590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 to examine and filter out the rare genes…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260" y="18300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(list=ls())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setwd</a:t>
            </a:r>
            <a:r>
              <a:rPr lang="en-US" dirty="0"/>
              <a:t>("C:\\ChapelHillWorkshop")</a:t>
            </a:r>
          </a:p>
          <a:p>
            <a:r>
              <a:rPr lang="en-US" dirty="0"/>
              <a:t>library("vegan")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inFileName</a:t>
            </a:r>
            <a:r>
              <a:rPr lang="en-US" dirty="0"/>
              <a:t> &lt;- "humann2_genefamilies-IdsAsPrimaryKey.tsv"</a:t>
            </a:r>
          </a:p>
          <a:p>
            <a:r>
              <a:rPr lang="en-US" dirty="0" err="1"/>
              <a:t>myT</a:t>
            </a:r>
            <a:r>
              <a:rPr lang="en-US" dirty="0"/>
              <a:t> &lt;-</a:t>
            </a:r>
            <a:r>
              <a:rPr lang="en-US" dirty="0" err="1"/>
              <a:t>read.table</a:t>
            </a:r>
            <a:r>
              <a:rPr lang="en-US" dirty="0"/>
              <a:t>(</a:t>
            </a:r>
            <a:r>
              <a:rPr lang="en-US" dirty="0" err="1"/>
              <a:t>inFileName,header</a:t>
            </a:r>
            <a:r>
              <a:rPr lang="en-US" dirty="0"/>
              <a:t>=</a:t>
            </a:r>
            <a:r>
              <a:rPr lang="en-US" dirty="0" err="1"/>
              <a:t>TRUE,sep</a:t>
            </a:r>
            <a:r>
              <a:rPr lang="en-US" dirty="0"/>
              <a:t>="\t",</a:t>
            </a:r>
            <a:r>
              <a:rPr lang="en-US" dirty="0" err="1"/>
              <a:t>row.names</a:t>
            </a:r>
            <a:r>
              <a:rPr lang="en-US" dirty="0"/>
              <a:t>=1,</a:t>
            </a:r>
          </a:p>
          <a:p>
            <a:r>
              <a:rPr lang="en-US" dirty="0"/>
              <a:t>+ </a:t>
            </a:r>
            <a:r>
              <a:rPr lang="en-US" dirty="0" err="1"/>
              <a:t>colClasses</a:t>
            </a:r>
            <a:r>
              <a:rPr lang="en-US" dirty="0"/>
              <a:t>=c("character", rep("numeric", 20)))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sums &lt;- apply(myT,1,sum)</a:t>
            </a:r>
          </a:p>
          <a:p>
            <a:r>
              <a:rPr lang="en-US" dirty="0" err="1"/>
              <a:t>logSums</a:t>
            </a:r>
            <a:r>
              <a:rPr lang="en-US" dirty="0"/>
              <a:t> &lt;- log10( sums + 0.000001)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logSums</a:t>
            </a:r>
            <a:r>
              <a:rPr lang="en-US" dirty="0"/>
              <a:t>[2:length(</a:t>
            </a:r>
            <a:r>
              <a:rPr lang="en-US" dirty="0" err="1"/>
              <a:t>logSums</a:t>
            </a:r>
            <a:r>
              <a:rPr lang="en-US" dirty="0"/>
              <a:t>)],breaks=30)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15" y="1489678"/>
            <a:ext cx="5173583" cy="51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03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64" y="774370"/>
            <a:ext cx="5888973" cy="220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08" y="273133"/>
            <a:ext cx="974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a cutoff of a row-sum of 1e-04 yields a manageable number of 52,016 null hypotheses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80" y="4004781"/>
            <a:ext cx="5472211" cy="2038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7764" y="3431969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line of r-code quickly removes the low abundance genes and leaves us with 52,016 rows.. </a:t>
            </a:r>
          </a:p>
        </p:txBody>
      </p:sp>
    </p:spTree>
    <p:extLst>
      <p:ext uri="{BB962C8B-B14F-4D97-AF65-F5344CB8AC3E}">
        <p14:creationId xmlns:p14="http://schemas.microsoft.com/office/powerpoint/2010/main" val="288995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3" y="-31314"/>
            <a:ext cx="10311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instead filter out rare genes in the Java layer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(code not shown but is here: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https://github.com/afodor/metagenomicsTools/blob/master/src/chapelHillWorkshop/RowSums.java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end up with a spreadsheet that has genes with sum &gt; 1e-04 with the names attached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(since we won’t be using ordination to compress away each row in the following examples…)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35" y="2472902"/>
            <a:ext cx="9449272" cy="3220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1611" y="2140073"/>
            <a:ext cx="23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 columns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2312" y="2273474"/>
            <a:ext cx="5768236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156" y="2780778"/>
            <a:ext cx="13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52,016 rows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4504" y="3219189"/>
            <a:ext cx="0" cy="24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469" y="5987442"/>
            <a:ext cx="10451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file is here: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</p:spTree>
    <p:extLst>
      <p:ext uri="{BB962C8B-B14F-4D97-AF65-F5344CB8AC3E}">
        <p14:creationId xmlns:p14="http://schemas.microsoft.com/office/powerpoint/2010/main" val="3975342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6" y="713787"/>
            <a:ext cx="9516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"humann2_genefamilies.LABELS2OnlyAbundant.txt"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t",quote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names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&lt;- vector(length=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grepl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("TD", names(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pdf("topHits.pdf")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15794" y="3586347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7066" y="40376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data structures to hold our results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66313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13216" y="5771408"/>
            <a:ext cx="938150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2519" y="5615052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an output file to capture our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8145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1262" y="689665"/>
            <a:ext cx="113943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for(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1: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nrow(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bug &lt;- </a:t>
            </a:r>
            <a:r>
              <a:rPr lang="en-US" dirty="0" err="1">
                <a:latin typeface="Courier New" panose="02070309020205020404" pitchFamily="49" charset="0"/>
              </a:rPr>
              <a:t>as.numeric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,])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</a:rPr>
              <a:t>( 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,bug[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  )$</a:t>
            </a:r>
            <a:r>
              <a:rPr lang="en-US" dirty="0" err="1">
                <a:latin typeface="Courier New" panose="02070309020205020404" pitchFamily="49" charset="0"/>
              </a:rPr>
              <a:t>p.value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meanTD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mean(bug[ !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 ])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names[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&lt;- </a:t>
            </a:r>
            <a:r>
              <a:rPr lang="en-US" dirty="0" err="1">
                <a:latin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if(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 1e-07 ) 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{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graphMain</a:t>
            </a:r>
            <a:r>
              <a:rPr lang="en-US" dirty="0">
                <a:latin typeface="Courier New" panose="02070309020205020404" pitchFamily="49" charset="0"/>
              </a:rPr>
              <a:t> &lt;- paste( "p=" , format(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],digits=3), "</a:t>
            </a:r>
            <a:r>
              <a:rPr lang="en-US" dirty="0" err="1">
                <a:latin typeface="Courier New" panose="02070309020205020404" pitchFamily="49" charset="0"/>
              </a:rPr>
              <a:t>wilcoxon_p</a:t>
            </a:r>
            <a:r>
              <a:rPr lang="en-US" dirty="0">
                <a:latin typeface="Courier New" panose="02070309020205020404" pitchFamily="49" charset="0"/>
              </a:rPr>
              <a:t>=" ,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 format(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],digits=3))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boxplot( 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names[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],main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graphMain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="is TD")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 bug, </a:t>
            </a:r>
            <a:r>
              <a:rPr lang="en-US" dirty="0" err="1">
                <a:latin typeface="Courier New" panose="02070309020205020404" pitchFamily="49" charset="0"/>
              </a:rPr>
              <a:t>isTD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stripchart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(bug ~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data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myFrame,vertical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TRUE,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21, add=TRUE )</a:t>
            </a:r>
          </a:p>
          <a:p>
            <a:pPr lvl="2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766" y="166256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 modest amount of coding we can run a t-test on every row of our spreadsheet and collect the results…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2597" y="1140030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06394" y="4819398"/>
            <a:ext cx="9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871" y="950028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walk through every row in the spreadsheet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57652" y="2458192"/>
            <a:ext cx="1341912" cy="38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2686" y="2873829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our statistical tests and capture the results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51366" y="3586348"/>
            <a:ext cx="64126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889" y="340822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write about 100 plots to a PDF</a:t>
            </a:r>
          </a:p>
        </p:txBody>
      </p:sp>
    </p:spTree>
    <p:extLst>
      <p:ext uri="{BB962C8B-B14F-4D97-AF65-F5344CB8AC3E}">
        <p14:creationId xmlns:p14="http://schemas.microsoft.com/office/powerpoint/2010/main" val="54657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1883091"/>
            <a:ext cx="106442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names,meanTD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meanBM</a:t>
            </a:r>
            <a:r>
              <a:rPr lang="en-US" dirty="0">
                <a:latin typeface="Courier New" panose="02070309020205020404" pitchFamily="49" charset="0"/>
              </a:rPr>
              <a:t> ,</a:t>
            </a:r>
            <a:r>
              <a:rPr lang="en-US" dirty="0" err="1">
                <a:latin typeface="Courier New" panose="02070309020205020404" pitchFamily="49" charset="0"/>
              </a:rPr>
              <a:t>pValuesWilcoxon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pValues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 [order(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),]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myFrame$adjustedP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</a:rPr>
              <a:t>p.adjust</a:t>
            </a:r>
            <a:r>
              <a:rPr lang="en-US" dirty="0">
                <a:latin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</a:rPr>
              <a:t>myFrame$pValues</a:t>
            </a:r>
            <a:r>
              <a:rPr lang="en-US" dirty="0">
                <a:latin typeface="Courier New" panose="02070309020205020404" pitchFamily="49" charset="0"/>
              </a:rPr>
              <a:t>, method = "BH" 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write.table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myFrame</a:t>
            </a:r>
            <a:r>
              <a:rPr lang="en-US" dirty="0">
                <a:latin typeface="Courier New" panose="02070309020205020404" pitchFamily="49" charset="0"/>
              </a:rPr>
              <a:t>, file="pValuesFromTTest.txt",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dev.off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5" y="522514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 write our results to a spreadsheet (including FDR adjustment 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7751" y="2327564"/>
            <a:ext cx="74814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2146" y="2137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hits first!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82743" y="2600696"/>
            <a:ext cx="546265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88386" y="252944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BH correction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84" y="3515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Dump to file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868883" y="3313216"/>
            <a:ext cx="1935678" cy="20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13164" y="3914416"/>
            <a:ext cx="320633" cy="5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6927" y="4488873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important; you won’t be able to open the PDF without closing it from 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(which is what this line does)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2924" y="6294796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</p:spTree>
    <p:extLst>
      <p:ext uri="{BB962C8B-B14F-4D97-AF65-F5344CB8AC3E}">
        <p14:creationId xmlns:p14="http://schemas.microsoft.com/office/powerpoint/2010/main" val="22608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767" y="419622"/>
            <a:ext cx="5605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is a form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know data compression from music and photos…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666" y="2022953"/>
            <a:ext cx="1059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song on a CD might be 350 MB (megabytes)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compress the song to an MP3 for our phone so that is only, maybe 6 MB big.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compression captures what is essential about the song, but in less 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Potentially, the more we compress, the worse the song sounds!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ordination attempts to capture what is essential in our 651,705  rows, but in 2 rows.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this by taking advantage of duplicate information.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Imagine all the 651,705 rows are highly correlated.  We could remove the extra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those rows and still have all the important information in the spreadsheet with much less space…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767" y="5824603"/>
            <a:ext cx="828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A more mathematical treatment describing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compression is here: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http://afodor.github.io/classes/stats2015/Lecture19.pptx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77230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392" y="106878"/>
            <a:ext cx="528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nice, ordered list of all our hits…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6" y="1155988"/>
            <a:ext cx="10914413" cy="40929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0331532" y="5355771"/>
            <a:ext cx="53439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05" y="5640780"/>
            <a:ext cx="1163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after correction, these hits are highly significant!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because comparing two tissues reliably produces some of the biggest difference in microbiome research)</a:t>
            </a:r>
          </a:p>
        </p:txBody>
      </p:sp>
    </p:spTree>
    <p:extLst>
      <p:ext uri="{BB962C8B-B14F-4D97-AF65-F5344CB8AC3E}">
        <p14:creationId xmlns:p14="http://schemas.microsoft.com/office/powerpoint/2010/main" val="2822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32" y="-47502"/>
            <a:ext cx="6481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 at a 5% false discovery rate?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have R tell us really quickly…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1" y="920770"/>
            <a:ext cx="8945936" cy="26655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759532" y="3040083"/>
            <a:ext cx="617517" cy="5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4767" y="3586347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using “stringent” Bonferroni correction, there are many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841" y="3811984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an exercise: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this code in R: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303" y="4620373"/>
            <a:ext cx="117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https://github.com/afodor/metagenomicsTools/blob/master/src/chapelHillWorkshop/quick_TTest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841" y="51895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file the code depends on is here: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1673" y="5459243"/>
            <a:ext cx="1199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https://github.com/afodor/ChapelHillWorkshop/blob/master/humann2_genefamilies.LABELS2OnlyAbundant.txt.gz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016" y="6032668"/>
            <a:ext cx="1060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many genes are significantly different under BH and Bonferroni correction for the non-parametric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Wilcoxon test (with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pValuesWilcoxon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952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1" y="0"/>
            <a:ext cx="73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favorite visualizations is to plot the distribution of 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38" y="845518"/>
            <a:ext cx="24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3" y="1381101"/>
            <a:ext cx="5004994" cy="500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26" y="945884"/>
            <a:ext cx="5597236" cy="55926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5126" y="849684"/>
            <a:ext cx="328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pValuesWilcoxon,breaks</a:t>
            </a:r>
            <a:r>
              <a:rPr lang="en-US" dirty="0">
                <a:solidFill>
                  <a:srgbClr val="FF0000"/>
                </a:solidFill>
              </a:rPr>
              <a:t>=30)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533" y="6495805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emphasizes how enormous the differences between the tissue types are…</a:t>
            </a:r>
          </a:p>
        </p:txBody>
      </p:sp>
    </p:spTree>
    <p:extLst>
      <p:ext uri="{BB962C8B-B14F-4D97-AF65-F5344CB8AC3E}">
        <p14:creationId xmlns:p14="http://schemas.microsoft.com/office/powerpoint/2010/main" val="293454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6A2EC9-D764-4C8A-9C99-37B66CB9CD3F}"/>
              </a:ext>
            </a:extLst>
          </p:cNvPr>
          <p:cNvSpPr txBox="1"/>
          <p:nvPr/>
        </p:nvSpPr>
        <p:spPr>
          <a:xfrm>
            <a:off x="275573" y="37578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pdf file that we generated (topHits.pdf) gives us a more detailed view of each gene…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4AEA3-93D8-48C9-8312-831DF6A6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46" y="908137"/>
            <a:ext cx="5681324" cy="55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2956954"/>
            <a:ext cx="925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switch to a more challenging dataset where the differences are much more subtle…</a:t>
            </a:r>
          </a:p>
        </p:txBody>
      </p:sp>
    </p:spTree>
    <p:extLst>
      <p:ext uri="{BB962C8B-B14F-4D97-AF65-F5344CB8AC3E}">
        <p14:creationId xmlns:p14="http://schemas.microsoft.com/office/powerpoint/2010/main" val="75156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1" y="1219201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Mucosal biopsies from 33 “case” and 38 “control” patients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Tissue collected from same area in case and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1" y="206906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454 sequencing targeting the conserved 16S rRNA gene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067300" y="2564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1" y="267866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~1,200,000 sequences of ~400 basepairs each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068094" y="31731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3288268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Group the sequences into 742 clusters (that are 97% identical)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068094" y="1953974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62200" y="632460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Nina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Sanapareddy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Ryan M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Legge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Biljana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Jovov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Amber McCoy, Lauren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Burcal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Felix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Araujo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-Perez, Thomas A Randall, Joseph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Galanko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Andrew Benson, Robert S Sandler, John F Rawls,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Zaid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Abdo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Anthony A Fodor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Temitope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Keku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. ISME J. 2012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4396" y="76201"/>
            <a:ext cx="911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there a microbial signature associated with the development of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colorectal adenomas?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943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http://www.nature.com/ismej/journal/v6/n10/full/ismej201243a.html</a:t>
            </a:r>
            <a:endParaRPr lang="en-US" dirty="0"/>
          </a:p>
        </p:txBody>
      </p:sp>
      <p:sp>
        <p:nvSpPr>
          <p:cNvPr id="55298" name="AutoShape 2" descr="data:image/jpeg;base64,/9j/4AAQSkZJRgABAQAAAQABAAD/2wCEAAkGBhQSERQUEhMWFBQVFRoaGBQXGRUfIBoUFSAdHBUZGBgXICcfGx0mHB0VIzEgLycsLCwtGB49NTAsNSkrOCkBCQoKDgwOGg8PGiwkHyQ0LSwpLSwpKS0sLCwsKSwpLCwsNSwsKSwsLCwsKSwsKSwsLCwsKSwpKSwpLCksKSwsLP/AABEIAGMATwMBIgACEQEDEQH/xAAcAAABBAMBAAAAAAAAAAAAAAAGAwQFBwABAgj/xAA2EAACAQMCBAQEBQMEAwAAAAABAhEAAyEEEgUxQVEGByJhEzJxgUKRobHBFPDxFSOCklJicv/EABkBAAMBAQEAAAAAAAAAAAAAAAMEBQIBAP/EACARAAMAAgICAwEAAAAAAAAAAAABAgMRITESEwRBYSL/2gAMAwEAAhEDEQA/ALEC11trsLXRxzqjsjaGeu1qWbbXHPpUSf8AHecRVYeJPNxwzLpyqqPlYAMW7yW+UewH3pDzL8Z7nNmxdJVfmURG8yJ3HJMHpABqsbvbtzx+nvQMmXXCHcOBa3QXnzW4gDm8DBmNi/YGOdSmg859SrE3FR1MYPT3Uj9qr6zpT0GO3tS6cNkdQRQPdS+xn0y/ov3wf48ta47IKXByHRvp17mis268v6HU3bDq9p2R1MqVMEff+KuPwh5sWr4S1qQbd0+k3MbS3c/+M0xGVUKZcDnlB78OtFKWGRitFaKLaM2UKeYvG/6bSMZgkFR/yECJPejACqi86eNqQtgSSGDHtABH7k/lWXWk2FxxukiqHcdBJ55pbS6MsQT150hp8tFFXDdEO1TMlaLOKPLk1w/gJIkCR/eadXOFkdKKOEaVtuBiImuLunktIilKsfiFoCNXpIqKcG2ZHWf1/Y0XcX0uzLECeVQOrtBlMZjv7UzitimaEXv4D43/AFWltkmXRED/AP1HX8qJDbqtPIa9u019Ygo4nlkMDE/T+atLZVLyIlTpsSYQK82eZ+tNzXXSREmB09K4X9Bz969MNbkH+8da87+aHC4vC6QVDhj7SG9KjqTtK1iuZYTDxQHcKP8AuLJge/ejOztRQzH0nlEeozEDnH5fSoHhHDhFtyJmcxRO3Cw6gosHnK9x1qXkqdrZbxRSngY3eJtBKNcVREmXjMxuP0n8ql9PqLipDDKiTvOYx0+4poeHgzLH1GWw2T3IHM040WkLHaoJgQq9Y6kxyrFNaCxNbIvXXlMMoZrkFmLQIUwVVBzkZnv0rdviF1xbX4m7eM22kqoLQAwP5479K7/09txU49z+gM1s8Pa22+IYGR7Ecj71uaSB1jph15Q8MFq5qNgKqbjoATOLOGbdAn1tHtVoFaGPLDRheH2nj1Puljn8bHHtMn6mi0iqHkRbXLEwtV95peE31Kp8Nd7bgABzU5G73XlI9qsQCktbY3IwgkkEYMc8c66q0zK/DzZw22q2nV3IuLc9CxhkJYOy9oIAqZ4Xq9pE8qIeM+W974u4qxAYsNkEAARnAzEn3zyoOt3YNJ/KxJcor/Ezb4YW3tSLqhZhZkx1qKGiuAlhqGG35VUDbH/tiSfvTNLzEQhA+tdLdJHrulfYARSikedDTVaNt+57jEn3MR7D+aU4hrpWJnFNuIbfwXGY/bFOPD/BG1eptWEkyRubsgy7H7UaI20AyX4pl6eDdJ8PQaZe1lT929X81MEVlm3tAA5AAD6DArqnSO1s5ArcVG63jiW3W2Jd3MAAGBgmWYCBgNjnioHifGNQ0GGt2+ly31nGZzI7exrjpI1ONsfeL/GdnRWmBYNeI9FkHMnkWH4V96oW7aYjcue4/kUWce8IkM960C1n8Ts4Zt0lXfnJXcB6veoOxa2ypwQaWyW9j+LGkuCN0/EYMHB96ltPq7UerJptqtCjc1z3qNu8NjkT+dC/ljCdSP8AX6u3+HHvVzeWXh23Y0du8F/3b6BmY89pyqjsIzHfnVAFINFvhbiuptqrWb7IZjbMghTAlSSMD6fpTGPSFczdHoSK5YUAcM80dpZdXaKhDBuoJ9iSnOM9J+lGmh43ZvCbV1WkTE5/6nP6UUVcgZb0f9Nuf4jFCd6qAzfnuME9oA/U0pp9bp9QN103DA2kMSNrNnkpgNBwRH0ploPETXiqXHQXJ2qWVgrhJ3bmB2h94xGJXK5pQyl5fU7NcDgshX5gQ0sgEE7oJPKGJrC/Qx3xzTaghRYRLqozSCVClIzuYGQWwAeRJMxQxxrw4xVb9m26q07rTfPaK4ZW7ke0yM0TOEtqbl24u0AEsgYKBdIFwCOXpCiD0AzXfEOGkFfhG4i/ELIihe3Pc0yvP3AJEVm432bmnL2VjvpDUPRz4ut2vgJqNiF7jOdsMzNBnmkGAJ6cozUWOEop23bNs+uS63LmLZAlRGAJYQxgdzmg+ljHuWugHuWWZgqqWdjCqokk+wFFfA/Dl22hDAK5WdhIku3ykE+mCBt745SDRk3AdOhA06tbN6EO0ZUjLkXDJHYiY7U34pwpgyPdAbeCGUZQlWIEgcjHqI6GSKNK1wAutkNw+1uQEMxDBSVK28c90OZnaQT2hiM06u6BvVtS0z5AJknYphd55Ax1AkgCnT6Nrd2zsEtn0gjaQFIAyMTyDDn6dwpbhmrV7QYqxCGT6SChubvT6pDKScHlg9a0jATcW4bac+q2phlYYHzblWSORMM2T3qL41aFnS6j4QC7PiqsdFC4Gf3rKyvT0eOvBlkXNLa3CfiadHfpLqYDY6x160vwzVv/AKhqLW4/DW0rKnQMygsR9SSfvWVlDZwS4zaH9Izx6lWyQfcMBPvgkUGpb9HMiJXBYSqsSAYORKrg9qyso09HSduEiwlwFg5WSQSMxumAYmSf8Utf0yi1gfPqvVk5lASPYT05ZNZWVh9nhbh9kXLNhHypLqckHapfb6hnG1czOKaajTj4rWc/CLRtk8gu4CZmN2edarK9PTO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0" name="Picture 4" descr="http://www.med.unc.edu/oge/stad/transmed/current-trainees-1/mentor-photos/kek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0963" y="4114801"/>
            <a:ext cx="942975" cy="11811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839962" y="5334000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Temitope</a:t>
            </a:r>
            <a:r>
              <a:rPr lang="en-US" dirty="0"/>
              <a:t> </a:t>
            </a:r>
            <a:r>
              <a:rPr lang="en-US" dirty="0" err="1"/>
              <a:t>Keku</a:t>
            </a:r>
            <a:endParaRPr 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2509" y="4038600"/>
            <a:ext cx="7936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047170" y="5421868"/>
            <a:ext cx="187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Nina </a:t>
            </a:r>
            <a:r>
              <a:rPr lang="en-US" dirty="0" err="1"/>
              <a:t>Sanapareddy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135" y="237508"/>
            <a:ext cx="106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version of the dataset is here..  (note this is a different taxonomic scheme than the published data…)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1" y="1150607"/>
            <a:ext cx="9271907" cy="47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005" y="111628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 samples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2525" y="1567543"/>
            <a:ext cx="0" cy="454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2608" y="783773"/>
            <a:ext cx="11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 genera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84519" y="950026"/>
            <a:ext cx="5130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061914"/>
            <a:ext cx="12326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https://github.com/afodor/metagenomicsTools/blob/master/src/gamlssDemo/genusPivotedTaxaAsColumnsNormCaseContol.txt</a:t>
            </a:r>
          </a:p>
        </p:txBody>
      </p:sp>
    </p:spTree>
    <p:extLst>
      <p:ext uri="{BB962C8B-B14F-4D97-AF65-F5344CB8AC3E}">
        <p14:creationId xmlns:p14="http://schemas.microsoft.com/office/powerpoint/2010/main" val="36487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9" y="1330040"/>
            <a:ext cx="7806503" cy="3555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640" y="0"/>
            <a:ext cx="115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as in the previous dataset, for each genus we can form a null hypothesis of no association with case/control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644" y="665020"/>
            <a:ext cx="316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set up much as before….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94460" y="4465124"/>
            <a:ext cx="130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12622" y="423949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will use a one-way ANOVA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(equivalent to a t-test with assumption of equal variance)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644" y="5438899"/>
            <a:ext cx="453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talk about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 those other tests in a bit!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01895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-71252"/>
            <a:ext cx="990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are taxa are in columns, but the same idea.  Walk through, build a model for each taxa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301" y="-46307"/>
            <a:ext cx="118396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pdf("genus.pdf")</a:t>
            </a:r>
          </a:p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=c(3,2))</a:t>
            </a:r>
          </a:p>
          <a:p>
            <a:endParaRPr lang="en-US" dirty="0"/>
          </a:p>
          <a:p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 in 2:ncol(</a:t>
            </a:r>
            <a:r>
              <a:rPr lang="en-US" dirty="0" err="1"/>
              <a:t>myT</a:t>
            </a:r>
            <a:r>
              <a:rPr lang="en-US" dirty="0"/>
              <a:t>))</a:t>
            </a:r>
          </a:p>
          <a:p>
            <a:r>
              <a:rPr lang="en-US" dirty="0"/>
              <a:t>{</a:t>
            </a:r>
          </a:p>
          <a:p>
            <a:r>
              <a:rPr lang="nn-NO" dirty="0"/>
              <a:t>	myFrame &lt;- data.frame( bug = myT[,i], logBug = log10(myT[,i] + + 0.00001),</a:t>
            </a:r>
          </a:p>
          <a:p>
            <a:r>
              <a:rPr lang="en-US" dirty="0"/>
              <a:t>	 </a:t>
            </a:r>
            <a:r>
              <a:rPr lang="en-US" dirty="0" err="1"/>
              <a:t>isCase</a:t>
            </a:r>
            <a:r>
              <a:rPr lang="en-US" dirty="0"/>
              <a:t> = </a:t>
            </a:r>
            <a:r>
              <a:rPr lang="en-US" dirty="0" err="1"/>
              <a:t>grepl</a:t>
            </a:r>
            <a:r>
              <a:rPr lang="en-US" dirty="0"/>
              <a:t>("case",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myT</a:t>
            </a:r>
            <a:r>
              <a:rPr lang="en-US" dirty="0"/>
              <a:t>)))</a:t>
            </a:r>
          </a:p>
          <a:p>
            <a:r>
              <a:rPr lang="en-US" dirty="0"/>
              <a:t>	</a:t>
            </a:r>
            <a:r>
              <a:rPr lang="en-US" dirty="0" err="1"/>
              <a:t>myLm</a:t>
            </a:r>
            <a:r>
              <a:rPr lang="en-US" dirty="0"/>
              <a:t> &lt;- lm( </a:t>
            </a:r>
            <a:r>
              <a:rPr lang="en-US" dirty="0" err="1"/>
              <a:t>myFrame$logBug</a:t>
            </a:r>
            <a:r>
              <a:rPr lang="en-US" dirty="0"/>
              <a:t> ~ </a:t>
            </a:r>
            <a:r>
              <a:rPr lang="en-US" dirty="0" err="1"/>
              <a:t>myFrame$isCase</a:t>
            </a:r>
            <a:r>
              <a:rPr lang="en-US" dirty="0"/>
              <a:t> )</a:t>
            </a:r>
          </a:p>
          <a:p>
            <a:r>
              <a:rPr lang="en-US" dirty="0"/>
              <a:t>	index &lt;- </a:t>
            </a:r>
            <a:r>
              <a:rPr lang="en-US" dirty="0" err="1"/>
              <a:t>i</a:t>
            </a:r>
            <a:r>
              <a:rPr lang="en-US" dirty="0"/>
              <a:t> -1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lmPValues</a:t>
            </a:r>
            <a:r>
              <a:rPr lang="en-US" dirty="0"/>
              <a:t>[index] &lt;- </a:t>
            </a:r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)$"</a:t>
            </a:r>
            <a:r>
              <a:rPr lang="en-US" dirty="0" err="1"/>
              <a:t>Pr</a:t>
            </a:r>
            <a:r>
              <a:rPr lang="en-US" dirty="0"/>
              <a:t>(&gt;F)"[1]</a:t>
            </a:r>
          </a:p>
          <a:p>
            <a:r>
              <a:rPr lang="en-US" dirty="0"/>
              <a:t>	names[index] &lt;- names( </a:t>
            </a:r>
            <a:r>
              <a:rPr lang="en-US" dirty="0" err="1"/>
              <a:t>myT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	if( </a:t>
            </a:r>
            <a:r>
              <a:rPr lang="en-US" dirty="0" err="1"/>
              <a:t>lmPValues</a:t>
            </a:r>
            <a:r>
              <a:rPr lang="en-US" dirty="0"/>
              <a:t>[index] &lt; 0.05) </a:t>
            </a:r>
          </a:p>
          <a:p>
            <a:pPr lvl="2"/>
            <a:r>
              <a:rPr lang="en-US" dirty="0"/>
              <a:t>{</a:t>
            </a:r>
          </a:p>
          <a:p>
            <a:pPr lvl="3"/>
            <a:r>
              <a:rPr lang="en-US" dirty="0" err="1"/>
              <a:t>graphMain</a:t>
            </a:r>
            <a:r>
              <a:rPr lang="en-US" dirty="0"/>
              <a:t> &lt;- paste( "p=" , format(</a:t>
            </a:r>
            <a:r>
              <a:rPr lang="en-US" dirty="0" err="1"/>
              <a:t>lmPValues</a:t>
            </a:r>
            <a:r>
              <a:rPr lang="en-US" dirty="0"/>
              <a:t>[index],digits=3))</a:t>
            </a:r>
          </a:p>
          <a:p>
            <a:pPr lvl="3"/>
            <a:r>
              <a:rPr lang="en-US" dirty="0"/>
              <a:t>boxplot(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myFrame$logBug</a:t>
            </a:r>
            <a:r>
              <a:rPr lang="en-US" dirty="0"/>
              <a:t>) ~ </a:t>
            </a:r>
            <a:r>
              <a:rPr lang="en-US" dirty="0" err="1"/>
              <a:t>myFrame$isCase</a:t>
            </a:r>
            <a:r>
              <a:rPr lang="en-US" dirty="0"/>
              <a:t>, </a:t>
            </a:r>
          </a:p>
          <a:p>
            <a:pPr lvl="3"/>
            <a:r>
              <a:rPr lang="en-US" dirty="0" err="1"/>
              <a:t>ylab</a:t>
            </a:r>
            <a:r>
              <a:rPr lang="en-US" dirty="0"/>
              <a:t> = paste("log10(",names[index],")",</a:t>
            </a:r>
            <a:r>
              <a:rPr lang="en-US" dirty="0" err="1"/>
              <a:t>sep</a:t>
            </a:r>
            <a:r>
              <a:rPr lang="en-US" dirty="0"/>
              <a:t>=""),main = </a:t>
            </a:r>
            <a:r>
              <a:rPr lang="en-US" dirty="0" err="1"/>
              <a:t>graphMain</a:t>
            </a:r>
            <a:r>
              <a:rPr lang="en-US" dirty="0"/>
              <a:t> , </a:t>
            </a:r>
            <a:r>
              <a:rPr lang="en-US" dirty="0" err="1"/>
              <a:t>xlab</a:t>
            </a:r>
            <a:r>
              <a:rPr lang="en-US" dirty="0"/>
              <a:t>="is Case")</a:t>
            </a:r>
          </a:p>
          <a:p>
            <a:pPr lvl="3"/>
            <a:r>
              <a:rPr lang="en-US" dirty="0" err="1"/>
              <a:t>stripchart</a:t>
            </a:r>
            <a:r>
              <a:rPr lang="en-US" dirty="0"/>
              <a:t>(</a:t>
            </a:r>
            <a:r>
              <a:rPr lang="en-US" dirty="0" err="1"/>
              <a:t>logBug</a:t>
            </a:r>
            <a:r>
              <a:rPr lang="en-US" dirty="0"/>
              <a:t> ~ </a:t>
            </a:r>
            <a:r>
              <a:rPr lang="en-US" dirty="0" err="1"/>
              <a:t>isCase</a:t>
            </a:r>
            <a:r>
              <a:rPr lang="en-US" dirty="0"/>
              <a:t>, data = </a:t>
            </a:r>
            <a:r>
              <a:rPr lang="en-US" dirty="0" err="1"/>
              <a:t>myFrame,vertical</a:t>
            </a:r>
            <a:r>
              <a:rPr lang="en-US" dirty="0"/>
              <a:t> = TRUE, </a:t>
            </a:r>
            <a:r>
              <a:rPr lang="en-US" dirty="0" err="1"/>
              <a:t>pch</a:t>
            </a:r>
            <a:r>
              <a:rPr lang="en-US" dirty="0"/>
              <a:t> = 21, add=TRUE )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7721" y="1864424"/>
            <a:ext cx="292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linear model: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taxa = case/control +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0900" y="2870977"/>
            <a:ext cx="581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ANOVA to test the hypothesis that the case/control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is == 0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17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63294" y="2173182"/>
            <a:ext cx="18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47657" y="3087584"/>
            <a:ext cx="415637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03815" y="653143"/>
            <a:ext cx="129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5724" y="51064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Six graphs per page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82535" y="6139543"/>
            <a:ext cx="6650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23811" y="5913910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to turn off the pdf output stream!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25735" y="3930732"/>
            <a:ext cx="795647" cy="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2637" y="378823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hits at an (uncorrected) threshold</a:t>
            </a:r>
          </a:p>
        </p:txBody>
      </p:sp>
    </p:spTree>
    <p:extLst>
      <p:ext uri="{BB962C8B-B14F-4D97-AF65-F5344CB8AC3E}">
        <p14:creationId xmlns:p14="http://schemas.microsoft.com/office/powerpoint/2010/main" val="635488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896" y="261257"/>
            <a:ext cx="957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look at all the p-values, there is strong evidence of a signature associated with disease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6" y="1366404"/>
            <a:ext cx="5483617" cy="53937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8318" y="813830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lmPValues,breaks</a:t>
            </a:r>
            <a:r>
              <a:rPr lang="en-US" dirty="0"/>
              <a:t>=30)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8904" y="1520042"/>
            <a:ext cx="607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show 32 taxa significant at a 10% FDR in this pipeline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50" y="2140652"/>
            <a:ext cx="5679962" cy="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79" y="338203"/>
            <a:ext cx="9456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do this in practice?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have to clean up the spreadsheet a little…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easier to work with the data in R if we don’t try and read in all the names of the families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 gets cranky about memory, especially on Windows!)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72" y="2423786"/>
            <a:ext cx="10064641" cy="2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34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975631"/>
            <a:ext cx="5657850" cy="542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07" y="1035006"/>
            <a:ext cx="5410200" cy="541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1350" y="36813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bugs seem to be higher in case than control</a:t>
            </a:r>
          </a:p>
        </p:txBody>
      </p:sp>
    </p:spTree>
    <p:extLst>
      <p:ext uri="{BB962C8B-B14F-4D97-AF65-F5344CB8AC3E}">
        <p14:creationId xmlns:p14="http://schemas.microsoft.com/office/powerpoint/2010/main" val="31613994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3" y="360893"/>
            <a:ext cx="10149918" cy="6419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513" y="-23750"/>
            <a:ext cx="757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keep track of which bug is higher in case and which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control….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7575" y="1270660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92480" y="14824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63938" y="5094513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230094" y="5341914"/>
            <a:ext cx="866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36174" y="6553832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3425420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88" y="71252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make a volcano plot at the end of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run….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1" y="440584"/>
            <a:ext cx="5695950" cy="1790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96" y="440583"/>
            <a:ext cx="5961413" cy="5961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761" y="2719449"/>
            <a:ext cx="46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Nearly all the significant hits are higher in case!</a:t>
            </a:r>
          </a:p>
        </p:txBody>
      </p:sp>
    </p:spTree>
    <p:extLst>
      <p:ext uri="{BB962C8B-B14F-4D97-AF65-F5344CB8AC3E}">
        <p14:creationId xmlns:p14="http://schemas.microsoft.com/office/powerpoint/2010/main" val="3137438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5" y="501360"/>
            <a:ext cx="9678205" cy="560259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814453" y="2232561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0644" y="47501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keep track of 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overall averages….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9506" y="5973288"/>
            <a:ext cx="73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48046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1846944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4" y="1090056"/>
            <a:ext cx="59436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761" y="201883"/>
            <a:ext cx="1000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then ask are the changes associated with disease in high or low abundance organisms?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76" y="571215"/>
            <a:ext cx="6072082" cy="6067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504" y="307570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changes are in very low-abundance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organisms (representing &lt; .1% of the reads)</a:t>
            </a:r>
          </a:p>
        </p:txBody>
      </p:sp>
    </p:spTree>
    <p:extLst>
      <p:ext uri="{BB962C8B-B14F-4D97-AF65-F5344CB8AC3E}">
        <p14:creationId xmlns:p14="http://schemas.microsoft.com/office/powerpoint/2010/main" val="1182658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773" y="50730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Ordination to visualize complex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by gene hypothesis testing with false discovery rate correction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Assumptions of statistical models (and how much do they matter?)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7612083" y="1211283"/>
            <a:ext cx="748146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134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6" y="13063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linear model makes assumptions of equal variance, normality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767" y="486890"/>
            <a:ext cx="536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 how well these assumptions are met…</a:t>
            </a:r>
          </a:p>
        </p:txBody>
      </p:sp>
    </p:spTree>
    <p:extLst>
      <p:ext uri="{BB962C8B-B14F-4D97-AF65-F5344CB8AC3E}">
        <p14:creationId xmlns:p14="http://schemas.microsoft.com/office/powerpoint/2010/main" val="2678068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905000" y="228601"/>
            <a:ext cx="5867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http://cran.r-project.org/doc/manuals/R-intro.pdf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7658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777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8088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2362200" y="381001"/>
            <a:ext cx="5860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 has built in practice datasets to play with….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25161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85914"/>
            <a:ext cx="579120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930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1162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1"/>
            <a:ext cx="61341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63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4" y="1153438"/>
            <a:ext cx="7193058" cy="548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2" y="44398"/>
            <a:ext cx="1250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little Java code replaces each complex name with a simple identifier…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could also have R just ignore them, but inevitably in doing this work, you want to either know a language like Java, Python or Perl or work with someone who does…)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35" y="4724400"/>
            <a:ext cx="49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each gene family a  unique name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50360" y="4328160"/>
            <a:ext cx="7315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2520" y="418084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each row has exactly 21 entries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942080" y="4902200"/>
            <a:ext cx="574695" cy="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2848" y="6572126"/>
            <a:ext cx="1200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https://github.com/afodor/metagenomicsTools/blob/master/src/chapelHillWorkshop/PreprocessGeneFamilies.java</a:t>
            </a:r>
          </a:p>
        </p:txBody>
      </p:sp>
    </p:spTree>
    <p:extLst>
      <p:ext uri="{BB962C8B-B14F-4D97-AF65-F5344CB8AC3E}">
        <p14:creationId xmlns:p14="http://schemas.microsoft.com/office/powerpoint/2010/main" val="2922163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67437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24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1752601" y="76200"/>
            <a:ext cx="585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 has lots and lots of way to see if a distribution is normal….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609601"/>
            <a:ext cx="48196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2436814" y="6324600"/>
            <a:ext cx="3360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(An introduction to R; section 8.3)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018213" y="762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6399214" y="457200"/>
            <a:ext cx="358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Scales the y-axis in probability space</a:t>
            </a:r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5029201"/>
            <a:ext cx="7191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5486400"/>
            <a:ext cx="7334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rot="10800000">
            <a:off x="5561013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6" name="TextBox 13"/>
          <p:cNvSpPr txBox="1">
            <a:spLocks noChangeArrowheads="1"/>
          </p:cNvSpPr>
          <p:nvPr/>
        </p:nvSpPr>
        <p:spPr bwMode="auto">
          <a:xfrm>
            <a:off x="6246814" y="1676400"/>
            <a:ext cx="359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Show the raw data on the histogram</a:t>
            </a:r>
          </a:p>
        </p:txBody>
      </p:sp>
      <p:pic>
        <p:nvPicPr>
          <p:cNvPr id="399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2133600"/>
            <a:ext cx="29718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8" name="TextBox 15"/>
          <p:cNvSpPr txBox="1">
            <a:spLocks noChangeArrowheads="1"/>
          </p:cNvSpPr>
          <p:nvPr/>
        </p:nvSpPr>
        <p:spPr bwMode="auto">
          <a:xfrm>
            <a:off x="2136776" y="3059114"/>
            <a:ext cx="304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Obviously this is not normal…</a:t>
            </a:r>
          </a:p>
        </p:txBody>
      </p:sp>
    </p:spTree>
    <p:extLst>
      <p:ext uri="{BB962C8B-B14F-4D97-AF65-F5344CB8AC3E}">
        <p14:creationId xmlns:p14="http://schemas.microsoft.com/office/powerpoint/2010/main" val="5802840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0" y="838201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?ks.test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447800"/>
            <a:ext cx="63912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917866" y="228601"/>
            <a:ext cx="8474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We can use of any number of statistical tests to test for normality….</a:t>
            </a:r>
          </a:p>
        </p:txBody>
      </p:sp>
    </p:spTree>
    <p:extLst>
      <p:ext uri="{BB962C8B-B14F-4D97-AF65-F5344CB8AC3E}">
        <p14:creationId xmlns:p14="http://schemas.microsoft.com/office/powerpoint/2010/main" val="1707932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1"/>
            <a:ext cx="75819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605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533400"/>
            <a:ext cx="40290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2362201" y="76201"/>
            <a:ext cx="5500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From the numerical recipes in C++ book…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791200" y="6324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0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892" y="249382"/>
            <a:ext cx="103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 whether our transformed data is normally distributed and visualize how well the normal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matches our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9" y="1965304"/>
            <a:ext cx="10549908" cy="312921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5644063" y="1341912"/>
            <a:ext cx="495480" cy="62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42659" y="1095062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 the result of our normality test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167751" y="4073236"/>
            <a:ext cx="771896" cy="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99025" y="378822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histogram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our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28260" y="4916384"/>
            <a:ext cx="415636" cy="3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9684" y="5165767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well does the normal distribution fit our data??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03221" y="2802577"/>
            <a:ext cx="5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4489" y="2588821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comment this out with a # to write graphs for all the taxa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91787" y="6423207"/>
            <a:ext cx="1109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https://github.com/afodor/metagenomicsTools/blob/master/src/gamlssDemo/quickFit.txt</a:t>
            </a:r>
          </a:p>
        </p:txBody>
      </p:sp>
    </p:spTree>
    <p:extLst>
      <p:ext uri="{BB962C8B-B14F-4D97-AF65-F5344CB8AC3E}">
        <p14:creationId xmlns:p14="http://schemas.microsoft.com/office/powerpoint/2010/main" val="23459582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265" y="285008"/>
            <a:ext cx="891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we find is that for more abundant bugs, the normal distribution is not so far off…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for low abundance taxa, the normal distribution can’t deal with the zeros…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5" y="974974"/>
            <a:ext cx="5107132" cy="5100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85" y="974974"/>
            <a:ext cx="5123253" cy="51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62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8" y="672006"/>
            <a:ext cx="748665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276" y="178130"/>
            <a:ext cx="650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Clearly, the normality assumption fails for low abundance taxa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50" y="1082774"/>
            <a:ext cx="5810842" cy="5685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883" y="2719449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our hits were in the -3 to -4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abundance, so normality assumption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not as bad as lower abundances.</a:t>
            </a:r>
          </a:p>
        </p:txBody>
      </p:sp>
    </p:spTree>
    <p:extLst>
      <p:ext uri="{BB962C8B-B14F-4D97-AF65-F5344CB8AC3E}">
        <p14:creationId xmlns:p14="http://schemas.microsoft.com/office/powerpoint/2010/main" val="2872289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77" y="344384"/>
            <a:ext cx="710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the non-parametric Wilcoxon test to our set of analyses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0" y="1085911"/>
            <a:ext cx="9248406" cy="52555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253839" y="1246909"/>
            <a:ext cx="106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48842" y="5830784"/>
            <a:ext cx="1041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90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631" y="166256"/>
            <a:ext cx="116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Despite our flagrant violation of normality assumptions, our results appear to be robust to parametric assumptions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7" y="1023442"/>
            <a:ext cx="59531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04" y="535588"/>
            <a:ext cx="5988888" cy="59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7" y="-95002"/>
            <a:ext cx="809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slightly less cumbersome spreadsheet… still (21 * 651,705 )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1" y="285812"/>
            <a:ext cx="10346871" cy="57629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4172" y="6115526"/>
            <a:ext cx="12017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https://github.com/afodor/ChapelHillWorkshop/blob/master/humann2_genefamilies-IdsAsPrimaryKey.tsv.gz?raw=true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2" y="6488668"/>
            <a:ext cx="117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unzipped version: </a:t>
            </a:r>
            <a:r>
              <a:rPr lang="en-US" sz="1400" dirty="0"/>
              <a:t>https://github.com/afodor/ChapelHillWorkshop/blob/master/humann2_genefamilies.LABELS2OnlyAbundantSubSampled.txt </a:t>
            </a:r>
          </a:p>
        </p:txBody>
      </p:sp>
    </p:spTree>
    <p:extLst>
      <p:ext uri="{BB962C8B-B14F-4D97-AF65-F5344CB8AC3E}">
        <p14:creationId xmlns:p14="http://schemas.microsoft.com/office/powerpoint/2010/main" val="421766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140" y="-47503"/>
            <a:ext cx="893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good deal of current interest in the literature in explicitly modeling the zeros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(these are often called “zero inflated models”)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89" y="2304665"/>
            <a:ext cx="7014210" cy="4179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5" y="692295"/>
            <a:ext cx="6044727" cy="1612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572" y="3146961"/>
            <a:ext cx="4057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parameter model</a:t>
            </a:r>
          </a:p>
          <a:p>
            <a:r>
              <a:rPr lang="en-US" dirty="0"/>
              <a:t>One parameter to absorb the zeros</a:t>
            </a:r>
          </a:p>
          <a:p>
            <a:r>
              <a:rPr lang="en-US" dirty="0"/>
              <a:t>Two parameters to fit the rest of the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72" y="4293424"/>
            <a:ext cx="4752975" cy="2095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4535" y="1151906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one is called the zero inflated beta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658883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2529" y="0"/>
            <a:ext cx="618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makes it possible to fit such models to our microbiome data….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4" y="1056285"/>
            <a:ext cx="9885780" cy="44063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945083" y="1223158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97483" y="1696191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97483" y="1850572"/>
            <a:ext cx="75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5106" y="1425039"/>
            <a:ext cx="565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capture the p-values from each of our parameters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928260" y="5308270"/>
            <a:ext cx="546265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255" y="5925788"/>
            <a:ext cx="7340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Fitting is pretty simple; we say how we want to model each parameter.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each of the three parameters is aware of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case/control label</a:t>
            </a:r>
          </a:p>
        </p:txBody>
      </p:sp>
    </p:spTree>
    <p:extLst>
      <p:ext uri="{BB962C8B-B14F-4D97-AF65-F5344CB8AC3E}">
        <p14:creationId xmlns:p14="http://schemas.microsoft.com/office/powerpoint/2010/main" val="738320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31" y="482312"/>
            <a:ext cx="7794852" cy="62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036" y="118756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taxa, R will perform inference for us for all three parameters</a:t>
            </a:r>
          </a:p>
        </p:txBody>
      </p:sp>
    </p:spTree>
    <p:extLst>
      <p:ext uri="{BB962C8B-B14F-4D97-AF65-F5344CB8AC3E}">
        <p14:creationId xmlns:p14="http://schemas.microsoft.com/office/powerpoint/2010/main" val="23050348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" y="899003"/>
            <a:ext cx="8109796" cy="236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81" y="23754"/>
            <a:ext cx="102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usual, we can capture the p-values for all of our taxa…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find that the parameter that measures zeros is well correlated with our standard linear models..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36970" y="2244441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94370" y="2432466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8729" y="2574970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" y="4785328"/>
            <a:ext cx="10325100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167" y="439391"/>
            <a:ext cx="4460167" cy="4363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3766" y="6115797"/>
            <a:ext cx="934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(In this case) our conclusions appear to be robust to the modeling approach we take…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766" y="6531430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multiple statistical models is a good defense against reviewer crabbiness!</a:t>
            </a:r>
          </a:p>
        </p:txBody>
      </p:sp>
    </p:spTree>
    <p:extLst>
      <p:ext uri="{BB962C8B-B14F-4D97-AF65-F5344CB8AC3E}">
        <p14:creationId xmlns:p14="http://schemas.microsoft.com/office/powerpoint/2010/main" val="23344954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031" y="712519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more…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5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7742" y="130135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258784" y="130629"/>
            <a:ext cx="2683824" cy="3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7017" y="201480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Essential for learning all the weirdness of R (does not try and teach stats!)</a:t>
            </a:r>
          </a:p>
        </p:txBody>
      </p:sp>
    </p:spTree>
    <p:extLst>
      <p:ext uri="{BB962C8B-B14F-4D97-AF65-F5344CB8AC3E}">
        <p14:creationId xmlns:p14="http://schemas.microsoft.com/office/powerpoint/2010/main" val="1076323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1" y="-76200"/>
            <a:ext cx="37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 books on mixed linear models</a:t>
            </a:r>
          </a:p>
          <a:p>
            <a:r>
              <a:rPr lang="en-US" dirty="0"/>
              <a:t>http://link.springer.com/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685801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86400" y="1371601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more mathematical and very thorough;</a:t>
            </a:r>
          </a:p>
          <a:p>
            <a:r>
              <a:rPr lang="en-US" dirty="0"/>
              <a:t>a good reference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1" y="4191001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057401" y="5486401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range of topics (including zero-inflated models)</a:t>
            </a:r>
          </a:p>
        </p:txBody>
      </p:sp>
    </p:spTree>
    <p:extLst>
      <p:ext uri="{BB962C8B-B14F-4D97-AF65-F5344CB8AC3E}">
        <p14:creationId xmlns:p14="http://schemas.microsoft.com/office/powerpoint/2010/main" val="36851834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425482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39883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8083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6800" y="1892083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7088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337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7536" y="1009651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</a:p>
        </p:txBody>
      </p:sp>
    </p:spTree>
    <p:extLst>
      <p:ext uri="{BB962C8B-B14F-4D97-AF65-F5344CB8AC3E}">
        <p14:creationId xmlns:p14="http://schemas.microsoft.com/office/powerpoint/2010/main" val="28264786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914526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43362" y="533401"/>
            <a:ext cx="9048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4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384" y="743730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</p:spTree>
    <p:extLst>
      <p:ext uri="{BB962C8B-B14F-4D97-AF65-F5344CB8AC3E}">
        <p14:creationId xmlns:p14="http://schemas.microsoft.com/office/powerpoint/2010/main" val="40808185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28800" y="152401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221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</a:p>
        </p:txBody>
      </p:sp>
    </p:spTree>
    <p:extLst>
      <p:ext uri="{BB962C8B-B14F-4D97-AF65-F5344CB8AC3E}">
        <p14:creationId xmlns:p14="http://schemas.microsoft.com/office/powerpoint/2010/main" val="42358662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1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172201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</a:p>
        </p:txBody>
      </p:sp>
    </p:spTree>
    <p:extLst>
      <p:ext uri="{BB962C8B-B14F-4D97-AF65-F5344CB8AC3E}">
        <p14:creationId xmlns:p14="http://schemas.microsoft.com/office/powerpoint/2010/main" val="21161843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69541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1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946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5307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6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518" y="737467"/>
            <a:ext cx="96546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(list=ls())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setwd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("C:\\ChapelHillWorkshop")</a:t>
            </a:r>
          </a:p>
          <a:p>
            <a:r>
              <a:rPr lang="en-US" dirty="0">
                <a:latin typeface="Courier New" panose="02070309020205020404" pitchFamily="49" charset="0"/>
              </a:rPr>
              <a:t>library("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vegan")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inFileName</a:t>
            </a:r>
            <a:r>
              <a:rPr lang="en-US" dirty="0">
                <a:latin typeface="Courier New" panose="02070309020205020404" pitchFamily="49" charset="0"/>
              </a:rPr>
              <a:t> &lt;- "humann2_genefamilies-IdsAsPrimaryKey.tsv"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</a:t>
            </a:r>
            <a:r>
              <a:rPr lang="en-US" dirty="0" err="1">
                <a:latin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inFileName,header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</a:rPr>
              <a:t>TRUE,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="\t",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=1,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colClasses</a:t>
            </a:r>
            <a:r>
              <a:rPr lang="en-US" dirty="0">
                <a:latin typeface="Courier New" panose="02070309020205020404" pitchFamily="49" charset="0"/>
              </a:rPr>
              <a:t>=c("character",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rep("numeric", 20)))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 &lt;- t(</a:t>
            </a:r>
            <a:r>
              <a:rPr lang="en-US" dirty="0" err="1">
                <a:latin typeface="Courier New" panose="02070309020205020404" pitchFamily="49" charset="0"/>
              </a:rPr>
              <a:t>myT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myMDS</a:t>
            </a:r>
            <a:r>
              <a:rPr lang="en-US" dirty="0">
                <a:latin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capscale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(myT~1,distance="bray")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plot(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[,1], </a:t>
            </a:r>
            <a:r>
              <a:rPr lang="en-US" dirty="0" err="1">
                <a:latin typeface="Courier New" panose="02070309020205020404" pitchFamily="49" charset="0"/>
              </a:rPr>
              <a:t>myMDS$CA$u</a:t>
            </a:r>
            <a:r>
              <a:rPr lang="en-US" dirty="0">
                <a:latin typeface="Courier New" panose="02070309020205020404" pitchFamily="49" charset="0"/>
              </a:rPr>
              <a:t>[,2] ,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ifelse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row.names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1,2) == "BM" , "RED" ,"BLUE"))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18" y="118754"/>
            <a:ext cx="522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read this into R with a few lines of code…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87" y="6335921"/>
            <a:ext cx="1042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https://github.com/afodor/metagenomicsTools/blob/master/src/chapelHillWorkshop/quickMDS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17568" y="1116279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5104" y="902523"/>
            <a:ext cx="495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start our R session with nothing in memory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73783" y="1660566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5180" y="138941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all our files are;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double-back slash for windows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79576" y="3312641"/>
            <a:ext cx="1056904" cy="3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84565" y="3602628"/>
            <a:ext cx="66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tab separated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9593" y="255319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row are sample names…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846139" y="2885704"/>
            <a:ext cx="535367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0057" y="3526971"/>
            <a:ext cx="641268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264" y="3657601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spreadsheet has a row of strings, then numbers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17568" y="4465122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20" y="4263242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Transpose the spreadsheet so genes are columns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49434" y="4724397"/>
            <a:ext cx="80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086" y="45225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the ordination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6270" y="5747657"/>
            <a:ext cx="403761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751" y="586641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 the first two MDS axes, coloring by tissue type</a:t>
            </a:r>
          </a:p>
        </p:txBody>
      </p:sp>
    </p:spTree>
    <p:extLst>
      <p:ext uri="{BB962C8B-B14F-4D97-AF65-F5344CB8AC3E}">
        <p14:creationId xmlns:p14="http://schemas.microsoft.com/office/powerpoint/2010/main" val="1177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4647</Words>
  <Application>Microsoft Office PowerPoint</Application>
  <PresentationFormat>Widescreen</PresentationFormat>
  <Paragraphs>531</Paragraphs>
  <Slides>86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204</cp:revision>
  <dcterms:created xsi:type="dcterms:W3CDTF">2016-05-20T15:54:39Z</dcterms:created>
  <dcterms:modified xsi:type="dcterms:W3CDTF">2017-10-16T17:18:16Z</dcterms:modified>
</cp:coreProperties>
</file>