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0" r:id="rId2"/>
    <p:sldId id="311" r:id="rId3"/>
    <p:sldId id="263" r:id="rId4"/>
    <p:sldId id="307" r:id="rId5"/>
    <p:sldId id="310" r:id="rId6"/>
    <p:sldId id="262" r:id="rId7"/>
    <p:sldId id="264" r:id="rId8"/>
    <p:sldId id="265" r:id="rId9"/>
    <p:sldId id="288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50" r:id="rId22"/>
    <p:sldId id="349" r:id="rId23"/>
    <p:sldId id="351" r:id="rId24"/>
    <p:sldId id="352" r:id="rId25"/>
    <p:sldId id="336" r:id="rId26"/>
    <p:sldId id="354" r:id="rId27"/>
    <p:sldId id="353" r:id="rId28"/>
  </p:sldIdLst>
  <p:sldSz cx="9144000" cy="5143500" type="screen16x9"/>
  <p:notesSz cx="6858000" cy="9144000"/>
  <p:defaultTextStyle>
    <a:defPPr>
      <a:defRPr lang="en-US"/>
    </a:defPPr>
    <a:lvl1pPr algn="l" defTabSz="684213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EF4B"/>
    <a:srgbClr val="FFFFFF"/>
    <a:srgbClr val="1178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18" autoAdjust="0"/>
  </p:normalViewPr>
  <p:slideViewPr>
    <p:cSldViewPr>
      <p:cViewPr varScale="1">
        <p:scale>
          <a:sx n="107" d="100"/>
          <a:sy n="107" d="100"/>
        </p:scale>
        <p:origin x="114" y="5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51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877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12931-EB22-46D2-8F98-314D21ECAFBC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FE9C1-172B-4A9C-B1BA-1705EB0D3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4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A05EB-A860-418A-86F1-AE1FE58FFAB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52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0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CB61D-7E55-4054-919B-157F4E501A9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89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FFDE3-A12E-452D-8C66-9AE6442316A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9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1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4" r:id="rId4"/>
    <p:sldLayoutId id="2147483653" r:id="rId5"/>
    <p:sldLayoutId id="2147483652" r:id="rId6"/>
    <p:sldLayoutId id="2147483651" r:id="rId7"/>
    <p:sldLayoutId id="2147483660" r:id="rId8"/>
  </p:sldLayoutIdLst>
  <p:hf sldNum="0" hdr="0" ftr="0" dt="0"/>
  <p:txStyles>
    <p:titleStyle>
      <a:lvl1pPr algn="ctr" defTabSz="684213" rtl="0" fontAlgn="base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684213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defTabSz="684213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defTabSz="684213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defTabSz="684213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457200" algn="ctr" defTabSz="684213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914400" algn="ctr" defTabSz="684213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371600" algn="ctr" defTabSz="684213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828800" algn="ctr" defTabSz="684213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5588" indent="-255588" algn="l" defTabSz="684213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5625" indent="-212725" algn="l" defTabSz="684213" rtl="0" fontAlgn="base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defTabSz="684213" rtl="0" fontAlgn="base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98563" indent="-169863" algn="l" defTabSz="684213" rtl="0" fontAlgn="base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1463" indent="-169863" algn="l" defTabSz="684213" rtl="0" fontAlgn="base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196" indent="-171381" algn="l" defTabSz="68552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958" indent="-171381" algn="l" defTabSz="68552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0721" indent="-171381" algn="l" defTabSz="68552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484" indent="-171381" algn="l" defTabSz="68552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5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763" algn="l" defTabSz="6855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526" algn="l" defTabSz="6855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289" algn="l" defTabSz="6855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051" algn="l" defTabSz="6855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814" algn="l" defTabSz="6855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577" algn="l" defTabSz="6855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340" algn="l" defTabSz="6855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103" algn="l" defTabSz="6855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jpeg"/><Relationship Id="rId3" Type="http://schemas.openxmlformats.org/officeDocument/2006/relationships/image" Target="../media/image27.png"/><Relationship Id="rId7" Type="http://schemas.openxmlformats.org/officeDocument/2006/relationships/image" Target="../media/image31.jpeg"/><Relationship Id="rId12" Type="http://schemas.openxmlformats.org/officeDocument/2006/relationships/image" Target="../media/image3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11" Type="http://schemas.openxmlformats.org/officeDocument/2006/relationships/image" Target="../media/image35.jpeg"/><Relationship Id="rId5" Type="http://schemas.openxmlformats.org/officeDocument/2006/relationships/image" Target="../media/image29.png"/><Relationship Id="rId10" Type="http://schemas.openxmlformats.org/officeDocument/2006/relationships/image" Target="../media/image34.jpeg"/><Relationship Id="rId4" Type="http://schemas.openxmlformats.org/officeDocument/2006/relationships/image" Target="../media/image28.png"/><Relationship Id="rId9" Type="http://schemas.openxmlformats.org/officeDocument/2006/relationships/image" Target="../media/image33.jpeg"/><Relationship Id="rId1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ome.gov/images/feature_images/nr_hmp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1000" y="563563"/>
            <a:ext cx="7997825" cy="1054106"/>
          </a:xfrm>
          <a:prstGeom prst="rect">
            <a:avLst/>
          </a:prstGeom>
        </p:spPr>
        <p:txBody>
          <a:bodyPr lIns="68553" tIns="34276" rIns="68553" bIns="34276">
            <a:spAutoFit/>
          </a:bodyPr>
          <a:lstStyle/>
          <a:p>
            <a:pPr marL="457023" indent="-457023" algn="ctr" defTabSz="6855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Microbial communities in Health and Disease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023" indent="-457023" algn="ctr" defTabSz="685526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" y="2343150"/>
            <a:ext cx="7997825" cy="2159000"/>
          </a:xfrm>
          <a:prstGeom prst="rect">
            <a:avLst/>
          </a:prstGeom>
        </p:spPr>
        <p:txBody>
          <a:bodyPr lIns="68553" tIns="34276" rIns="68553" bIns="34276">
            <a:spAutoFit/>
          </a:bodyPr>
          <a:lstStyle/>
          <a:p>
            <a:pPr marL="455613" indent="-455613" algn="ctr">
              <a:spcBef>
                <a:spcPct val="20000"/>
              </a:spcBef>
            </a:pPr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Dr. Anthony Fodor</a:t>
            </a:r>
          </a:p>
          <a:p>
            <a:pPr marL="455613" indent="-455613" algn="ctr">
              <a:spcBef>
                <a:spcPct val="20000"/>
              </a:spcBef>
            </a:pPr>
            <a:r>
              <a:rPr 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Associate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Professor</a:t>
            </a:r>
          </a:p>
          <a:p>
            <a:pPr marL="455613" indent="-455613" algn="ctr">
              <a:spcBef>
                <a:spcPct val="20000"/>
              </a:spcBef>
            </a:pP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Department of Bioinformatics</a:t>
            </a:r>
          </a:p>
          <a:p>
            <a:pPr marL="455613" indent="-455613" algn="ctr">
              <a:spcBef>
                <a:spcPct val="20000"/>
              </a:spcBef>
            </a:pP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The University of North Carolina at Charlotte</a:t>
            </a:r>
          </a:p>
          <a:p>
            <a:pPr marL="455613" indent="-455613" algn="ctr">
              <a:spcBef>
                <a:spcPct val="20000"/>
              </a:spcBef>
            </a:pPr>
            <a:endParaRPr lang="en-US" sz="30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ditorial-fig1final-32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7617" y="228600"/>
            <a:ext cx="3527483" cy="47463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60092" y="4974908"/>
            <a:ext cx="22365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Fodor &amp; Talley. Gastroenterology.  2011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087" y="-36857"/>
            <a:ext cx="6731330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75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“</a:t>
            </a:r>
            <a:r>
              <a:rPr lang="en-US" sz="1275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dysbiosis</a:t>
            </a:r>
            <a:r>
              <a:rPr lang="en-US" sz="1275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 hypothesis linking risk for inflammation related diseases to the </a:t>
            </a:r>
            <a:r>
              <a:rPr lang="en-US" sz="1275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microbiome</a:t>
            </a:r>
            <a:endParaRPr lang="en-US" sz="1275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3250" y="228600"/>
            <a:ext cx="3200400" cy="171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5"/>
          </a:p>
        </p:txBody>
      </p:sp>
    </p:spTree>
    <p:extLst>
      <p:ext uri="{BB962C8B-B14F-4D97-AF65-F5344CB8AC3E}">
        <p14:creationId xmlns:p14="http://schemas.microsoft.com/office/powerpoint/2010/main" val="354300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1427290" y="571500"/>
            <a:ext cx="0" cy="3771900"/>
          </a:xfrm>
          <a:prstGeom prst="straightConnector1">
            <a:avLst/>
          </a:prstGeom>
          <a:ln w="127000">
            <a:tailEnd type="arrow"/>
          </a:ln>
          <a:scene3d>
            <a:camera prst="orthographicFront"/>
            <a:lightRig rig="twoPt" dir="t">
              <a:rot lat="0" lon="0" rev="9000000"/>
            </a:lightRig>
          </a:scene3d>
          <a:sp3d extrusionH="222250" contourW="69850" prstMaterial="translucentPowder">
            <a:bevelT w="44450"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00151" y="2625551"/>
            <a:ext cx="69762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2012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6050" y="1200150"/>
            <a:ext cx="4278731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982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00151" y="52388"/>
            <a:ext cx="6661547" cy="857250"/>
          </a:xfrm>
        </p:spPr>
        <p:txBody>
          <a:bodyPr/>
          <a:lstStyle/>
          <a:p>
            <a:pPr eaLnBrk="1" hangingPunct="1"/>
            <a:r>
              <a:rPr lang="en-US" i="1" dirty="0" smtClean="0">
                <a:latin typeface="Arial"/>
                <a:cs typeface="Arial"/>
              </a:rPr>
              <a:t>Il10</a:t>
            </a:r>
            <a:r>
              <a:rPr lang="en-US" i="1" baseline="30000" dirty="0" smtClean="0">
                <a:latin typeface="Arial"/>
                <a:cs typeface="Arial"/>
              </a:rPr>
              <a:t>-\-</a:t>
            </a:r>
            <a:r>
              <a:rPr lang="en-US" i="1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Mouse Model</a:t>
            </a:r>
            <a:endParaRPr lang="en-US" i="1" baseline="30000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3050" y="740669"/>
            <a:ext cx="2651555" cy="19621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00251" y="2436755"/>
            <a:ext cx="260813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latin typeface="Arial"/>
                <a:cs typeface="Arial"/>
              </a:rPr>
              <a:t>http://</a:t>
            </a:r>
            <a:r>
              <a:rPr lang="en-US" sz="750" dirty="0" err="1">
                <a:latin typeface="Arial"/>
                <a:cs typeface="Arial"/>
              </a:rPr>
              <a:t>en.wikipedia.org</a:t>
            </a:r>
            <a:r>
              <a:rPr lang="en-US" sz="750" dirty="0">
                <a:latin typeface="Arial"/>
                <a:cs typeface="Arial"/>
              </a:rPr>
              <a:t>/wiki/Interleukin_10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71951" y="1164091"/>
            <a:ext cx="3829050" cy="842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75" dirty="0">
                <a:latin typeface="Arial"/>
                <a:cs typeface="Arial"/>
              </a:rPr>
              <a:t>Il10 is an anti-inflammatory cytokine.</a:t>
            </a:r>
            <a:r>
              <a:rPr lang="en-US" sz="975" i="1" dirty="0">
                <a:latin typeface="Arial"/>
                <a:cs typeface="Arial"/>
              </a:rPr>
              <a:t>	</a:t>
            </a:r>
            <a:endParaRPr lang="en-US" sz="975" dirty="0">
              <a:latin typeface="Arial"/>
              <a:cs typeface="Arial"/>
            </a:endParaRPr>
          </a:p>
          <a:p>
            <a:pPr marL="214313" indent="-21431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975" dirty="0">
                <a:latin typeface="Arial"/>
                <a:cs typeface="Arial"/>
              </a:rPr>
              <a:t>Inhibits pro inflammatory cytokines</a:t>
            </a:r>
          </a:p>
          <a:p>
            <a:pPr marL="214313" indent="-21431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975" dirty="0">
                <a:latin typeface="Arial"/>
                <a:cs typeface="Arial"/>
              </a:rPr>
              <a:t>Acts as an </a:t>
            </a:r>
            <a:r>
              <a:rPr lang="en-US" sz="975" dirty="0" err="1">
                <a:latin typeface="Arial"/>
                <a:cs typeface="Arial"/>
              </a:rPr>
              <a:t>immunoregulator</a:t>
            </a:r>
            <a:r>
              <a:rPr lang="en-US" sz="975" dirty="0">
                <a:latin typeface="Arial"/>
                <a:cs typeface="Arial"/>
              </a:rPr>
              <a:t> in the GI tract.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66904" y="4031392"/>
            <a:ext cx="4660571" cy="2423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14313" indent="-214313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975" i="1" dirty="0">
                <a:latin typeface="Arial"/>
                <a:cs typeface="Arial"/>
              </a:rPr>
              <a:t>Il10</a:t>
            </a:r>
            <a:r>
              <a:rPr lang="en-US" sz="975" i="1" baseline="30000" dirty="0">
                <a:latin typeface="Arial"/>
                <a:cs typeface="Arial"/>
              </a:rPr>
              <a:t>-\- </a:t>
            </a:r>
            <a:r>
              <a:rPr lang="en-US" sz="975" i="1" dirty="0">
                <a:latin typeface="Arial"/>
                <a:cs typeface="Arial"/>
              </a:rPr>
              <a:t> </a:t>
            </a:r>
            <a:r>
              <a:rPr lang="en-US" sz="975" dirty="0">
                <a:latin typeface="Arial"/>
                <a:cs typeface="Arial"/>
              </a:rPr>
              <a:t>mice are prone to inflammation with commensal tolerated by WT mice</a:t>
            </a:r>
            <a:r>
              <a:rPr lang="en-US" sz="975" i="1" dirty="0">
                <a:latin typeface="Arial"/>
                <a:cs typeface="Arial"/>
              </a:rPr>
              <a:t>. </a:t>
            </a:r>
            <a:endParaRPr lang="en-US" sz="975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48425" y="4252785"/>
            <a:ext cx="210506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 err="1">
                <a:latin typeface="Arial"/>
                <a:cs typeface="Arial"/>
              </a:rPr>
              <a:t>Knoch</a:t>
            </a:r>
            <a:r>
              <a:rPr lang="en-US" sz="825" dirty="0">
                <a:latin typeface="Arial"/>
                <a:cs typeface="Arial"/>
              </a:rPr>
              <a:t>, B., et al.,</a:t>
            </a:r>
            <a:r>
              <a:rPr lang="en-US" sz="825" dirty="0" err="1">
                <a:latin typeface="Arial"/>
                <a:cs typeface="Arial"/>
              </a:rPr>
              <a:t>Microbiology-Sgm</a:t>
            </a:r>
            <a:r>
              <a:rPr lang="en-US" sz="825" dirty="0">
                <a:latin typeface="Arial"/>
                <a:cs typeface="Arial"/>
              </a:rPr>
              <a:t>, 2010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17509" y="4411310"/>
            <a:ext cx="6244189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975" dirty="0">
                <a:latin typeface="Arial"/>
                <a:cs typeface="Arial"/>
              </a:rPr>
              <a:t>Established model for investigating disease phenotypes associated with inflammation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9723" y="2305735"/>
            <a:ext cx="313552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5" dirty="0" err="1">
                <a:latin typeface="Arial"/>
                <a:cs typeface="Arial"/>
              </a:rPr>
              <a:t>Lamblin</a:t>
            </a:r>
            <a:r>
              <a:rPr lang="en-US" sz="825" dirty="0">
                <a:latin typeface="Arial"/>
                <a:cs typeface="Arial"/>
              </a:rPr>
              <a:t>, C., et </a:t>
            </a:r>
            <a:r>
              <a:rPr lang="en-US" sz="825" dirty="0" err="1">
                <a:latin typeface="Arial"/>
                <a:cs typeface="Arial"/>
              </a:rPr>
              <a:t>al.,The</a:t>
            </a:r>
            <a:r>
              <a:rPr lang="en-US" sz="825" dirty="0">
                <a:latin typeface="Arial"/>
                <a:cs typeface="Arial"/>
              </a:rPr>
              <a:t> Journal of allergy and clinical immunology, 2001.</a:t>
            </a:r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509" y="2702819"/>
            <a:ext cx="1990812" cy="1336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564381" y="3337698"/>
            <a:ext cx="503664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75" dirty="0">
                <a:solidFill>
                  <a:srgbClr val="FF0000"/>
                </a:solidFill>
                <a:latin typeface="Arial"/>
                <a:cs typeface="Arial"/>
              </a:rPr>
              <a:t>Il10-\-</a:t>
            </a:r>
          </a:p>
        </p:txBody>
      </p:sp>
    </p:spTree>
    <p:extLst>
      <p:ext uri="{BB962C8B-B14F-4D97-AF65-F5344CB8AC3E}">
        <p14:creationId xmlns:p14="http://schemas.microsoft.com/office/powerpoint/2010/main" val="207653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694551"/>
            <a:ext cx="5618884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438041" y="4809351"/>
            <a:ext cx="1654620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75" dirty="0"/>
              <a:t>Arthur et al, Science, 2012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4450" y="114300"/>
            <a:ext cx="66255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Some bugs, but not others, can cause inflammation to progress to cancer…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27290" y="571500"/>
            <a:ext cx="0" cy="3771900"/>
          </a:xfrm>
          <a:prstGeom prst="straightConnector1">
            <a:avLst/>
          </a:prstGeom>
          <a:ln w="127000">
            <a:tailEnd type="arrow"/>
          </a:ln>
          <a:scene3d>
            <a:camera prst="orthographicFront"/>
            <a:lightRig rig="twoPt" dir="t">
              <a:rot lat="0" lon="0" rev="9000000"/>
            </a:lightRig>
          </a:scene3d>
          <a:sp3d extrusionH="222250" contourW="69850" prstMaterial="translucentPowder">
            <a:bevelT w="44450"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00151" y="2625551"/>
            <a:ext cx="69762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84966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1427290" y="571500"/>
            <a:ext cx="0" cy="3771900"/>
          </a:xfrm>
          <a:prstGeom prst="straightConnector1">
            <a:avLst/>
          </a:prstGeom>
          <a:ln w="127000">
            <a:tailEnd type="arrow"/>
          </a:ln>
          <a:scene3d>
            <a:camera prst="orthographicFront"/>
            <a:lightRig rig="twoPt" dir="t">
              <a:rot lat="0" lon="0" rev="9000000"/>
            </a:lightRig>
          </a:scene3d>
          <a:sp3d extrusionH="222250" contourW="69850" prstMaterial="translucentPowder">
            <a:bevelT w="44450"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00151" y="511001"/>
            <a:ext cx="69762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2006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4550" y="171450"/>
            <a:ext cx="5550694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00200" y="2443163"/>
            <a:ext cx="1497526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75" dirty="0">
                <a:latin typeface="Arial" pitchFamily="34" charset="0"/>
                <a:cs typeface="Arial" pitchFamily="34" charset="0"/>
              </a:rPr>
              <a:t>Clinical </a:t>
            </a:r>
            <a:r>
              <a:rPr lang="en-US" sz="975" i="1" dirty="0">
                <a:latin typeface="Arial" pitchFamily="34" charset="0"/>
                <a:cs typeface="Arial" pitchFamily="34" charset="0"/>
              </a:rPr>
              <a:t>E. coli </a:t>
            </a:r>
            <a:r>
              <a:rPr lang="en-US" sz="975" dirty="0">
                <a:latin typeface="Arial" pitchFamily="34" charset="0"/>
                <a:cs typeface="Arial" pitchFamily="34" charset="0"/>
              </a:rPr>
              <a:t>isolates</a:t>
            </a:r>
          </a:p>
          <a:p>
            <a:r>
              <a:rPr lang="en-US" sz="975" dirty="0">
                <a:latin typeface="Arial" pitchFamily="34" charset="0"/>
                <a:cs typeface="Arial" pitchFamily="34" charset="0"/>
              </a:rPr>
              <a:t>change cell morphology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7350" y="3657601"/>
            <a:ext cx="1641796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75" dirty="0">
                <a:latin typeface="Arial" pitchFamily="34" charset="0"/>
                <a:cs typeface="Arial" pitchFamily="34" charset="0"/>
              </a:rPr>
              <a:t>This activity is dependent</a:t>
            </a:r>
          </a:p>
          <a:p>
            <a:r>
              <a:rPr lang="en-US" sz="975" dirty="0">
                <a:latin typeface="Arial" pitchFamily="34" charset="0"/>
                <a:cs typeface="Arial" pitchFamily="34" charset="0"/>
              </a:rPr>
              <a:t>on the </a:t>
            </a:r>
            <a:r>
              <a:rPr lang="en-US" sz="975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PKS island</a:t>
            </a:r>
            <a:r>
              <a:rPr lang="en-US" sz="975" dirty="0">
                <a:latin typeface="Arial" pitchFamily="34" charset="0"/>
                <a:cs typeface="Arial" pitchFamily="34" charset="0"/>
              </a:rPr>
              <a:t>,</a:t>
            </a:r>
          </a:p>
          <a:p>
            <a:r>
              <a:rPr lang="en-US" sz="975" dirty="0">
                <a:latin typeface="Arial" pitchFamily="34" charset="0"/>
                <a:cs typeface="Arial" pitchFamily="34" charset="0"/>
              </a:rPr>
              <a:t>that encodes machinery</a:t>
            </a:r>
          </a:p>
          <a:p>
            <a:r>
              <a:rPr lang="en-US" sz="975" dirty="0">
                <a:latin typeface="Arial" pitchFamily="34" charset="0"/>
                <a:cs typeface="Arial" pitchFamily="34" charset="0"/>
              </a:rPr>
              <a:t>for </a:t>
            </a:r>
            <a:r>
              <a:rPr lang="en-US" sz="975" dirty="0" err="1">
                <a:latin typeface="Arial" pitchFamily="34" charset="0"/>
                <a:cs typeface="Arial" pitchFamily="34" charset="0"/>
              </a:rPr>
              <a:t>polyketide</a:t>
            </a:r>
            <a:r>
              <a:rPr lang="en-US" sz="975" dirty="0">
                <a:latin typeface="Arial" pitchFamily="34" charset="0"/>
                <a:cs typeface="Arial" pitchFamily="34" charset="0"/>
              </a:rPr>
              <a:t> and</a:t>
            </a:r>
          </a:p>
          <a:p>
            <a:r>
              <a:rPr lang="en-US" sz="975" dirty="0">
                <a:latin typeface="Arial" pitchFamily="34" charset="0"/>
                <a:cs typeface="Arial" pitchFamily="34" charset="0"/>
              </a:rPr>
              <a:t>non-ribosomal polypeptide</a:t>
            </a:r>
          </a:p>
          <a:p>
            <a:r>
              <a:rPr lang="en-US" sz="975" dirty="0">
                <a:latin typeface="Arial" pitchFamily="34" charset="0"/>
                <a:cs typeface="Arial" pitchFamily="34" charset="0"/>
              </a:rPr>
              <a:t>synthesis 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86151" y="2057401"/>
            <a:ext cx="4193381" cy="1421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29050" y="3620860"/>
            <a:ext cx="4000500" cy="1408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097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7300" y="8751"/>
            <a:ext cx="67346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Remarkably, the PKS island appears essential in promoting progress to CRC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27290" y="571500"/>
            <a:ext cx="0" cy="3771900"/>
          </a:xfrm>
          <a:prstGeom prst="straightConnector1">
            <a:avLst/>
          </a:prstGeom>
          <a:ln w="127000">
            <a:tailEnd type="arrow"/>
          </a:ln>
          <a:scene3d>
            <a:camera prst="orthographicFront"/>
            <a:lightRig rig="twoPt" dir="t">
              <a:rot lat="0" lon="0" rev="9000000"/>
            </a:lightRig>
          </a:scene3d>
          <a:sp3d extrusionH="222250" contourW="69850" prstMaterial="translucentPowder">
            <a:bevelT w="44450"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00151" y="511001"/>
            <a:ext cx="69762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2006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00151" y="2625551"/>
            <a:ext cx="69762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2012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628651"/>
            <a:ext cx="5179219" cy="1735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1700" y="2457450"/>
            <a:ext cx="5142968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224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344" y="364332"/>
            <a:ext cx="4279106" cy="1407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025480" y="65901"/>
            <a:ext cx="4307589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75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presence of PKS is associated with cancers in multiple human cohorts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27290" y="571500"/>
            <a:ext cx="0" cy="3771900"/>
          </a:xfrm>
          <a:prstGeom prst="straightConnector1">
            <a:avLst/>
          </a:prstGeom>
          <a:ln w="127000">
            <a:tailEnd type="arrow"/>
          </a:ln>
          <a:scene3d>
            <a:camera prst="orthographicFront"/>
            <a:lightRig rig="twoPt" dir="t">
              <a:rot lat="0" lon="0" rev="9000000"/>
            </a:lightRig>
          </a:scene3d>
          <a:sp3d extrusionH="222250" contourW="69850" prstMaterial="translucentPowder">
            <a:bevelT w="44450"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00151" y="511001"/>
            <a:ext cx="69762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2006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0151" y="2625551"/>
            <a:ext cx="69762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248735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7450" y="1842953"/>
            <a:ext cx="359187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628901" y="2928804"/>
            <a:ext cx="392607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75" dirty="0" err="1">
                <a:latin typeface="Arial" pitchFamily="34" charset="0"/>
                <a:cs typeface="Arial" pitchFamily="34" charset="0"/>
              </a:rPr>
              <a:t>Buc</a:t>
            </a:r>
            <a:r>
              <a:rPr lang="en-US" sz="975" dirty="0">
                <a:latin typeface="Arial" pitchFamily="34" charset="0"/>
                <a:cs typeface="Arial" pitchFamily="34" charset="0"/>
              </a:rPr>
              <a:t> et al - High Prevalence of Mucosa-Associated E. coli Producing</a:t>
            </a:r>
          </a:p>
          <a:p>
            <a:r>
              <a:rPr lang="en-US" sz="975" dirty="0" err="1">
                <a:latin typeface="Arial" pitchFamily="34" charset="0"/>
                <a:cs typeface="Arial" pitchFamily="34" charset="0"/>
              </a:rPr>
              <a:t>Cyclomodulin</a:t>
            </a:r>
            <a:r>
              <a:rPr lang="en-US" sz="975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975" dirty="0" err="1">
                <a:latin typeface="Arial" pitchFamily="34" charset="0"/>
                <a:cs typeface="Arial" pitchFamily="34" charset="0"/>
              </a:rPr>
              <a:t>Genotoxin</a:t>
            </a:r>
            <a:r>
              <a:rPr lang="en-US" sz="975" dirty="0">
                <a:latin typeface="Arial" pitchFamily="34" charset="0"/>
                <a:cs typeface="Arial" pitchFamily="34" charset="0"/>
              </a:rPr>
              <a:t> in Colon Cancer (2013)</a:t>
            </a:r>
          </a:p>
          <a:p>
            <a:endParaRPr lang="en-US" sz="975" dirty="0"/>
          </a:p>
          <a:p>
            <a:endParaRPr lang="en-US" sz="975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50344" y="364332"/>
            <a:ext cx="4279106" cy="1407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025480" y="65901"/>
            <a:ext cx="4307589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75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presence of PKS is associated with cancers in multiple human cohorts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27290" y="571500"/>
            <a:ext cx="0" cy="3771900"/>
          </a:xfrm>
          <a:prstGeom prst="straightConnector1">
            <a:avLst/>
          </a:prstGeom>
          <a:ln w="127000">
            <a:tailEnd type="arrow"/>
          </a:ln>
          <a:scene3d>
            <a:camera prst="orthographicFront"/>
            <a:lightRig rig="twoPt" dir="t">
              <a:rot lat="0" lon="0" rev="9000000"/>
            </a:lightRig>
          </a:scene3d>
          <a:sp3d extrusionH="222250" contourW="69850" prstMaterial="translucentPowder">
            <a:bevelT w="44450"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00151" y="511001"/>
            <a:ext cx="69762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2006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00151" y="2625551"/>
            <a:ext cx="69762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2012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00151" y="3086100"/>
            <a:ext cx="69762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2013</a:t>
            </a:r>
          </a:p>
        </p:txBody>
      </p:sp>
    </p:spTree>
    <p:extLst>
      <p:ext uri="{BB962C8B-B14F-4D97-AF65-F5344CB8AC3E}">
        <p14:creationId xmlns:p14="http://schemas.microsoft.com/office/powerpoint/2010/main" val="396009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7450" y="1842953"/>
            <a:ext cx="359187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2628901" y="2928804"/>
            <a:ext cx="392607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75" dirty="0" err="1">
                <a:latin typeface="Arial" pitchFamily="34" charset="0"/>
                <a:cs typeface="Arial" pitchFamily="34" charset="0"/>
              </a:rPr>
              <a:t>Buc</a:t>
            </a:r>
            <a:r>
              <a:rPr lang="en-US" sz="975" dirty="0">
                <a:latin typeface="Arial" pitchFamily="34" charset="0"/>
                <a:cs typeface="Arial" pitchFamily="34" charset="0"/>
              </a:rPr>
              <a:t> et al - High Prevalence of Mucosa-Associated E. coli Producing</a:t>
            </a:r>
          </a:p>
          <a:p>
            <a:r>
              <a:rPr lang="en-US" sz="975" dirty="0" err="1">
                <a:latin typeface="Arial" pitchFamily="34" charset="0"/>
                <a:cs typeface="Arial" pitchFamily="34" charset="0"/>
              </a:rPr>
              <a:t>Cyclomodulin</a:t>
            </a:r>
            <a:r>
              <a:rPr lang="en-US" sz="975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975" dirty="0" err="1">
                <a:latin typeface="Arial" pitchFamily="34" charset="0"/>
                <a:cs typeface="Arial" pitchFamily="34" charset="0"/>
              </a:rPr>
              <a:t>Genotoxin</a:t>
            </a:r>
            <a:r>
              <a:rPr lang="en-US" sz="975" dirty="0">
                <a:latin typeface="Arial" pitchFamily="34" charset="0"/>
                <a:cs typeface="Arial" pitchFamily="34" charset="0"/>
              </a:rPr>
              <a:t> in Colon Cancer (2013)</a:t>
            </a:r>
          </a:p>
          <a:p>
            <a:endParaRPr lang="en-US" sz="975" dirty="0"/>
          </a:p>
          <a:p>
            <a:endParaRPr lang="en-US" sz="975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50344" y="364332"/>
            <a:ext cx="4279106" cy="1407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2025480" y="65901"/>
            <a:ext cx="4307589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75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presence of PKS is associated with cancers in multiple human cohorts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27290" y="571500"/>
            <a:ext cx="0" cy="3771900"/>
          </a:xfrm>
          <a:prstGeom prst="straightConnector1">
            <a:avLst/>
          </a:prstGeom>
          <a:ln w="127000">
            <a:tailEnd type="arrow"/>
          </a:ln>
          <a:scene3d>
            <a:camera prst="orthographicFront"/>
            <a:lightRig rig="twoPt" dir="t">
              <a:rot lat="0" lon="0" rev="9000000"/>
            </a:lightRig>
          </a:scene3d>
          <a:sp3d extrusionH="222250" contourW="69850" prstMaterial="translucentPowder">
            <a:bevelT w="44450"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00151" y="511001"/>
            <a:ext cx="69762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2006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00151" y="2625551"/>
            <a:ext cx="69762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2012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00151" y="3086100"/>
            <a:ext cx="69762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2013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86050" y="3600450"/>
            <a:ext cx="3836194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71801" y="4343401"/>
            <a:ext cx="3736181" cy="53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4756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8850" y="86752"/>
            <a:ext cx="3501280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75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sz="975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oncogenic</a:t>
            </a:r>
            <a:r>
              <a:rPr lang="en-US" sz="975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potential of PKS appears to be reproducible </a:t>
            </a:r>
          </a:p>
          <a:p>
            <a:r>
              <a:rPr lang="en-US" sz="975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in a HCT116 cell/ nude mouse system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817483"/>
            <a:ext cx="4914900" cy="1639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1427290" y="571500"/>
            <a:ext cx="0" cy="3771900"/>
          </a:xfrm>
          <a:prstGeom prst="straightConnector1">
            <a:avLst/>
          </a:prstGeom>
          <a:ln w="127000">
            <a:tailEnd type="arrow"/>
          </a:ln>
          <a:scene3d>
            <a:camera prst="orthographicFront"/>
            <a:lightRig rig="twoPt" dir="t">
              <a:rot lat="0" lon="0" rev="9000000"/>
            </a:lightRig>
          </a:scene3d>
          <a:sp3d extrusionH="222250" contourW="69850" prstMaterial="translucentPowder">
            <a:bevelT w="44450"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00151" y="511001"/>
            <a:ext cx="69762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2006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0151" y="2625551"/>
            <a:ext cx="69762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2012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0151" y="3086100"/>
            <a:ext cx="69762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2013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00151" y="3486150"/>
            <a:ext cx="69762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2014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4550" y="2628900"/>
            <a:ext cx="5784679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445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893153"/>
            <a:ext cx="34708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metagenomics?</a:t>
            </a:r>
          </a:p>
          <a:p>
            <a:endParaRPr lang="en-US" sz="2400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 rot="10800000">
            <a:off x="4114800" y="2121753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276350"/>
            <a:ext cx="38154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Chinese bugs are becoming more like U.S. bugs!</a:t>
            </a:r>
          </a:p>
        </p:txBody>
      </p:sp>
    </p:spTree>
    <p:extLst>
      <p:ext uri="{BB962C8B-B14F-4D97-AF65-F5344CB8AC3E}">
        <p14:creationId xmlns:p14="http://schemas.microsoft.com/office/powerpoint/2010/main" val="2582762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819150"/>
            <a:ext cx="4981575" cy="3390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209550"/>
            <a:ext cx="70392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Life in neighboring regions in Hunan province is very different for rural and urban populations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19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095375"/>
            <a:ext cx="5800725" cy="36861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209550"/>
            <a:ext cx="50557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the list of differences, we can add differences in the </a:t>
            </a:r>
            <a:r>
              <a:rPr lang="en-US" dirty="0" err="1" smtClean="0"/>
              <a:t>microbiotia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74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38150"/>
            <a:ext cx="3614738" cy="46064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2000" y="209550"/>
            <a:ext cx="736451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Among the bugs that are higher in rural China is </a:t>
            </a:r>
            <a:r>
              <a:rPr lang="en-US" i="1" dirty="0" smtClean="0"/>
              <a:t>E. Coli </a:t>
            </a:r>
            <a:r>
              <a:rPr lang="en-US" dirty="0" smtClean="0"/>
              <a:t>(that we think causes colorectal cancer!)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10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7150"/>
            <a:ext cx="545854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Bugs in rural China are less like U.S. bugs (and are not as well studied)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49538"/>
            <a:ext cx="4343400" cy="458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39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52400" y="-19050"/>
            <a:ext cx="7997825" cy="8572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defTabSz="685526" fontAlgn="auto">
              <a:spcAft>
                <a:spcPts val="0"/>
              </a:spcAft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Computer then </a:t>
            </a:r>
            <a:r>
              <a:rPr lang="en-US" sz="3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and now…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590550"/>
            <a:ext cx="336232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419600" y="4324350"/>
            <a:ext cx="311335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http://en.wikipedia.org/wiki/Moore's_law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" y="1504950"/>
            <a:ext cx="4243469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What will microbiology look like when we</a:t>
            </a:r>
          </a:p>
          <a:p>
            <a:r>
              <a:rPr lang="en-US" sz="1600" dirty="0" smtClean="0"/>
              <a:t>can carry around whole-genome microbiome</a:t>
            </a:r>
          </a:p>
          <a:p>
            <a:r>
              <a:rPr lang="en-US" sz="1600" dirty="0" smtClean="0"/>
              <a:t>samplers in our hand?</a:t>
            </a:r>
          </a:p>
          <a:p>
            <a:endParaRPr lang="en-US" sz="1600" dirty="0" smtClean="0"/>
          </a:p>
          <a:p>
            <a:r>
              <a:rPr lang="en-US" sz="1600" dirty="0" smtClean="0"/>
              <a:t>Will there be an </a:t>
            </a:r>
            <a:r>
              <a:rPr lang="en-US" sz="1600" dirty="0" err="1" smtClean="0"/>
              <a:t>iPhone</a:t>
            </a:r>
            <a:r>
              <a:rPr lang="en-US" sz="1600" dirty="0" smtClean="0"/>
              <a:t> sequencing app?</a:t>
            </a:r>
          </a:p>
          <a:p>
            <a:endParaRPr lang="en-US" sz="1600" dirty="0" smtClean="0"/>
          </a:p>
          <a:p>
            <a:r>
              <a:rPr lang="en-US" sz="1600" dirty="0" smtClean="0"/>
              <a:t>If you can sequence them in real time,</a:t>
            </a:r>
          </a:p>
          <a:p>
            <a:r>
              <a:rPr lang="en-US" sz="1600" dirty="0" smtClean="0"/>
              <a:t>microbes are no longer invisible…</a:t>
            </a:r>
          </a:p>
        </p:txBody>
      </p:sp>
    </p:spTree>
    <p:extLst>
      <p:ext uri="{BB962C8B-B14F-4D97-AF65-F5344CB8AC3E}">
        <p14:creationId xmlns:p14="http://schemas.microsoft.com/office/powerpoint/2010/main" val="112419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524488" y="114300"/>
            <a:ext cx="135646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Acknowledgements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229101"/>
            <a:ext cx="3188494" cy="663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1600200" y="375941"/>
            <a:ext cx="1513556" cy="94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u="sng" dirty="0">
                <a:latin typeface="Arial"/>
                <a:cs typeface="Arial"/>
              </a:rPr>
              <a:t>UNC-Chapel Hill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/>
                <a:cs typeface="Arial"/>
              </a:rPr>
              <a:t>Janelle Arthur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/>
                <a:cs typeface="Arial"/>
              </a:rPr>
              <a:t>Annie Green Howard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 pitchFamily="34" charset="0"/>
                <a:cs typeface="Arial" pitchFamily="34" charset="0"/>
              </a:rPr>
              <a:t>Marcus </a:t>
            </a:r>
            <a:r>
              <a:rPr lang="en-US" sz="1050" dirty="0" err="1">
                <a:latin typeface="Arial" pitchFamily="34" charset="0"/>
                <a:cs typeface="Arial" pitchFamily="34" charset="0"/>
              </a:rPr>
              <a:t>Muhlbauer</a:t>
            </a:r>
            <a:endParaRPr lang="en-US" sz="105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 pitchFamily="34" charset="0"/>
                <a:cs typeface="Arial" pitchFamily="34" charset="0"/>
              </a:rPr>
              <a:t>Penny Gordon-Larsen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3543300"/>
            <a:ext cx="2185988" cy="551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3495954" y="369991"/>
            <a:ext cx="1207382" cy="77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u="sng" dirty="0">
                <a:latin typeface="Arial"/>
                <a:cs typeface="Arial"/>
              </a:rPr>
              <a:t>UNC-Charlotte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 err="1">
                <a:latin typeface="Arial"/>
                <a:cs typeface="Arial"/>
              </a:rPr>
              <a:t>Ra’ad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Gharaibeh</a:t>
            </a:r>
            <a:endParaRPr lang="en-US" sz="1050" dirty="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/>
                <a:cs typeface="Arial"/>
              </a:rPr>
              <a:t>Jon </a:t>
            </a:r>
            <a:r>
              <a:rPr lang="en-US" sz="1050" dirty="0" err="1">
                <a:latin typeface="Arial"/>
                <a:cs typeface="Arial"/>
              </a:rPr>
              <a:t>McCafferty</a:t>
            </a:r>
            <a:endParaRPr lang="en-US" sz="1050" dirty="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/>
                <a:cs typeface="Arial"/>
              </a:rPr>
              <a:t>Kathryn </a:t>
            </a:r>
            <a:r>
              <a:rPr lang="en-US" sz="1050" dirty="0" err="1">
                <a:latin typeface="Arial"/>
                <a:cs typeface="Arial"/>
              </a:rPr>
              <a:t>Winglee</a:t>
            </a:r>
            <a:endParaRPr lang="en-US" sz="1050" dirty="0">
              <a:latin typeface="Arial"/>
              <a:cs typeface="Arial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264517" y="342900"/>
            <a:ext cx="1107996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u="sng" dirty="0">
                <a:latin typeface="Arial"/>
                <a:cs typeface="Arial"/>
              </a:rPr>
              <a:t>UF- Gainesville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/>
                <a:cs typeface="Arial"/>
              </a:rPr>
              <a:t>Christian </a:t>
            </a:r>
            <a:r>
              <a:rPr lang="en-US" sz="1050" dirty="0" err="1">
                <a:latin typeface="Arial"/>
                <a:cs typeface="Arial"/>
              </a:rPr>
              <a:t>Jobin</a:t>
            </a:r>
            <a:endParaRPr lang="en-US" sz="1050" dirty="0">
              <a:latin typeface="Arial"/>
              <a:cs typeface="Arial"/>
            </a:endParaRPr>
          </a:p>
        </p:txBody>
      </p:sp>
      <p:sp>
        <p:nvSpPr>
          <p:cNvPr id="56322" name="AutoShape 2" descr="data:image/jpeg;base64,/9j/4AAQSkZJRgABAQAAAQABAAD/2wCEAAkGBxMTEhQSEhQVFRUXGBkaGBgWGR0gHBsfGhoaGBwcGSAeIiggGx8mGxogIT0hJyorLi4xHh8zODMsNykuLi0BCgoKBQUFDgUFDisZExkrKysrKysrKysrKysrKysrKysrKysrKysrKysrKysrKysrKysrKysrKysrKysrKysrK//AABEIAN8A4gMBIgACEQEDEQH/xAAcAAEAAgMBAQEAAAAAAAAAAAAABgcEBQgDAgH/xABOEAACAQMCAwQFBwcJBgUFAAABAgMABBEFIQYSMQcTQVEiMkJhcRRSVGKBk9EWFyNykaHSCBUkM1NjgpLBQ3OisbLCJaOz0/E0RMPh8P/EABQBAQAAAAAAAAAAAAAAAAAAAAD/xAAUEQEAAAAAAAAAAAAAAAAAAAAA/9oADAMBAAIRAxEAPwC8aUpQKUpQKUpQKUrwivI2d41dGdMc6hgWXm3HMBuuffQe9YV3q9vFJHDJNGkkhxGjMA7ZOPRXqd6zaqPt+gaL5BqKD0recD45xKufLBiP+agtyledtOrorqcqyhgfMEZH7q9KBVZdjev3NzJqMdzM0phmVV5sbAmUYGP1Ks2qh7GPR1LW0/v/APplnH+tBru3TWrtL63gs5Z42Fu8rCF2XIy7EnlIzhYiatDgTiJb+xhuRjmZcSAeDrs49wzuPcRUDAE/FrAjItrbG/T0ox/7+K8uAmOlazc6S+0Fx+mts9OhIA/wgoSepiHnQSbjzi+e0vtNtYFjYXUvJJzqxIUvEgK4IxgMx3z0FTqql4qbveKdNi6rHCX+BxO//atTbtG1x7LTbm5i/rEUBD5M7rGG+wtn7KDdXOpQxsEkljRj0VnUE/AE5rJBqnuAezCxvLGO7u2kuZrgF2k71vRJJGNjuwxgls75rGu1uOG7mDlnefTJ35GSU5aI7ZIxtnBLeiAGwQQNjQXXShNecEyuqujBlYAqykEEHcEEbEe+g9KUpQKUpQKUpQKUpQKUpQKUpQKUqrr7jW703VWi1IqbK4P9HlRcLGBtv4nqOYEkjZhgbELRrmjhjhu9W4vp9Olb5XZTsrxnrLGWcdTs5zGcqeuxBBAz0qjAgEEEHcEdCPdVMnXodJ4g1F7luSCaFZBhSSz/AKMgADxLd4PLzIoJf2edo0OoDuZB3F4mQ8LbZK9THnc+9Tuu/UDJy+1jS/lGlXaDqqd6vxiIk2+IUj7arHUOHLzXbn+cLW2SwRVzHM7MskzDdHPL47D0wNgfWfAAkvBfaK/enS9ZQw3PqB2ACyZ2AfGwJ8GHot7tshJOx/VPlGk2pPrRqYj7u6JRf+AKftqZ1QvBC63p63NlZWPeL8ociWcFU2/Rll5mQMCEByCftqSnhHX7vPyzU1tkPsWwOQPIleT/AKmoLVqoezEcmvazHn1md/2yk/8AfVtwqQqgnmIABPmcda0+n8K2sN3LfRoRcTArI/MxBBKkjlzyjdB0FBAOzv8ATcQaxcfM/Q/scJ/+Ctj226G720WoW+1xZOJAR15Mgt8eUgN8A3nU507RLeB5ZIYkjeYgyMowXILHLe/LH9tZs8SurIwDKwIYHoQRgg/ZQUt2f6yuo8Qy3ighRZqQD7J5YVZfsdnHvxVi2/EFnqE15ppRnMQKTBl9BgcA8rA+Zx4HIJHTNYXAvZ1Bpks0sMkj94oXEnL6IBzsQBn/APVRLWzNomqz6j3Ty2N3jvSgyY2JByffzZIzgEOR1FBiXei6jw873FiTdaeTzSQud0HiSB0OP9oo8PSXAFTGD+buIrWN2DkROCU5sNG+2VYbqwI8cEEE4wc4zIu03SWiMvyyMKASVbmD7dRyEcxPwBzUO7BrQtLqN7HGYraaXEKYwMB5GwANsKrBdtuo8KC2b+0SaN4pASkilWAJBIYYIyCCNj4VTGrR3fDLLJBMLjT5Hx8nlbDqTljynG2w9ZRjf0l6GrpurlI0aSRgqIpZmOwAAySfcBVKaJbvxFqjXcyn+b7U8saN0c9QpHTLbO3u5V8jQWhwfxja6jH3ls/pD1422dP1h5fWGQfOpBVe8VdmKSzLeafKbG7DZLRj0HyfSLKOhPu2bcEHOamwv4kkjt3lUzMhYKSA7hcBm5R7/IeflQZlKUoFKUoFKUoFKUoFRvjzi+PTLb5RIjSEnlRF25mIJAZsEIMA7ny2BqSVh6vpcVzC9vOgkikGGU/tBHkQdwRuCARQQDRO2zTZsCbvbZtv6xeZc+5kz+0gVJtWtbDWLV4O9injO4aJ1Zo2HRlIzysM+PmQdiRVT/zemjXYstShS60yZiYZZEDNET1IOMqR7SjHzh4gzC/7GtPk5ZrOSa1bGUaGTmXcbMObLdPJh1oNVwRxDPpF0NH1Nswn/wCluD6uCcKpJ9g9PqHY7YI+u062ji13SbiRFdJSIirAFcq+AxB8jMD/AIRWr4t7NtakhEPyqO/iTdO9wJgfHlZ8kZG2O8wfLYGplwbwfNLaWo1hVkltnLQKWyyrgBRKQcORjpkjAXOTQWFWNLp8TSJM0aNKgIRyoLKD1CnqM1k0oFKUoFKUoFKUoFfjKCMHcHqDX7Sgjk/AemO3O1lb83XaMAH4gbGt9bW6RoscaqiKMKqgBQB4ADYCvWlBTnalrkuoXceh2Jzlh8pcdBjDcpPzUHpN5nlXqCDaHDehxWVtFbQjCRrjJ6serM3vJ3r7tdDt455LmOFFmlAWRwMFgCTv4Zydz1OFznAxjcW8SwafbtcznAGyqPWdj0Rfef3DJOwoMLj7jKHTLczSelI2RFEDu7f6KOpbw+JAML7M+D57if8AnrU8tO/pQRnYIPByPDA2VfAb9cYwuB+Gp9Xuv541Mfogf6NAfVIB9E4P+zB3x7ZyTt61z0Ght+L7V7+TTgzC4RAxDKQGyMlUJ9YhSG28DtnBxvqqXt3it4kgvEmEF/Ey9zy+vIoOSCB0C7nmO3VfaqYdnXGUep2olGFmTCzIPZbHUfVbGQfiOoNBKqUpQKUpQK/Ca/ahHbNqbwaTcNGcM/LHnyDsA37VyPtoI5qvaFqF9PJbaFAJEjOHuXA5c9MqWIQDrjOS2NhWFNxBxLp4727gju4Ru5UJkDx/qsFcfOKEVYPZvpEdrptrHGB6USSOR7TyKGZs+O5wPcAPCpNQQbTNY0/iGykhIPQc8bY7yJvZdTuOvRhsehHUVFuB9XutIvF0a+5pIZDi0mUEjc7DG5Ck9R7B+qcjy480kaTqlnqdpiOOaURzxjZTzetgDbDLk46BlBq43hUsrFQWXPKSBkZ2OD4ZFB6UpSgUpSgUpSgUrA1vWYLSJp7mRY418W8T5KOrE+Q3rnjtD7Wbi+5obbmt7bod8SSfrkH0R9Ue/JPgHS1Kovsx7YOXktNSYkbKlyeo8AJvMf3n+bxarzRgQCCCDuCOh+FB+0pSgUpSgVo+KOErS/EQuo+fun5kOcHqOZT5q2ACK3lKD5RAoCqAABgAdAB0AqtuPO1FYH+Racvyq8Y8no+ksZ8tvXcfNGw3ydsGW8b6PPd2ckFtObeVsYcdCPFWIHMAR4rv06jIOBwH2f2umJ+jHeTkYedh6R8wo9hc+A92ScUEX4K7L2Mvy/WHNxdN6XdseZEPUc/gxHQKPQXwztjJ1vhK6tNUi1DS0UrO3JdwkhVIO7Se4HrkbhgDhuYirMqK8VdoVhYZE0waQf7KL0pPgQNl/wARFBKqVB+zzjmbUnmY2bwW4AMMjZIfchgWwAT0OFzjfJ6VOKBSlKBWj424fF/ZT2pPKXX0GPg6kMpPu5gM+7NZ2uSTLbzG2UPOI27pSQAXweXOSBjOOpFVZF2t3lmwj1fT5I98d5ECAf1Qx5H28Q/2UH52Z9oQtQNK1XNvNB+jR5Nl5R6qOei4HR/VZcb+Jt9ZVK8wIK4zkHbHnnyqu7u90LXVVHkjMvROY91Mu2cLzY5xvnHpLWp/MRbglReXIiJyUwu/xPTPv5aDy4o1Eazq1pY2pD21q/fXEq7qSpGQD4jA5AR1LnwXNXFWl4V4WttPi7m1j5QcFmO7uR4u3j8Og3wBW6oFKUoFKV8TSqilnYKqgksxwABuSSdgKD7qEdoHaTbaaCn9dckejCp9XyMh9ge7qdsDG4gvaL2z55rfTDjwa5I/b3IP7Oc+/A6NVJyyFmLMSzMSSSckk7kknqSfGg2/FPFFzqE3fXT8xGeVRsiA+CL4fHqcbk1rbCykmkWKFGkkc4VVGST/AP29bzgvgu61KXkgXEYOJJm9RPHf5zfVG/wG9dJcF8E2mlxHuwC+P0s8mOYjqd+iIMeqPLfJ3oId2cdj0dvy3GoBZZxusXWOM/W8JGH+Ue/Y1KuPO0S10xeVz3s5GVgQ7/FzuI1953PgDg1Be0TtnC81vphDHcNcEbDw/RA+sfrnbyByDVHTzM7M7szsxJZmJJJPUkncn30HXfB/GVrqMfPbv6Q9eNtnT9YeI+sMj31Ia5A4H0u+nuk/m/nEykHvFPKIx5u3QL7jnO4weldGWPHtpFNHp91dxvdhcSSIvLF3nzCckK/uzjO2xIWgmdKUoFKUoFfMjhQWY4ABJJ8ANya+qxNXs++gmhzjvI3TPlzKVz++gp59Z1PiCaSOxkNpYRtytLuGf4kekWI35AQAD6R3GZbwp2R6fZ4d0+Uyj25gCoP1U9UbjO/MR51r+wXUU+RyWLDkuLaWQSIfW3b1vfhsp7uUeYqxNT1KG3QyzypEg6s7BR8N+p91BlAY2FftVPrfbKrv3GlW0l3MejFWC/EKPTYfHl+NTLgB9RNux1QIsxkYqF5chDjCsF2GDnxJxjO+chJqUpQQ/ini2S21DT7KKNH+Ulu85iQVUFfSXHu5zgjfA6VLZoldSrqGU7EMMg/EHrVG8ecSNBxGs6W73PySBVKISMc6sSxIVtgJh4dcb1IrDt109jiWK4hPiSqso/ytzf8ADQbbiDsi0y5yViNu59qA8o/yHKfsArV8M8C6rYXUKxaiZbIN+kR85CgEhVVuYDOwypB3qSad2l6VN6t7Ev8Avcx/+oFqTWd5HKvPE6SKfaRgw/aNqD3pSlApSq57Ru1SCw5oIOWe6+b7EZ/vCOp+oN/MjaglnFXFNtp8JmuX5RvyoN3cjwRfH49B4kVzd2gdo9zqTFD+itgfRhU9cdDIfbPu6DwGdzGtc1me7mae5kaSRvE+A8AoGyqM9BtXlpmnS3EqwwRtJI5wqqMk/gB4k7DxoMWrT7OOyGW75bi9DQ2/VY+kko/7EPn1I6YyGqddnHZFFactxe8s1wMFU6xxHwx89x847DwG2azO0XtWgsOaC35Z7rccufQjP94R1P1Bv5ldqCSarq1jpFqvPyQRKMRxoPSY9cIvViSck+/JPjXPXaD2lXOpExj9DbZ2iU7tjoZT7RzvjoNupGai+u63PeTNPcyNJIfE9APBVHRVHkKxLW2eR1jjRndjhVQEsT5ADc0HlVg9nfZbcagRNLzQWvzyPSkHlED4fXO3lzYIrb6ZwdZaTGt3rTLJMwzFZLht/OTwb7fQG+7EgVotb7V9RmuEnik+TpGf0cMfqAdMSZ/rDjbcY8gKCzO0izudM08Q6RAIrfBM8sZJmXbBY7Z3A3kySB80AGueK6Z7O+1W3v8Algn5YLrpy+xIf7snofqHfyLb1qe0fsejuOe508LFN1aHYRyH6vhGx/yn3bmgg3Z32sz2XLBdc09sNh4yRjw5CfWUfNPuwRjB6G0TWILuJZ7aRZI26FfD3MOqkeR3rja+s5IZGilRo5EOGVhgg+8VsuFeKLnT5e+tZOUnHMp3RwPB18fHfYjJwRQdjUqEdn/aVa6kAn9TcgbxMfW2yTEfbHu6jfbG5m9ApSlBX3GfZgl3cfLLW4ks7n2njzhtsZ2ZSrY2yDv4jxrUWfYuJJBJqN9cXhHQEkbeRZmdsfDlq2K8Lq8jjGZJEQebsAP30GLomhW1ond20KRL48g3PvY9WPvJJrX6txbFb31rYuknPcglHGOQY5tjvnOw8PaFY9/2jaVEMvewH/dt3n7ow1Vbx/x7ZXV9pc1rI7G2nBclCoKs8ZPrYPsnw8TQX3SlKCtOzixmOq6xdzxPHzSKkRdSvMgZxlcjccqIc9N6n2oaTbzjE8EUo8pEVv8AqBr0v7+KBDJNIkSDq0jBR+01XHEPbZZREpaJJdyb+qCqbddyOY467KR76De6j2V6TNubRUPnEzp+5SF/dW34Q4Wg06FoLbn5GdpDzkE5YAdQBthQKq7T5Nf1uMTLPHZWjk4MZILBWKnHKTIdwQQWUHerc4c0w21rDbl+8MSKhcjHNgdcZOM/E0GxrzubhI0aSRlRFBLMxACgbkknYAedelc09sPaC19M1tbv/RIzjKnaZh7Z81B9Uf4vEYDc9pPbE0vNbaaxSPcNcbh290Xig+t6x8MeNOk0q0ezLsmkvQl1ec0VscFUGzyjwP1EPzupHTGQ1BFOCOB7rU5OWFeWJTiSZvUTxIHzmx7I92cDeujeGuGLHRrZmUqgAzNPKRzN8T4DPRR+8nJ8+J+K7DRrdY8KCFxFbxY5j78eyuerHrv1O1c68a8b3WpSc07csanMcK+onhn6zY9o77nGBtQTbtE7Y5Ljmt9PLRQ7hpukj+HoeMa+/wBY7eruKqSlWd2c9kk15y3F3zQW3ULjEko+qD6in5x3PgN80EQ4P4QutRl7u3T0R68jZEaD6x8/qjc+WxNdJcB9n9rpiZQd5ORh52HpHzCj2Fz4D3ZJxUi0jS4baJYLeNY416Ko/efEk+Z3NZlBHuMeDrXUYu7uE9IZ5JV2dCfmnxHmp2P7DXNPHPA11pknLMOeJjiOZR6LeOD81seyffgkb11vWPqFjHPG0UyLJG4wysMgig4oq2+zvtjkg5bfUC0sOwWbrInh6fjIvv8AWG/rbCvDtJ7IpbTmuLENNb7lo+skQ/5ug8+oHXOC1VXQdXcVcI2Os26yBlLFf0VzFgke4/PXPVT7+h3rnLjLg6602Xu7hPRJ/Ryr6jj3HwPmp3HwwT6cE8b3Wmyc0Dc0bHMkLeo/hn6rY9oeQzkbV0Pw/wAR6frls8RVWyP0tvL66+8Y6jPR16bdDtQcqxyFSGUlWBBBBwQRuCCOhzV0dnfbOV5bfUyWHRbkDceQlA6/rjfzB3NR7tK7KprHmuLbmmtep8Xi/XA9Zfrj7QOprag7chmV1V0YMrAFWU5BB3BBGxBHjX3XP3Ydx8YZF064b9DIcQsT/VuT6n6rHp5MfrHHQNBiatZ99BLDzFO8jdOYdV5lK8w3G4znrVY2nYRZ55p7m5lbqSCq5+OQx/fVs1DX7UtJEjRNdhXUlWBjlABU4IzyY6++g8rDsm0mIg/JQ5HjI7t+4ty/urQds/CtrFpMj29vDCY5InzHGqk5bu9yBk+vUvi7Q9LbpfQfa2P+eK9ZOLdLlXka8snU49FpoiDg5GQT5jNBstC1FZraCbI/SRRvv9dA3+tK9ILuAqpR4ipA5SrLjGNsY2xivygoDi3ha9jv5LnUbW6vrXvHKd1MTyoWJAOAzIoX2fQGw3qY8P8AGGhfI54rRY7R2hkXklUKzegQAZCSHJ97EmrbqPcRcEWF7k3FtGzn/aKOV/8AMuCfgcig0vYef/BbX4zf+tJU7qpJuyu9syX0fUZI/HuZj6JPjkgFT9qfbVjcLvcm1i+WcvyjBEvLy45gxG3Lt0H/AMdKDRdrmtm00u4dDh5AIkOcHMnokg+BCcx+yuUq6H/lHE/zfbjw+Ur/AOlLiueKCz+xHgVL2Vru4Xmt4GAVD0kkxzYbzVQQSPHK9RkVYHaz2nfIM2lpym6KgsxwRCCMjboXI3AOwGCc5xWw7ClUaPBy9S8pb494w/6QK5846kdtRvTJnm+USg59zkAfAAAD3YoNVfXkk0jSyu0kjnLMxySfea+tN0+W4kWGCNpJHOFVRkn8AOuTsKxq3fDnFt5Y83ySVYi/rHuo2Y+7mdS2PdnFBd3Zz2QRWvLcX3LNcDdY+scZ8P8AeMPM7A9M4DVa1cq/nZ1j6YfuYf4KfnZ1j6YfuYf4KDqqlcq/nZ1j6YfuYf4KfnZ1j6YfuYf4KDqqlcq/nZ1j6YfuYf4KfnZ1j6YfuYf4KDqqqo7SeyGO657mwCxXB3aPpHKfHHgjnz6E9cZLVVn52dY+mH7mH+Cn52dY+mH7mH+CgiN/ZSQyNFMjRyIcMrDBB99fun30kEiTQu0ciHKspwQf/jbHjWw4i4our4q13IsrLsG7uNWx5FkUEj3HatPQdIdlXaeNQItLoKt1ynlYbLMAMnA9l8bkdDgkY6Cue23gpLG4Se3XlguM+gB6Mbj1lXyUg5A8PSAwABUU4AmZNTsShIPymEbeTOFYfapIq9f5QMCtpXMeqTxlfieZT+5jQc1g+Irrfs015r3TbeeQ5k5Skh82jJQsfe2Ob7a5Iroj+TlKTp86noty2Ptjj/D99Ba9Ut2M8N2d9bXc9zbxzMbpwrONwOVGwD4btVy3D8qs3kCf2DNVp/J4h5dLY/PuJG/4Y1/7aDQ8a8E2CatpdrHbqkU3eGVVZhzBcEbg5HQ9MV79qXZxptpptxc28BSVO75T3kjAc0qKdmYg+iTW74ngd+JNMIRyiQyEvynlBKz7E9AfRH7RWX27SY0ecfOeIf8AmKf9KDP4K0wHTrI462sB/bEtK33C8PJZ2qfNgiX9kailBoeL+0qw09zDM0jTAA93GhJw24OWwn/FUUHaPq17tpmlsEPqyz55SPME8iA/4mqzpdHt2mFw0MTTABRIyKXAGSACRkdT0rSdoPGsOmW/ePhpXyIYs7ufM+SjIyfgOpFBTfaEdXiWNb7UC08xAjtLXOSCcZcIFGM+iPXLHYeJFvdlfDs1jp0cFwwMmWcqOkfPvyZ9og5JPmTjIGTo+zTg2UyHVtSy95N6SKw/qVIwNvZbl2x7I265qyXkAxkgZOBk9SfAe+gr/t10oz6VIygkwOk2B5DKN+xXJ+yuYq7aurdZEeORQyOpVlPQqwwQfcQcVyRx9wlJpt28DZMZ9KGQ+2nh/iHQjz9xFBZn8nXiRQJtPdsMW72HJ9bYCRR8AobH6x8Ky+2DsvluZWvrFeeRgO+iyAWIAAdM7ZwN12zjIySaoq1uXjdZI2ZHUhlZTggjoQR0NW/wv27SooS+h77G3exEK5/WQ+iT7wVHuoKzbhW/BwbK6B/3En8Nef5NXv0S5+5k/hroK17btLYZYzx+5o8/9JYV7/nm0n+1k+6f8KDnb8mr36Jc/cyfw0/Jq9+iXP3Mn8NdE/nm0n+1k+6f8Kfnm0n+1k+6f8KDnb8mr36Jc/cyfw0/Jq9+iXP3Mn8NdE/nm0n+1k+6f8Kfnm0n+1k+6f8ACg53HDV79EufuZP4a/fyXvvod19xJ/DXQ/55tJ/tZPun/Cn55tJ/tZPun/Cg54/Je++h3X3En8NPyXvvod19xJ/DXQ/55tJ/tZPun/Cn55tJ/tZPun/Cg54/Je++h3X3En8NekHCOoOQq2V0Sf7lx+0kYHxNdB/nm0n+1k+6f8K+ZO2jSQCRJKfcImyf24FBouyfspktZVvb7AlXPdQg55CRjmcjYtgnAGQOuc9NX/KK4lVmh09CCUPey48CVIjU+/lYtjyK14cV9ussimOwh7kH/ay4L/4UGVU+8lvhVQXNw8jtJIzO7ElmYkkk9SSdyaDzrpnsF0wxaUrnIM8skm/ltGPsIjz9tc/8I8OS6hdR2sPVt3bGyIPWc+4fvJA8a6902xSCKOCIYSNFRR5BQAPjsOtB4a/rMFpA9xcOEjUbnqST0VR4k+VQHhvtTa6uIoYNMnEEr8onJwBvuxAXl2AJOHJ2rx7Q4fl2s6dpj57hVa4lHg2OfAP2R8vwkNWRqF5FbQPLIQkUSFjgbBVHQAe7YAe4UGZWLqWmw3Cd3PEkqZB5ZFDDI6HBqlNG0e+4hklvZbmW0tVYrbomfDyGQDjbL+JyBjGBJ+zTVryC+utHvpTO0KCSGY5yU9HYk7nZ1IzkghhkjGAsyNAoCgYAGAB4AdBSvqlBga/qYtraa5KlxFG8hVepCgnx6dOtc26Nxc1xqDX9xay310CO4gTPdxgHY4AZjy52GOpLE53rp6aJXUqwDKwIIPQgjBB92K8rGwihUJDGkSDosahR+wDFBVXe8UX3qrDp8Z8Tjmx7887gj4LWdonZHyzxXV7f3FzNE6uhzgAqQwBLl2IyPDlqz6UCtHxfwtb6jAYLhfejj1kb5yn/AE6Gt5Sg5X4v7Lr+xYkRm4h8JYQTtv66DLJ+8e81B813BWr1LhyzuDzT2sErfOeJGP7SM0HGlK69/IXTPoNr90n4U/IXTPoNr90n4UHIVK69/IXTPoNr90n4U/IXTPoNr90n4UHIVK69/IXTPoNr90n4U/IXTPoNr90n4UHIVK69/IXTPoNr90n4U/IXTPoNr90n4UHIVK69/IXTPoNr90n4U/IXTPoNr90n4UHIVK69/IXTPoNr90n4U/IXTPoNr90n4UHIVS3g7s6vtQKmOMxwnGZpQQmPqeMh+G3mRXS9pwfp8TB47O2Vh0YRJkfA42rd0Ec4I4MttMh7qAEu2DJK3ruR5+SjwUbD3kkmR0pQVl2maJex3ttq+nx99JChjliG5ZPSOQo3fIdhgbg8hAO+IxrGoarr7R2Qs5LK2DBp3cNjY+JZVzjqIx1OCTtkXpSgjcusadpcK27zwwLDGOWNnHPyjOCF9ZySD0BJOah3ZSr31/fa06skcv6GAN4ovLk+WwRBkbZ5x4VK9c7O9Ou7g3NxCZJTy5JkkAPKAB6IbAGB0GPHzqS2tskaLHGqoigBVUAAAdAANgKD1pSlApSlApStBxrxXDpts1xNufVjjHrO3gB5DxJ8B57Ahv6VSWl6PrWtj5TcXTWVq28UcfMOZTjBCgqWU+DuST1AwRWTfcHavpSm60++ku1QZe3lBOVHXCliG2+byt5ZNBclKj/A3FcWpWq3MY5T6skZOSjjqufEbgg+II6HIEgoFKUoFKUoFKUoFKUoFKUoFKUoFKUoIrxvx1BpjW4nSRlmcguqnlQAbsT7RyR6I3xk+ABklndpKiyxMro4BVlOQQehBrG1zR4buF7e4QPG43B8PIg9QR5iqG0Xis6DfzWazG8sVf0gvrRk9cezzqdiAeViPA7AOiKViaVqcVzEk8DrJG4yrL0P+oIOxB3BBBrLoFKUoFKUoFKUoFU3xdZ/zhxLbWc28FvFzlD0bYyHbx5jyKfctXJVXdqej3FvdW+t2SGR4Byzxj2o/S9LbcjlYqTvj0T4E0FoAV+1EtD7SNNuYRL8qiiOPSSZ1R1PiCGIz8RkVDuNu1Lvz8g0cPPcS+h3qA4XOx7vO5OPb2VRvk+AfHY04/nTWVh/qO9JUD1f62ULjHhjOPcBU/seN7GW7lslnUTxty8rbBiBuIz0Yg5BHXIO3jUAmReG9HZQytfXB2I+fjGR5pEp8erHw5tvzhnsbgl05flvOt5KTKZFJ5o+b1UIOzbbkEZyWwehoLipVOpruraGQl+hvrEHAuE3kQZwOYnf7H8SAH2q3LK5EkaSAMA6qwDghgGAIDA7g79D0oPalKUClKUClKUClK/GYDc7UH7XzJIFBZiAAMkk4AA8SfCsfVbh44ZZIo+9dEZljBxzkDIUHBwT06VVP5KarrX6TU5jZ2x3S1jHpHxUyA9CDg+nk7Ecq5oNpxB2qhpfkmkQm9uT7Sg90vhnPtgHG+Qu/rVHNQn1PRLk38vPcWt0Va5Qtzd3IwAK56Ar6qsAFICqQMDGd2H6h8llutHuESO4jcsrAAGQD1gTgFsDDKTuVY+Aq3Lq3SRGjkVXRgVZWGQQdiCD1FBVfFnaG18IrDRSXnuVy8oyO5Q9cn2WA6t7PhliMSnhTs8tLSya0ZFm70D5Q7jeQ/8ANVU+qB069SSa81vh664euTqGnjvrJtpYm3KLn1WO55c+rJ1GwbPtW3wrxLb38C3Fu2VOzKfWRvFXHgR+w9RkUFbaTw1qOjagiWKtc2Fy+GRj/V7bsx9llUev0YDBGcVcNKUClKUClKUClKUClKUER1bsz0q4cySWiByckxs6Z8yQjAEnzxmtrovDtlYI3yeGOBQPTfxIG/pu2WIHXc1ua1nE2jLeWstq7vGsq8paM4bGQcbg7HGCPEEjxoKcsdNPEuo3FxKZEsIFMUXLsSTnlxkY5j/WHY49BTkVtebV9C651HTl8d+9iUftKgf4lwPYzVkcIcOx2FpFaxbhB6TYwXY7s564yfDJwMDwrc0Gs4f1eO9to7mNWEcq5CyLg43BBHT7RkHwJFantP1X5Npd3KCQxjKKR15pCIwR7xzZ+ypOiAAAAADYAdB8KqT+ULds0NnYxAmS4myFB68oCKp+LSDr82glvZJDKulWzTu8jyAyZdix5WYlAC3QcnLt8akOv6otrbTXLjKxRs5GcZ5QSFHvJ2+2qysu0S90+NIb/SJo4okVe8g3QKoCjGxToPn1qe03tSs73TGgtWk72V0DI6FSqg85JIyp3ULgMetBYNv2i2v83x6lKssUMjlACvM2QWX2Sdsqd/dWnk7btKHQzn4R/iRWp7T9H+TcNwQeMPycN+tjDH7WY1YfDcMJtLZ+SMc0ER9VfFFNBDrLtu0+WWOFIrrmkdUUlI8ZYhQT+kzjJ8qsi7nEaPIeiKWPwAz/AKV5pPCCFDR5PQAjNabtFuu60u+fOP6PIoPvdSg/e1BDezvtaN9dm2uIkg7xc25Uk8xGeZWJ2JONiAPVYbkitx20aE91prtEWDwETAKSOYL6wIHXC+kPHKjHWoO/A7y8P2Nzb5F3bK08ZX1mVpGlKjG5YZDL7xgetVkdm3Fy6nZLKcd6voTp5NjqB81huPtHgaD17N+JRqFhDOSDIBySjykTAPw5hhseTCpPVL8GMdI12fTW2trvDwZ6AnJjxv8ArxeZKrV0UFS9tOhSQvBrVptNbsolx4rn0WOOoGSh81byFWLwxrkd7axXUXqyLnHirDZlPvDAivmPVrO7aa0WWKZgmJo1IYcr5UhsbeYI6jbOMior2X8HXWmy3kTOjWbPzQjOXzt6RwMDK4U+ZTYAdQn8kYYFWAIIIIIyCDsQR4io/wALcF2mnvO9shUzsC2TkKB0RB4KCSfPfrgACRUoFKUoFKUoFKUoFKUoFKUoFKUoFKUoFU7qf9N4rhj6x2UYZvLKr3gI9/eSIP8ADVxVjJp8IlMwijEpHKZAo5yCQSC2MkZAOPcKDJqlu0eyjudf02zSNARiSUhQCw5i7KxG5wkR69OarpqDaZwTKmtT6pLJG6PGVjUZ5kOEQZztjkU7g9W6UHj26JnR5z5PEf8AzFH+tR3hPsc06eztriQ3BaWGKRh3igAuisQMLnGSfGpl2s6ZJc6VcQwrzyMYuVcgZxNGTuxA6A+NQvR9W4kgt4beHTrYrFGkYLyKSQihQTicb7UEq0Tso061mjuIkk7yNuZS0hIz8OhrH7drvk0eZc47x4kH+cOf3Ia1i6vxU3/2Nkn+If8Avmtj2t8NXeo2trbwKvN3oklJYBUxGy+eTu56ZoNNonCGuy20MT6jHaQrEiosCZcKFAHMwCHmx5NWiudMk4av4LhZHms7gd3Ozdc5y2QNuYD018Thx5mr4RQAAOgrC1rR4LuIwXMYkjJUlTnqpDA5GCNx/wAx0NBAe2TQGu7SC+s8vPbsskRi9JnRypymPWIPK49wbzrXjhrW9WH/AIjcCytj1gg9Zh4hsE9R4Mxx82rUsLKOGNYokCRoMKqjAA8hWRQRzhLgiy04f0aLDkYaVzzSMNsgt4AkA8qgDI6VI6UoFKUoFKUoFKUoFKUoP//Z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975"/>
          </a:p>
        </p:txBody>
      </p:sp>
      <p:sp>
        <p:nvSpPr>
          <p:cNvPr id="56324" name="AutoShape 4" descr="data:image/jpeg;base64,/9j/4AAQSkZJRgABAQAAAQABAAD/2wCEAAkGBxMTEhQSEhQVFRUXGBkaGBgWGR0gHBsfGhoaGBwcGSAeIiggGx8mGxogIT0hJyorLi4xHh8zODMsNykuLi0BCgoKBQUFDgUFDisZExkrKysrKysrKysrKysrKysrKysrKysrKysrKysrKysrKysrKysrKysrKysrKysrKysrK//AABEIAN8A4gMBIgACEQEDEQH/xAAcAAEAAgMBAQEAAAAAAAAAAAAABgcEBQgDAgH/xABOEAACAQMCAwQFBwcJBgUFAAABAgMABBEFIQYSMQcTQVEiMkJhcRRSVGKBk9EWFyNykaHSCBUkM1NjgpLBQ3OisbLCJaOz0/E0RMPh8P/EABQBAQAAAAAAAAAAAAAAAAAAAAD/xAAUEQEAAAAAAAAAAAAAAAAAAAAA/9oADAMBAAIRAxEAPwC8aUpQKUpQKUpQKUrwivI2d41dGdMc6hgWXm3HMBuuffQe9YV3q9vFJHDJNGkkhxGjMA7ZOPRXqd6zaqPt+gaL5BqKD0recD45xKufLBiP+agtyledtOrorqcqyhgfMEZH7q9KBVZdjev3NzJqMdzM0phmVV5sbAmUYGP1Ks2qh7GPR1LW0/v/APplnH+tBru3TWrtL63gs5Z42Fu8rCF2XIy7EnlIzhYiatDgTiJb+xhuRjmZcSAeDrs49wzuPcRUDAE/FrAjItrbG/T0ox/7+K8uAmOlazc6S+0Fx+mts9OhIA/wgoSepiHnQSbjzi+e0vtNtYFjYXUvJJzqxIUvEgK4IxgMx3z0FTqql4qbveKdNi6rHCX+BxO//atTbtG1x7LTbm5i/rEUBD5M7rGG+wtn7KDdXOpQxsEkljRj0VnUE/AE5rJBqnuAezCxvLGO7u2kuZrgF2k71vRJJGNjuwxgls75rGu1uOG7mDlnefTJ35GSU5aI7ZIxtnBLeiAGwQQNjQXXShNecEyuqujBlYAqykEEHcEEbEe+g9KUpQKUpQKUpQKUpQKUpQKUpQKUqrr7jW703VWi1IqbK4P9HlRcLGBtv4nqOYEkjZhgbELRrmjhjhu9W4vp9Olb5XZTsrxnrLGWcdTs5zGcqeuxBBAz0qjAgEEEHcEdCPdVMnXodJ4g1F7luSCaFZBhSSz/AKMgADxLd4PLzIoJf2edo0OoDuZB3F4mQ8LbZK9THnc+9Tuu/UDJy+1jS/lGlXaDqqd6vxiIk2+IUj7arHUOHLzXbn+cLW2SwRVzHM7MskzDdHPL47D0wNgfWfAAkvBfaK/enS9ZQw3PqB2ACyZ2AfGwJ8GHot7tshJOx/VPlGk2pPrRqYj7u6JRf+AKftqZ1QvBC63p63NlZWPeL8ociWcFU2/Rll5mQMCEByCftqSnhHX7vPyzU1tkPsWwOQPIleT/AKmoLVqoezEcmvazHn1md/2yk/8AfVtwqQqgnmIABPmcda0+n8K2sN3LfRoRcTArI/MxBBKkjlzyjdB0FBAOzv8ATcQaxcfM/Q/scJ/+Ctj226G720WoW+1xZOJAR15Mgt8eUgN8A3nU507RLeB5ZIYkjeYgyMowXILHLe/LH9tZs8SurIwDKwIYHoQRgg/ZQUt2f6yuo8Qy3ighRZqQD7J5YVZfsdnHvxVi2/EFnqE15ppRnMQKTBl9BgcA8rA+Zx4HIJHTNYXAvZ1Bpks0sMkj94oXEnL6IBzsQBn/APVRLWzNomqz6j3Ty2N3jvSgyY2JByffzZIzgEOR1FBiXei6jw873FiTdaeTzSQud0HiSB0OP9oo8PSXAFTGD+buIrWN2DkROCU5sNG+2VYbqwI8cEEE4wc4zIu03SWiMvyyMKASVbmD7dRyEcxPwBzUO7BrQtLqN7HGYraaXEKYwMB5GwANsKrBdtuo8KC2b+0SaN4pASkilWAJBIYYIyCCNj4VTGrR3fDLLJBMLjT5Hx8nlbDqTljynG2w9ZRjf0l6GrpurlI0aSRgqIpZmOwAAySfcBVKaJbvxFqjXcyn+b7U8saN0c9QpHTLbO3u5V8jQWhwfxja6jH3ls/pD1422dP1h5fWGQfOpBVe8VdmKSzLeafKbG7DZLRj0HyfSLKOhPu2bcEHOamwv4kkjt3lUzMhYKSA7hcBm5R7/IeflQZlKUoFKUoFKUoFKUoFRvjzi+PTLb5RIjSEnlRF25mIJAZsEIMA7ny2BqSVh6vpcVzC9vOgkikGGU/tBHkQdwRuCARQQDRO2zTZsCbvbZtv6xeZc+5kz+0gVJtWtbDWLV4O9injO4aJ1Zo2HRlIzysM+PmQdiRVT/zemjXYstShS60yZiYZZEDNET1IOMqR7SjHzh4gzC/7GtPk5ZrOSa1bGUaGTmXcbMObLdPJh1oNVwRxDPpF0NH1Nswn/wCluD6uCcKpJ9g9PqHY7YI+u062ji13SbiRFdJSIirAFcq+AxB8jMD/AIRWr4t7NtakhEPyqO/iTdO9wJgfHlZ8kZG2O8wfLYGplwbwfNLaWo1hVkltnLQKWyyrgBRKQcORjpkjAXOTQWFWNLp8TSJM0aNKgIRyoLKD1CnqM1k0oFKUoFKUoFKUoFfjKCMHcHqDX7Sgjk/AemO3O1lb83XaMAH4gbGt9bW6RoscaqiKMKqgBQB4ADYCvWlBTnalrkuoXceh2Jzlh8pcdBjDcpPzUHpN5nlXqCDaHDehxWVtFbQjCRrjJ6serM3vJ3r7tdDt455LmOFFmlAWRwMFgCTv4Zydz1OFznAxjcW8SwafbtcznAGyqPWdj0Rfef3DJOwoMLj7jKHTLczSelI2RFEDu7f6KOpbw+JAML7M+D57if8AnrU8tO/pQRnYIPByPDA2VfAb9cYwuB+Gp9Xuv541Mfogf6NAfVIB9E4P+zB3x7ZyTt61z0Ght+L7V7+TTgzC4RAxDKQGyMlUJ9YhSG28DtnBxvqqXt3it4kgvEmEF/Ey9zy+vIoOSCB0C7nmO3VfaqYdnXGUep2olGFmTCzIPZbHUfVbGQfiOoNBKqUpQKUpQK/Ca/ahHbNqbwaTcNGcM/LHnyDsA37VyPtoI5qvaFqF9PJbaFAJEjOHuXA5c9MqWIQDrjOS2NhWFNxBxLp4727gju4Ru5UJkDx/qsFcfOKEVYPZvpEdrptrHGB6USSOR7TyKGZs+O5wPcAPCpNQQbTNY0/iGykhIPQc8bY7yJvZdTuOvRhsehHUVFuB9XutIvF0a+5pIZDi0mUEjc7DG5Ck9R7B+qcjy480kaTqlnqdpiOOaURzxjZTzetgDbDLk46BlBq43hUsrFQWXPKSBkZ2OD4ZFB6UpSgUpSgUpSgUrA1vWYLSJp7mRY418W8T5KOrE+Q3rnjtD7Wbi+5obbmt7bod8SSfrkH0R9Ue/JPgHS1Kovsx7YOXktNSYkbKlyeo8AJvMf3n+bxarzRgQCCCDuCOh+FB+0pSgUpSgVo+KOErS/EQuo+fun5kOcHqOZT5q2ACK3lKD5RAoCqAABgAdAB0AqtuPO1FYH+Racvyq8Y8no+ksZ8tvXcfNGw3ydsGW8b6PPd2ckFtObeVsYcdCPFWIHMAR4rv06jIOBwH2f2umJ+jHeTkYedh6R8wo9hc+A92ScUEX4K7L2Mvy/WHNxdN6XdseZEPUc/gxHQKPQXwztjJ1vhK6tNUi1DS0UrO3JdwkhVIO7Se4HrkbhgDhuYirMqK8VdoVhYZE0waQf7KL0pPgQNl/wARFBKqVB+zzjmbUnmY2bwW4AMMjZIfchgWwAT0OFzjfJ6VOKBSlKBWj424fF/ZT2pPKXX0GPg6kMpPu5gM+7NZ2uSTLbzG2UPOI27pSQAXweXOSBjOOpFVZF2t3lmwj1fT5I98d5ECAf1Qx5H28Q/2UH52Z9oQtQNK1XNvNB+jR5Nl5R6qOei4HR/VZcb+Jt9ZVK8wIK4zkHbHnnyqu7u90LXVVHkjMvROY91Mu2cLzY5xvnHpLWp/MRbglReXIiJyUwu/xPTPv5aDy4o1Eazq1pY2pD21q/fXEq7qSpGQD4jA5AR1LnwXNXFWl4V4WttPi7m1j5QcFmO7uR4u3j8Og3wBW6oFKUoFKV8TSqilnYKqgksxwABuSSdgKD7qEdoHaTbaaCn9dckejCp9XyMh9ge7qdsDG4gvaL2z55rfTDjwa5I/b3IP7Oc+/A6NVJyyFmLMSzMSSSckk7kknqSfGg2/FPFFzqE3fXT8xGeVRsiA+CL4fHqcbk1rbCykmkWKFGkkc4VVGST/AP29bzgvgu61KXkgXEYOJJm9RPHf5zfVG/wG9dJcF8E2mlxHuwC+P0s8mOYjqd+iIMeqPLfJ3oId2cdj0dvy3GoBZZxusXWOM/W8JGH+Ue/Y1KuPO0S10xeVz3s5GVgQ7/FzuI1953PgDg1Be0TtnC81vphDHcNcEbDw/RA+sfrnbyByDVHTzM7M7szsxJZmJJJPUkncn30HXfB/GVrqMfPbv6Q9eNtnT9YeI+sMj31Ia5A4H0u+nuk/m/nEykHvFPKIx5u3QL7jnO4weldGWPHtpFNHp91dxvdhcSSIvLF3nzCckK/uzjO2xIWgmdKUoFKUoFfMjhQWY4ABJJ8ANya+qxNXs++gmhzjvI3TPlzKVz++gp59Z1PiCaSOxkNpYRtytLuGf4kekWI35AQAD6R3GZbwp2R6fZ4d0+Uyj25gCoP1U9UbjO/MR51r+wXUU+RyWLDkuLaWQSIfW3b1vfhsp7uUeYqxNT1KG3QyzypEg6s7BR8N+p91BlAY2FftVPrfbKrv3GlW0l3MejFWC/EKPTYfHl+NTLgB9RNux1QIsxkYqF5chDjCsF2GDnxJxjO+chJqUpQQ/ini2S21DT7KKNH+Ulu85iQVUFfSXHu5zgjfA6VLZoldSrqGU7EMMg/EHrVG8ecSNBxGs6W73PySBVKISMc6sSxIVtgJh4dcb1IrDt109jiWK4hPiSqso/ytzf8ADQbbiDsi0y5yViNu59qA8o/yHKfsArV8M8C6rYXUKxaiZbIN+kR85CgEhVVuYDOwypB3qSad2l6VN6t7Ev8Avcx/+oFqTWd5HKvPE6SKfaRgw/aNqD3pSlApSq57Ru1SCw5oIOWe6+b7EZ/vCOp+oN/MjaglnFXFNtp8JmuX5RvyoN3cjwRfH49B4kVzd2gdo9zqTFD+itgfRhU9cdDIfbPu6DwGdzGtc1me7mae5kaSRvE+A8AoGyqM9BtXlpmnS3EqwwRtJI5wqqMk/gB4k7DxoMWrT7OOyGW75bi9DQ2/VY+kko/7EPn1I6YyGqddnHZFFactxe8s1wMFU6xxHwx89x847DwG2azO0XtWgsOaC35Z7rccufQjP94R1P1Bv5ldqCSarq1jpFqvPyQRKMRxoPSY9cIvViSck+/JPjXPXaD2lXOpExj9DbZ2iU7tjoZT7RzvjoNupGai+u63PeTNPcyNJIfE9APBVHRVHkKxLW2eR1jjRndjhVQEsT5ADc0HlVg9nfZbcagRNLzQWvzyPSkHlED4fXO3lzYIrb6ZwdZaTGt3rTLJMwzFZLht/OTwb7fQG+7EgVotb7V9RmuEnik+TpGf0cMfqAdMSZ/rDjbcY8gKCzO0izudM08Q6RAIrfBM8sZJmXbBY7Z3A3kySB80AGueK6Z7O+1W3v8Algn5YLrpy+xIf7snofqHfyLb1qe0fsejuOe508LFN1aHYRyH6vhGx/yn3bmgg3Z32sz2XLBdc09sNh4yRjw5CfWUfNPuwRjB6G0TWILuJZ7aRZI26FfD3MOqkeR3rja+s5IZGilRo5EOGVhgg+8VsuFeKLnT5e+tZOUnHMp3RwPB18fHfYjJwRQdjUqEdn/aVa6kAn9TcgbxMfW2yTEfbHu6jfbG5m9ApSlBX3GfZgl3cfLLW4ks7n2njzhtsZ2ZSrY2yDv4jxrUWfYuJJBJqN9cXhHQEkbeRZmdsfDlq2K8Lq8jjGZJEQebsAP30GLomhW1ond20KRL48g3PvY9WPvJJrX6txbFb31rYuknPcglHGOQY5tjvnOw8PaFY9/2jaVEMvewH/dt3n7ow1Vbx/x7ZXV9pc1rI7G2nBclCoKs8ZPrYPsnw8TQX3SlKCtOzixmOq6xdzxPHzSKkRdSvMgZxlcjccqIc9N6n2oaTbzjE8EUo8pEVv8AqBr0v7+KBDJNIkSDq0jBR+01XHEPbZZREpaJJdyb+qCqbddyOY467KR76De6j2V6TNubRUPnEzp+5SF/dW34Q4Wg06FoLbn5GdpDzkE5YAdQBthQKq7T5Nf1uMTLPHZWjk4MZILBWKnHKTIdwQQWUHerc4c0w21rDbl+8MSKhcjHNgdcZOM/E0GxrzubhI0aSRlRFBLMxACgbkknYAedelc09sPaC19M1tbv/RIzjKnaZh7Z81B9Uf4vEYDc9pPbE0vNbaaxSPcNcbh290Xig+t6x8MeNOk0q0ezLsmkvQl1ec0VscFUGzyjwP1EPzupHTGQ1BFOCOB7rU5OWFeWJTiSZvUTxIHzmx7I92cDeujeGuGLHRrZmUqgAzNPKRzN8T4DPRR+8nJ8+J+K7DRrdY8KCFxFbxY5j78eyuerHrv1O1c68a8b3WpSc07csanMcK+onhn6zY9o77nGBtQTbtE7Y5Ljmt9PLRQ7hpukj+HoeMa+/wBY7eruKqSlWd2c9kk15y3F3zQW3ULjEko+qD6in5x3PgN80EQ4P4QutRl7u3T0R68jZEaD6x8/qjc+WxNdJcB9n9rpiZQd5ORh52HpHzCj2Fz4D3ZJxUi0jS4baJYLeNY416Ko/efEk+Z3NZlBHuMeDrXUYu7uE9IZ5JV2dCfmnxHmp2P7DXNPHPA11pknLMOeJjiOZR6LeOD81seyffgkb11vWPqFjHPG0UyLJG4wysMgig4oq2+zvtjkg5bfUC0sOwWbrInh6fjIvv8AWG/rbCvDtJ7IpbTmuLENNb7lo+skQ/5ug8+oHXOC1VXQdXcVcI2Os26yBlLFf0VzFgke4/PXPVT7+h3rnLjLg6602Xu7hPRJ/Ryr6jj3HwPmp3HwwT6cE8b3Wmyc0Dc0bHMkLeo/hn6rY9oeQzkbV0Pw/wAR6frls8RVWyP0tvL66+8Y6jPR16bdDtQcqxyFSGUlWBBBBwQRuCCOhzV0dnfbOV5bfUyWHRbkDceQlA6/rjfzB3NR7tK7KprHmuLbmmtep8Xi/XA9Zfrj7QOprag7chmV1V0YMrAFWU5BB3BBGxBHjX3XP3Ydx8YZF064b9DIcQsT/VuT6n6rHp5MfrHHQNBiatZ99BLDzFO8jdOYdV5lK8w3G4znrVY2nYRZ55p7m5lbqSCq5+OQx/fVs1DX7UtJEjRNdhXUlWBjlABU4IzyY6++g8rDsm0mIg/JQ5HjI7t+4ty/urQds/CtrFpMj29vDCY5InzHGqk5bu9yBk+vUvi7Q9LbpfQfa2P+eK9ZOLdLlXka8snU49FpoiDg5GQT5jNBstC1FZraCbI/SRRvv9dA3+tK9ILuAqpR4ipA5SrLjGNsY2xivygoDi3ha9jv5LnUbW6vrXvHKd1MTyoWJAOAzIoX2fQGw3qY8P8AGGhfI54rRY7R2hkXklUKzegQAZCSHJ97EmrbqPcRcEWF7k3FtGzn/aKOV/8AMuCfgcig0vYef/BbX4zf+tJU7qpJuyu9syX0fUZI/HuZj6JPjkgFT9qfbVjcLvcm1i+WcvyjBEvLy45gxG3Lt0H/AMdKDRdrmtm00u4dDh5AIkOcHMnokg+BCcx+yuUq6H/lHE/zfbjw+Ur/AOlLiueKCz+xHgVL2Vru4Xmt4GAVD0kkxzYbzVQQSPHK9RkVYHaz2nfIM2lpym6KgsxwRCCMjboXI3AOwGCc5xWw7ClUaPBy9S8pb494w/6QK5846kdtRvTJnm+USg59zkAfAAAD3YoNVfXkk0jSyu0kjnLMxySfea+tN0+W4kWGCNpJHOFVRkn8AOuTsKxq3fDnFt5Y83ySVYi/rHuo2Y+7mdS2PdnFBd3Zz2QRWvLcX3LNcDdY+scZ8P8AeMPM7A9M4DVa1cq/nZ1j6YfuYf4KfnZ1j6YfuYf4KDqqlcq/nZ1j6YfuYf4KfnZ1j6YfuYf4KDqqlcq/nZ1j6YfuYf4KfnZ1j6YfuYf4KDqqqo7SeyGO657mwCxXB3aPpHKfHHgjnz6E9cZLVVn52dY+mH7mH+Cn52dY+mH7mH+CgiN/ZSQyNFMjRyIcMrDBB99fun30kEiTQu0ciHKspwQf/jbHjWw4i4our4q13IsrLsG7uNWx5FkUEj3HatPQdIdlXaeNQItLoKt1ynlYbLMAMnA9l8bkdDgkY6Cue23gpLG4Se3XlguM+gB6Mbj1lXyUg5A8PSAwABUU4AmZNTsShIPymEbeTOFYfapIq9f5QMCtpXMeqTxlfieZT+5jQc1g+Irrfs015r3TbeeQ5k5Skh82jJQsfe2Ob7a5Iroj+TlKTp86noty2Ptjj/D99Ba9Ut2M8N2d9bXc9zbxzMbpwrONwOVGwD4btVy3D8qs3kCf2DNVp/J4h5dLY/PuJG/4Y1/7aDQ8a8E2CatpdrHbqkU3eGVVZhzBcEbg5HQ9MV79qXZxptpptxc28BSVO75T3kjAc0qKdmYg+iTW74ngd+JNMIRyiQyEvynlBKz7E9AfRH7RWX27SY0ecfOeIf8AmKf9KDP4K0wHTrI462sB/bEtK33C8PJZ2qfNgiX9kailBoeL+0qw09zDM0jTAA93GhJw24OWwn/FUUHaPq17tpmlsEPqyz55SPME8iA/4mqzpdHt2mFw0MTTABRIyKXAGSACRkdT0rSdoPGsOmW/ePhpXyIYs7ufM+SjIyfgOpFBTfaEdXiWNb7UC08xAjtLXOSCcZcIFGM+iPXLHYeJFvdlfDs1jp0cFwwMmWcqOkfPvyZ9og5JPmTjIGTo+zTg2UyHVtSy95N6SKw/qVIwNvZbl2x7I265qyXkAxkgZOBk9SfAe+gr/t10oz6VIygkwOk2B5DKN+xXJ+yuYq7aurdZEeORQyOpVlPQqwwQfcQcVyRx9wlJpt28DZMZ9KGQ+2nh/iHQjz9xFBZn8nXiRQJtPdsMW72HJ9bYCRR8AobH6x8Ky+2DsvluZWvrFeeRgO+iyAWIAAdM7ZwN12zjIySaoq1uXjdZI2ZHUhlZTggjoQR0NW/wv27SooS+h77G3exEK5/WQ+iT7wVHuoKzbhW/BwbK6B/3En8Nef5NXv0S5+5k/hroK17btLYZYzx+5o8/9JYV7/nm0n+1k+6f8KDnb8mr36Jc/cyfw0/Jq9+iXP3Mn8NdE/nm0n+1k+6f8Kfnm0n+1k+6f8KDnb8mr36Jc/cyfw0/Jq9+iXP3Mn8NdE/nm0n+1k+6f8Kfnm0n+1k+6f8ACg53HDV79EufuZP4a/fyXvvod19xJ/DXQ/55tJ/tZPun/Cn55tJ/tZPun/Cg54/Je++h3X3En8NPyXvvod19xJ/DXQ/55tJ/tZPun/Cn55tJ/tZPun/Cg54/Je++h3X3En8NekHCOoOQq2V0Sf7lx+0kYHxNdB/nm0n+1k+6f8K+ZO2jSQCRJKfcImyf24FBouyfspktZVvb7AlXPdQg55CRjmcjYtgnAGQOuc9NX/KK4lVmh09CCUPey48CVIjU+/lYtjyK14cV9ussimOwh7kH/ay4L/4UGVU+8lvhVQXNw8jtJIzO7ElmYkkk9SSdyaDzrpnsF0wxaUrnIM8skm/ltGPsIjz9tc/8I8OS6hdR2sPVt3bGyIPWc+4fvJA8a6902xSCKOCIYSNFRR5BQAPjsOtB4a/rMFpA9xcOEjUbnqST0VR4k+VQHhvtTa6uIoYNMnEEr8onJwBvuxAXl2AJOHJ2rx7Q4fl2s6dpj57hVa4lHg2OfAP2R8vwkNWRqF5FbQPLIQkUSFjgbBVHQAe7YAe4UGZWLqWmw3Cd3PEkqZB5ZFDDI6HBqlNG0e+4hklvZbmW0tVYrbomfDyGQDjbL+JyBjGBJ+zTVryC+utHvpTO0KCSGY5yU9HYk7nZ1IzkghhkjGAsyNAoCgYAGAB4AdBSvqlBga/qYtraa5KlxFG8hVepCgnx6dOtc26Nxc1xqDX9xay310CO4gTPdxgHY4AZjy52GOpLE53rp6aJXUqwDKwIIPQgjBB92K8rGwihUJDGkSDosahR+wDFBVXe8UX3qrDp8Z8Tjmx7887gj4LWdonZHyzxXV7f3FzNE6uhzgAqQwBLl2IyPDlqz6UCtHxfwtb6jAYLhfejj1kb5yn/AE6Gt5Sg5X4v7Lr+xYkRm4h8JYQTtv66DLJ+8e81B813BWr1LhyzuDzT2sErfOeJGP7SM0HGlK69/IXTPoNr90n4U/IXTPoNr90n4UHIVK69/IXTPoNr90n4U/IXTPoNr90n4UHIVK69/IXTPoNr90n4U/IXTPoNr90n4UHIVK69/IXTPoNr90n4U/IXTPoNr90n4UHIVK69/IXTPoNr90n4U/IXTPoNr90n4UHIVK69/IXTPoNr90n4U/IXTPoNr90n4UHIVS3g7s6vtQKmOMxwnGZpQQmPqeMh+G3mRXS9pwfp8TB47O2Vh0YRJkfA42rd0Ec4I4MttMh7qAEu2DJK3ruR5+SjwUbD3kkmR0pQVl2maJex3ttq+nx99JChjliG5ZPSOQo3fIdhgbg8hAO+IxrGoarr7R2Qs5LK2DBp3cNjY+JZVzjqIx1OCTtkXpSgjcusadpcK27zwwLDGOWNnHPyjOCF9ZySD0BJOah3ZSr31/fa06skcv6GAN4ovLk+WwRBkbZ5x4VK9c7O9Ou7g3NxCZJTy5JkkAPKAB6IbAGB0GPHzqS2tskaLHGqoigBVUAAAdAANgKD1pSlApSlApStBxrxXDpts1xNufVjjHrO3gB5DxJ8B57Ahv6VSWl6PrWtj5TcXTWVq28UcfMOZTjBCgqWU+DuST1AwRWTfcHavpSm60++ku1QZe3lBOVHXCliG2+byt5ZNBclKj/A3FcWpWq3MY5T6skZOSjjqufEbgg+II6HIEgoFKUoFKUoFKUoFKUoFKUoFKUoFKUoIrxvx1BpjW4nSRlmcguqnlQAbsT7RyR6I3xk+ABklndpKiyxMro4BVlOQQehBrG1zR4buF7e4QPG43B8PIg9QR5iqG0Xis6DfzWazG8sVf0gvrRk9cezzqdiAeViPA7AOiKViaVqcVzEk8DrJG4yrL0P+oIOxB3BBBrLoFKUoFKUoFKUoFU3xdZ/zhxLbWc28FvFzlD0bYyHbx5jyKfctXJVXdqej3FvdW+t2SGR4Byzxj2o/S9LbcjlYqTvj0T4E0FoAV+1EtD7SNNuYRL8qiiOPSSZ1R1PiCGIz8RkVDuNu1Lvz8g0cPPcS+h3qA4XOx7vO5OPb2VRvk+AfHY04/nTWVh/qO9JUD1f62ULjHhjOPcBU/seN7GW7lslnUTxty8rbBiBuIz0Yg5BHXIO3jUAmReG9HZQytfXB2I+fjGR5pEp8erHw5tvzhnsbgl05flvOt5KTKZFJ5o+b1UIOzbbkEZyWwehoLipVOpruraGQl+hvrEHAuE3kQZwOYnf7H8SAH2q3LK5EkaSAMA6qwDghgGAIDA7g79D0oPalKUClKUClKUClK/GYDc7UH7XzJIFBZiAAMkk4AA8SfCsfVbh44ZZIo+9dEZljBxzkDIUHBwT06VVP5KarrX6TU5jZ2x3S1jHpHxUyA9CDg+nk7Ecq5oNpxB2qhpfkmkQm9uT7Sg90vhnPtgHG+Qu/rVHNQn1PRLk38vPcWt0Va5Qtzd3IwAK56Ar6qsAFICqQMDGd2H6h8llutHuESO4jcsrAAGQD1gTgFsDDKTuVY+Aq3Lq3SRGjkVXRgVZWGQQdiCD1FBVfFnaG18IrDRSXnuVy8oyO5Q9cn2WA6t7PhliMSnhTs8tLSya0ZFm70D5Q7jeQ/8ANVU+qB069SSa81vh664euTqGnjvrJtpYm3KLn1WO55c+rJ1GwbPtW3wrxLb38C3Fu2VOzKfWRvFXHgR+w9RkUFbaTw1qOjagiWKtc2Fy+GRj/V7bsx9llUev0YDBGcVcNKUClKUClKUClKUClKUER1bsz0q4cySWiByckxs6Z8yQjAEnzxmtrovDtlYI3yeGOBQPTfxIG/pu2WIHXc1ua1nE2jLeWstq7vGsq8paM4bGQcbg7HGCPEEjxoKcsdNPEuo3FxKZEsIFMUXLsSTnlxkY5j/WHY49BTkVtebV9C651HTl8d+9iUftKgf4lwPYzVkcIcOx2FpFaxbhB6TYwXY7s564yfDJwMDwrc0Gs4f1eO9to7mNWEcq5CyLg43BBHT7RkHwJFantP1X5Npd3KCQxjKKR15pCIwR7xzZ+ypOiAAAAADYAdB8KqT+ULds0NnYxAmS4myFB68oCKp+LSDr82glvZJDKulWzTu8jyAyZdix5WYlAC3QcnLt8akOv6otrbTXLjKxRs5GcZ5QSFHvJ2+2qysu0S90+NIb/SJo4okVe8g3QKoCjGxToPn1qe03tSs73TGgtWk72V0DI6FSqg85JIyp3ULgMetBYNv2i2v83x6lKssUMjlACvM2QWX2Sdsqd/dWnk7btKHQzn4R/iRWp7T9H+TcNwQeMPycN+tjDH7WY1YfDcMJtLZ+SMc0ER9VfFFNBDrLtu0+WWOFIrrmkdUUlI8ZYhQT+kzjJ8qsi7nEaPIeiKWPwAz/AKV5pPCCFDR5PQAjNabtFuu60u+fOP6PIoPvdSg/e1BDezvtaN9dm2uIkg7xc25Uk8xGeZWJ2JONiAPVYbkitx20aE91prtEWDwETAKSOYL6wIHXC+kPHKjHWoO/A7y8P2Nzb5F3bK08ZX1mVpGlKjG5YZDL7xgetVkdm3Fy6nZLKcd6voTp5NjqB81huPtHgaD17N+JRqFhDOSDIBySjykTAPw5hhseTCpPVL8GMdI12fTW2trvDwZ6AnJjxv8ArxeZKrV0UFS9tOhSQvBrVptNbsolx4rn0WOOoGSh81byFWLwxrkd7axXUXqyLnHirDZlPvDAivmPVrO7aa0WWKZgmJo1IYcr5UhsbeYI6jbOMior2X8HXWmy3kTOjWbPzQjOXzt6RwMDK4U+ZTYAdQn8kYYFWAIIIIIyCDsQR4io/wALcF2mnvO9shUzsC2TkKB0RB4KCSfPfrgACRUoFKUoFKUoFKUoFKUoFKUoFKUoFKUoFU7qf9N4rhj6x2UYZvLKr3gI9/eSIP8ADVxVjJp8IlMwijEpHKZAo5yCQSC2MkZAOPcKDJqlu0eyjudf02zSNARiSUhQCw5i7KxG5wkR69OarpqDaZwTKmtT6pLJG6PGVjUZ5kOEQZztjkU7g9W6UHj26JnR5z5PEf8AzFH+tR3hPsc06eztriQ3BaWGKRh3igAuisQMLnGSfGpl2s6ZJc6VcQwrzyMYuVcgZxNGTuxA6A+NQvR9W4kgt4beHTrYrFGkYLyKSQihQTicb7UEq0Tso061mjuIkk7yNuZS0hIz8OhrH7drvk0eZc47x4kH+cOf3Ia1i6vxU3/2Nkn+If8Avmtj2t8NXeo2trbwKvN3oklJYBUxGy+eTu56ZoNNonCGuy20MT6jHaQrEiosCZcKFAHMwCHmx5NWiudMk4av4LhZHms7gd3Ozdc5y2QNuYD018Thx5mr4RQAAOgrC1rR4LuIwXMYkjJUlTnqpDA5GCNx/wAx0NBAe2TQGu7SC+s8vPbsskRi9JnRypymPWIPK49wbzrXjhrW9WH/AIjcCytj1gg9Zh4hsE9R4Mxx82rUsLKOGNYokCRoMKqjAA8hWRQRzhLgiy04f0aLDkYaVzzSMNsgt4AkA8qgDI6VI6UoFKUoFKUoFKUoFKUoP//Z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975"/>
          </a:p>
        </p:txBody>
      </p:sp>
      <p:sp>
        <p:nvSpPr>
          <p:cNvPr id="56326" name="AutoShape 6" descr="data:image/jpeg;base64,/9j/4AAQSkZJRgABAQAAAQABAAD/2wCEAAkGBxMTEhQSEhQVFRUXGBkaGBgWGR0gHBsfGhoaGBwcGSAeIiggGx8mGxogIT0hJyorLi4xHh8zODMsNykuLi0BCgoKBQUFDgUFDisZExkrKysrKysrKysrKysrKysrKysrKysrKysrKysrKysrKysrKysrKysrKysrKysrKysrK//AABEIAN8A4gMBIgACEQEDEQH/xAAcAAEAAgMBAQEAAAAAAAAAAAAABgcEBQgDAgH/xABOEAACAQMCAwQFBwcJBgUFAAABAgMABBEFIQYSMQcTQVEiMkJhcRRSVGKBk9EWFyNykaHSCBUkM1NjgpLBQ3OisbLCJaOz0/E0RMPh8P/EABQBAQAAAAAAAAAAAAAAAAAAAAD/xAAUEQEAAAAAAAAAAAAAAAAAAAAA/9oADAMBAAIRAxEAPwC8aUpQKUpQKUpQKUrwivI2d41dGdMc6hgWXm3HMBuuffQe9YV3q9vFJHDJNGkkhxGjMA7ZOPRXqd6zaqPt+gaL5BqKD0recD45xKufLBiP+agtyledtOrorqcqyhgfMEZH7q9KBVZdjev3NzJqMdzM0phmVV5sbAmUYGP1Ks2qh7GPR1LW0/v/APplnH+tBru3TWrtL63gs5Z42Fu8rCF2XIy7EnlIzhYiatDgTiJb+xhuRjmZcSAeDrs49wzuPcRUDAE/FrAjItrbG/T0ox/7+K8uAmOlazc6S+0Fx+mts9OhIA/wgoSepiHnQSbjzi+e0vtNtYFjYXUvJJzqxIUvEgK4IxgMx3z0FTqql4qbveKdNi6rHCX+BxO//atTbtG1x7LTbm5i/rEUBD5M7rGG+wtn7KDdXOpQxsEkljRj0VnUE/AE5rJBqnuAezCxvLGO7u2kuZrgF2k71vRJJGNjuwxgls75rGu1uOG7mDlnefTJ35GSU5aI7ZIxtnBLeiAGwQQNjQXXShNecEyuqujBlYAqykEEHcEEbEe+g9KUpQKUpQKUpQKUpQKUpQKUpQKUqrr7jW703VWi1IqbK4P9HlRcLGBtv4nqOYEkjZhgbELRrmjhjhu9W4vp9Olb5XZTsrxnrLGWcdTs5zGcqeuxBBAz0qjAgEEEHcEdCPdVMnXodJ4g1F7luSCaFZBhSSz/AKMgADxLd4PLzIoJf2edo0OoDuZB3F4mQ8LbZK9THnc+9Tuu/UDJy+1jS/lGlXaDqqd6vxiIk2+IUj7arHUOHLzXbn+cLW2SwRVzHM7MskzDdHPL47D0wNgfWfAAkvBfaK/enS9ZQw3PqB2ACyZ2AfGwJ8GHot7tshJOx/VPlGk2pPrRqYj7u6JRf+AKftqZ1QvBC63p63NlZWPeL8ociWcFU2/Rll5mQMCEByCftqSnhHX7vPyzU1tkPsWwOQPIleT/AKmoLVqoezEcmvazHn1md/2yk/8AfVtwqQqgnmIABPmcda0+n8K2sN3LfRoRcTArI/MxBBKkjlzyjdB0FBAOzv8ATcQaxcfM/Q/scJ/+Ctj226G720WoW+1xZOJAR15Mgt8eUgN8A3nU507RLeB5ZIYkjeYgyMowXILHLe/LH9tZs8SurIwDKwIYHoQRgg/ZQUt2f6yuo8Qy3ighRZqQD7J5YVZfsdnHvxVi2/EFnqE15ppRnMQKTBl9BgcA8rA+Zx4HIJHTNYXAvZ1Bpks0sMkj94oXEnL6IBzsQBn/APVRLWzNomqz6j3Ty2N3jvSgyY2JByffzZIzgEOR1FBiXei6jw873FiTdaeTzSQud0HiSB0OP9oo8PSXAFTGD+buIrWN2DkROCU5sNG+2VYbqwI8cEEE4wc4zIu03SWiMvyyMKASVbmD7dRyEcxPwBzUO7BrQtLqN7HGYraaXEKYwMB5GwANsKrBdtuo8KC2b+0SaN4pASkilWAJBIYYIyCCNj4VTGrR3fDLLJBMLjT5Hx8nlbDqTljynG2w9ZRjf0l6GrpurlI0aSRgqIpZmOwAAySfcBVKaJbvxFqjXcyn+b7U8saN0c9QpHTLbO3u5V8jQWhwfxja6jH3ls/pD1422dP1h5fWGQfOpBVe8VdmKSzLeafKbG7DZLRj0HyfSLKOhPu2bcEHOamwv4kkjt3lUzMhYKSA7hcBm5R7/IeflQZlKUoFKUoFKUoFKUoFRvjzi+PTLb5RIjSEnlRF25mIJAZsEIMA7ny2BqSVh6vpcVzC9vOgkikGGU/tBHkQdwRuCARQQDRO2zTZsCbvbZtv6xeZc+5kz+0gVJtWtbDWLV4O9injO4aJ1Zo2HRlIzysM+PmQdiRVT/zemjXYstShS60yZiYZZEDNET1IOMqR7SjHzh4gzC/7GtPk5ZrOSa1bGUaGTmXcbMObLdPJh1oNVwRxDPpF0NH1Nswn/wCluD6uCcKpJ9g9PqHY7YI+u062ji13SbiRFdJSIirAFcq+AxB8jMD/AIRWr4t7NtakhEPyqO/iTdO9wJgfHlZ8kZG2O8wfLYGplwbwfNLaWo1hVkltnLQKWyyrgBRKQcORjpkjAXOTQWFWNLp8TSJM0aNKgIRyoLKD1CnqM1k0oFKUoFKUoFKUoFfjKCMHcHqDX7Sgjk/AemO3O1lb83XaMAH4gbGt9bW6RoscaqiKMKqgBQB4ADYCvWlBTnalrkuoXceh2Jzlh8pcdBjDcpPzUHpN5nlXqCDaHDehxWVtFbQjCRrjJ6serM3vJ3r7tdDt455LmOFFmlAWRwMFgCTv4Zydz1OFznAxjcW8SwafbtcznAGyqPWdj0Rfef3DJOwoMLj7jKHTLczSelI2RFEDu7f6KOpbw+JAML7M+D57if8AnrU8tO/pQRnYIPByPDA2VfAb9cYwuB+Gp9Xuv541Mfogf6NAfVIB9E4P+zB3x7ZyTt61z0Ght+L7V7+TTgzC4RAxDKQGyMlUJ9YhSG28DtnBxvqqXt3it4kgvEmEF/Ey9zy+vIoOSCB0C7nmO3VfaqYdnXGUep2olGFmTCzIPZbHUfVbGQfiOoNBKqUpQKUpQK/Ca/ahHbNqbwaTcNGcM/LHnyDsA37VyPtoI5qvaFqF9PJbaFAJEjOHuXA5c9MqWIQDrjOS2NhWFNxBxLp4727gju4Ru5UJkDx/qsFcfOKEVYPZvpEdrptrHGB6USSOR7TyKGZs+O5wPcAPCpNQQbTNY0/iGykhIPQc8bY7yJvZdTuOvRhsehHUVFuB9XutIvF0a+5pIZDi0mUEjc7DG5Ck9R7B+qcjy480kaTqlnqdpiOOaURzxjZTzetgDbDLk46BlBq43hUsrFQWXPKSBkZ2OD4ZFB6UpSgUpSgUpSgUrA1vWYLSJp7mRY418W8T5KOrE+Q3rnjtD7Wbi+5obbmt7bod8SSfrkH0R9Ue/JPgHS1Kovsx7YOXktNSYkbKlyeo8AJvMf3n+bxarzRgQCCCDuCOh+FB+0pSgUpSgVo+KOErS/EQuo+fun5kOcHqOZT5q2ACK3lKD5RAoCqAABgAdAB0AqtuPO1FYH+Racvyq8Y8no+ksZ8tvXcfNGw3ydsGW8b6PPd2ckFtObeVsYcdCPFWIHMAR4rv06jIOBwH2f2umJ+jHeTkYedh6R8wo9hc+A92ScUEX4K7L2Mvy/WHNxdN6XdseZEPUc/gxHQKPQXwztjJ1vhK6tNUi1DS0UrO3JdwkhVIO7Se4HrkbhgDhuYirMqK8VdoVhYZE0waQf7KL0pPgQNl/wARFBKqVB+zzjmbUnmY2bwW4AMMjZIfchgWwAT0OFzjfJ6VOKBSlKBWj424fF/ZT2pPKXX0GPg6kMpPu5gM+7NZ2uSTLbzG2UPOI27pSQAXweXOSBjOOpFVZF2t3lmwj1fT5I98d5ECAf1Qx5H28Q/2UH52Z9oQtQNK1XNvNB+jR5Nl5R6qOei4HR/VZcb+Jt9ZVK8wIK4zkHbHnnyqu7u90LXVVHkjMvROY91Mu2cLzY5xvnHpLWp/MRbglReXIiJyUwu/xPTPv5aDy4o1Eazq1pY2pD21q/fXEq7qSpGQD4jA5AR1LnwXNXFWl4V4WttPi7m1j5QcFmO7uR4u3j8Og3wBW6oFKUoFKV8TSqilnYKqgksxwABuSSdgKD7qEdoHaTbaaCn9dckejCp9XyMh9ge7qdsDG4gvaL2z55rfTDjwa5I/b3IP7Oc+/A6NVJyyFmLMSzMSSSckk7kknqSfGg2/FPFFzqE3fXT8xGeVRsiA+CL4fHqcbk1rbCykmkWKFGkkc4VVGST/AP29bzgvgu61KXkgXEYOJJm9RPHf5zfVG/wG9dJcF8E2mlxHuwC+P0s8mOYjqd+iIMeqPLfJ3oId2cdj0dvy3GoBZZxusXWOM/W8JGH+Ue/Y1KuPO0S10xeVz3s5GVgQ7/FzuI1953PgDg1Be0TtnC81vphDHcNcEbDw/RA+sfrnbyByDVHTzM7M7szsxJZmJJJPUkncn30HXfB/GVrqMfPbv6Q9eNtnT9YeI+sMj31Ia5A4H0u+nuk/m/nEykHvFPKIx5u3QL7jnO4weldGWPHtpFNHp91dxvdhcSSIvLF3nzCckK/uzjO2xIWgmdKUoFKUoFfMjhQWY4ABJJ8ANya+qxNXs++gmhzjvI3TPlzKVz++gp59Z1PiCaSOxkNpYRtytLuGf4kekWI35AQAD6R3GZbwp2R6fZ4d0+Uyj25gCoP1U9UbjO/MR51r+wXUU+RyWLDkuLaWQSIfW3b1vfhsp7uUeYqxNT1KG3QyzypEg6s7BR8N+p91BlAY2FftVPrfbKrv3GlW0l3MejFWC/EKPTYfHl+NTLgB9RNux1QIsxkYqF5chDjCsF2GDnxJxjO+chJqUpQQ/ini2S21DT7KKNH+Ulu85iQVUFfSXHu5zgjfA6VLZoldSrqGU7EMMg/EHrVG8ecSNBxGs6W73PySBVKISMc6sSxIVtgJh4dcb1IrDt109jiWK4hPiSqso/ytzf8ADQbbiDsi0y5yViNu59qA8o/yHKfsArV8M8C6rYXUKxaiZbIN+kR85CgEhVVuYDOwypB3qSad2l6VN6t7Ev8Avcx/+oFqTWd5HKvPE6SKfaRgw/aNqD3pSlApSq57Ru1SCw5oIOWe6+b7EZ/vCOp+oN/MjaglnFXFNtp8JmuX5RvyoN3cjwRfH49B4kVzd2gdo9zqTFD+itgfRhU9cdDIfbPu6DwGdzGtc1me7mae5kaSRvE+A8AoGyqM9BtXlpmnS3EqwwRtJI5wqqMk/gB4k7DxoMWrT7OOyGW75bi9DQ2/VY+kko/7EPn1I6YyGqddnHZFFactxe8s1wMFU6xxHwx89x847DwG2azO0XtWgsOaC35Z7rccufQjP94R1P1Bv5ldqCSarq1jpFqvPyQRKMRxoPSY9cIvViSck+/JPjXPXaD2lXOpExj9DbZ2iU7tjoZT7RzvjoNupGai+u63PeTNPcyNJIfE9APBVHRVHkKxLW2eR1jjRndjhVQEsT5ADc0HlVg9nfZbcagRNLzQWvzyPSkHlED4fXO3lzYIrb6ZwdZaTGt3rTLJMwzFZLht/OTwb7fQG+7EgVotb7V9RmuEnik+TpGf0cMfqAdMSZ/rDjbcY8gKCzO0izudM08Q6RAIrfBM8sZJmXbBY7Z3A3kySB80AGueK6Z7O+1W3v8Algn5YLrpy+xIf7snofqHfyLb1qe0fsejuOe508LFN1aHYRyH6vhGx/yn3bmgg3Z32sz2XLBdc09sNh4yRjw5CfWUfNPuwRjB6G0TWILuJZ7aRZI26FfD3MOqkeR3rja+s5IZGilRo5EOGVhgg+8VsuFeKLnT5e+tZOUnHMp3RwPB18fHfYjJwRQdjUqEdn/aVa6kAn9TcgbxMfW2yTEfbHu6jfbG5m9ApSlBX3GfZgl3cfLLW4ks7n2njzhtsZ2ZSrY2yDv4jxrUWfYuJJBJqN9cXhHQEkbeRZmdsfDlq2K8Lq8jjGZJEQebsAP30GLomhW1ond20KRL48g3PvY9WPvJJrX6txbFb31rYuknPcglHGOQY5tjvnOw8PaFY9/2jaVEMvewH/dt3n7ow1Vbx/x7ZXV9pc1rI7G2nBclCoKs8ZPrYPsnw8TQX3SlKCtOzixmOq6xdzxPHzSKkRdSvMgZxlcjccqIc9N6n2oaTbzjE8EUo8pEVv8AqBr0v7+KBDJNIkSDq0jBR+01XHEPbZZREpaJJdyb+qCqbddyOY467KR76De6j2V6TNubRUPnEzp+5SF/dW34Q4Wg06FoLbn5GdpDzkE5YAdQBthQKq7T5Nf1uMTLPHZWjk4MZILBWKnHKTIdwQQWUHerc4c0w21rDbl+8MSKhcjHNgdcZOM/E0GxrzubhI0aSRlRFBLMxACgbkknYAedelc09sPaC19M1tbv/RIzjKnaZh7Z81B9Uf4vEYDc9pPbE0vNbaaxSPcNcbh290Xig+t6x8MeNOk0q0ezLsmkvQl1ec0VscFUGzyjwP1EPzupHTGQ1BFOCOB7rU5OWFeWJTiSZvUTxIHzmx7I92cDeujeGuGLHRrZmUqgAzNPKRzN8T4DPRR+8nJ8+J+K7DRrdY8KCFxFbxY5j78eyuerHrv1O1c68a8b3WpSc07csanMcK+onhn6zY9o77nGBtQTbtE7Y5Ljmt9PLRQ7hpukj+HoeMa+/wBY7eruKqSlWd2c9kk15y3F3zQW3ULjEko+qD6in5x3PgN80EQ4P4QutRl7u3T0R68jZEaD6x8/qjc+WxNdJcB9n9rpiZQd5ORh52HpHzCj2Fz4D3ZJxUi0jS4baJYLeNY416Ko/efEk+Z3NZlBHuMeDrXUYu7uE9IZ5JV2dCfmnxHmp2P7DXNPHPA11pknLMOeJjiOZR6LeOD81seyffgkb11vWPqFjHPG0UyLJG4wysMgig4oq2+zvtjkg5bfUC0sOwWbrInh6fjIvv8AWG/rbCvDtJ7IpbTmuLENNb7lo+skQ/5ug8+oHXOC1VXQdXcVcI2Os26yBlLFf0VzFgke4/PXPVT7+h3rnLjLg6602Xu7hPRJ/Ryr6jj3HwPmp3HwwT6cE8b3Wmyc0Dc0bHMkLeo/hn6rY9oeQzkbV0Pw/wAR6frls8RVWyP0tvL66+8Y6jPR16bdDtQcqxyFSGUlWBBBBwQRuCCOhzV0dnfbOV5bfUyWHRbkDceQlA6/rjfzB3NR7tK7KprHmuLbmmtep8Xi/XA9Zfrj7QOprag7chmV1V0YMrAFWU5BB3BBGxBHjX3XP3Ydx8YZF064b9DIcQsT/VuT6n6rHp5MfrHHQNBiatZ99BLDzFO8jdOYdV5lK8w3G4znrVY2nYRZ55p7m5lbqSCq5+OQx/fVs1DX7UtJEjRNdhXUlWBjlABU4IzyY6++g8rDsm0mIg/JQ5HjI7t+4ty/urQds/CtrFpMj29vDCY5InzHGqk5bu9yBk+vUvi7Q9LbpfQfa2P+eK9ZOLdLlXka8snU49FpoiDg5GQT5jNBstC1FZraCbI/SRRvv9dA3+tK9ILuAqpR4ipA5SrLjGNsY2xivygoDi3ha9jv5LnUbW6vrXvHKd1MTyoWJAOAzIoX2fQGw3qY8P8AGGhfI54rRY7R2hkXklUKzegQAZCSHJ97EmrbqPcRcEWF7k3FtGzn/aKOV/8AMuCfgcig0vYef/BbX4zf+tJU7qpJuyu9syX0fUZI/HuZj6JPjkgFT9qfbVjcLvcm1i+WcvyjBEvLy45gxG3Lt0H/AMdKDRdrmtm00u4dDh5AIkOcHMnokg+BCcx+yuUq6H/lHE/zfbjw+Ur/AOlLiueKCz+xHgVL2Vru4Xmt4GAVD0kkxzYbzVQQSPHK9RkVYHaz2nfIM2lpym6KgsxwRCCMjboXI3AOwGCc5xWw7ClUaPBy9S8pb494w/6QK5846kdtRvTJnm+USg59zkAfAAAD3YoNVfXkk0jSyu0kjnLMxySfea+tN0+W4kWGCNpJHOFVRkn8AOuTsKxq3fDnFt5Y83ySVYi/rHuo2Y+7mdS2PdnFBd3Zz2QRWvLcX3LNcDdY+scZ8P8AeMPM7A9M4DVa1cq/nZ1j6YfuYf4KfnZ1j6YfuYf4KDqqlcq/nZ1j6YfuYf4KfnZ1j6YfuYf4KDqqlcq/nZ1j6YfuYf4KfnZ1j6YfuYf4KDqqqo7SeyGO657mwCxXB3aPpHKfHHgjnz6E9cZLVVn52dY+mH7mH+Cn52dY+mH7mH+CgiN/ZSQyNFMjRyIcMrDBB99fun30kEiTQu0ciHKspwQf/jbHjWw4i4our4q13IsrLsG7uNWx5FkUEj3HatPQdIdlXaeNQItLoKt1ynlYbLMAMnA9l8bkdDgkY6Cue23gpLG4Se3XlguM+gB6Mbj1lXyUg5A8PSAwABUU4AmZNTsShIPymEbeTOFYfapIq9f5QMCtpXMeqTxlfieZT+5jQc1g+Irrfs015r3TbeeQ5k5Skh82jJQsfe2Ob7a5Iroj+TlKTp86noty2Ptjj/D99Ba9Ut2M8N2d9bXc9zbxzMbpwrONwOVGwD4btVy3D8qs3kCf2DNVp/J4h5dLY/PuJG/4Y1/7aDQ8a8E2CatpdrHbqkU3eGVVZhzBcEbg5HQ9MV79qXZxptpptxc28BSVO75T3kjAc0qKdmYg+iTW74ngd+JNMIRyiQyEvynlBKz7E9AfRH7RWX27SY0ecfOeIf8AmKf9KDP4K0wHTrI462sB/bEtK33C8PJZ2qfNgiX9kailBoeL+0qw09zDM0jTAA93GhJw24OWwn/FUUHaPq17tpmlsEPqyz55SPME8iA/4mqzpdHt2mFw0MTTABRIyKXAGSACRkdT0rSdoPGsOmW/ePhpXyIYs7ufM+SjIyfgOpFBTfaEdXiWNb7UC08xAjtLXOSCcZcIFGM+iPXLHYeJFvdlfDs1jp0cFwwMmWcqOkfPvyZ9og5JPmTjIGTo+zTg2UyHVtSy95N6SKw/qVIwNvZbl2x7I265qyXkAxkgZOBk9SfAe+gr/t10oz6VIygkwOk2B5DKN+xXJ+yuYq7aurdZEeORQyOpVlPQqwwQfcQcVyRx9wlJpt28DZMZ9KGQ+2nh/iHQjz9xFBZn8nXiRQJtPdsMW72HJ9bYCRR8AobH6x8Ky+2DsvluZWvrFeeRgO+iyAWIAAdM7ZwN12zjIySaoq1uXjdZI2ZHUhlZTggjoQR0NW/wv27SooS+h77G3exEK5/WQ+iT7wVHuoKzbhW/BwbK6B/3En8Nef5NXv0S5+5k/hroK17btLYZYzx+5o8/9JYV7/nm0n+1k+6f8KDnb8mr36Jc/cyfw0/Jq9+iXP3Mn8NdE/nm0n+1k+6f8Kfnm0n+1k+6f8KDnb8mr36Jc/cyfw0/Jq9+iXP3Mn8NdE/nm0n+1k+6f8Kfnm0n+1k+6f8ACg53HDV79EufuZP4a/fyXvvod19xJ/DXQ/55tJ/tZPun/Cn55tJ/tZPun/Cg54/Je++h3X3En8NPyXvvod19xJ/DXQ/55tJ/tZPun/Cn55tJ/tZPun/Cg54/Je++h3X3En8NekHCOoOQq2V0Sf7lx+0kYHxNdB/nm0n+1k+6f8K+ZO2jSQCRJKfcImyf24FBouyfspktZVvb7AlXPdQg55CRjmcjYtgnAGQOuc9NX/KK4lVmh09CCUPey48CVIjU+/lYtjyK14cV9ussimOwh7kH/ay4L/4UGVU+8lvhVQXNw8jtJIzO7ElmYkkk9SSdyaDzrpnsF0wxaUrnIM8skm/ltGPsIjz9tc/8I8OS6hdR2sPVt3bGyIPWc+4fvJA8a6902xSCKOCIYSNFRR5BQAPjsOtB4a/rMFpA9xcOEjUbnqST0VR4k+VQHhvtTa6uIoYNMnEEr8onJwBvuxAXl2AJOHJ2rx7Q4fl2s6dpj57hVa4lHg2OfAP2R8vwkNWRqF5FbQPLIQkUSFjgbBVHQAe7YAe4UGZWLqWmw3Cd3PEkqZB5ZFDDI6HBqlNG0e+4hklvZbmW0tVYrbomfDyGQDjbL+JyBjGBJ+zTVryC+utHvpTO0KCSGY5yU9HYk7nZ1IzkghhkjGAsyNAoCgYAGAB4AdBSvqlBga/qYtraa5KlxFG8hVepCgnx6dOtc26Nxc1xqDX9xay310CO4gTPdxgHY4AZjy52GOpLE53rp6aJXUqwDKwIIPQgjBB92K8rGwihUJDGkSDosahR+wDFBVXe8UX3qrDp8Z8Tjmx7887gj4LWdonZHyzxXV7f3FzNE6uhzgAqQwBLl2IyPDlqz6UCtHxfwtb6jAYLhfejj1kb5yn/AE6Gt5Sg5X4v7Lr+xYkRm4h8JYQTtv66DLJ+8e81B813BWr1LhyzuDzT2sErfOeJGP7SM0HGlK69/IXTPoNr90n4U/IXTPoNr90n4UHIVK69/IXTPoNr90n4U/IXTPoNr90n4UHIVK69/IXTPoNr90n4U/IXTPoNr90n4UHIVK69/IXTPoNr90n4U/IXTPoNr90n4UHIVK69/IXTPoNr90n4U/IXTPoNr90n4UHIVK69/IXTPoNr90n4U/IXTPoNr90n4UHIVS3g7s6vtQKmOMxwnGZpQQmPqeMh+G3mRXS9pwfp8TB47O2Vh0YRJkfA42rd0Ec4I4MttMh7qAEu2DJK3ruR5+SjwUbD3kkmR0pQVl2maJex3ttq+nx99JChjliG5ZPSOQo3fIdhgbg8hAO+IxrGoarr7R2Qs5LK2DBp3cNjY+JZVzjqIx1OCTtkXpSgjcusadpcK27zwwLDGOWNnHPyjOCF9ZySD0BJOah3ZSr31/fa06skcv6GAN4ovLk+WwRBkbZ5x4VK9c7O9Ou7g3NxCZJTy5JkkAPKAB6IbAGB0GPHzqS2tskaLHGqoigBVUAAAdAANgKD1pSlApSlApStBxrxXDpts1xNufVjjHrO3gB5DxJ8B57Ahv6VSWl6PrWtj5TcXTWVq28UcfMOZTjBCgqWU+DuST1AwRWTfcHavpSm60++ku1QZe3lBOVHXCliG2+byt5ZNBclKj/A3FcWpWq3MY5T6skZOSjjqufEbgg+II6HIEgoFKUoFKUoFKUoFKUoFKUoFKUoFKUoIrxvx1BpjW4nSRlmcguqnlQAbsT7RyR6I3xk+ABklndpKiyxMro4BVlOQQehBrG1zR4buF7e4QPG43B8PIg9QR5iqG0Xis6DfzWazG8sVf0gvrRk9cezzqdiAeViPA7AOiKViaVqcVzEk8DrJG4yrL0P+oIOxB3BBBrLoFKUoFKUoFKUoFU3xdZ/zhxLbWc28FvFzlD0bYyHbx5jyKfctXJVXdqej3FvdW+t2SGR4Byzxj2o/S9LbcjlYqTvj0T4E0FoAV+1EtD7SNNuYRL8qiiOPSSZ1R1PiCGIz8RkVDuNu1Lvz8g0cPPcS+h3qA4XOx7vO5OPb2VRvk+AfHY04/nTWVh/qO9JUD1f62ULjHhjOPcBU/seN7GW7lslnUTxty8rbBiBuIz0Yg5BHXIO3jUAmReG9HZQytfXB2I+fjGR5pEp8erHw5tvzhnsbgl05flvOt5KTKZFJ5o+b1UIOzbbkEZyWwehoLipVOpruraGQl+hvrEHAuE3kQZwOYnf7H8SAH2q3LK5EkaSAMA6qwDghgGAIDA7g79D0oPalKUClKUClKUClK/GYDc7UH7XzJIFBZiAAMkk4AA8SfCsfVbh44ZZIo+9dEZljBxzkDIUHBwT06VVP5KarrX6TU5jZ2x3S1jHpHxUyA9CDg+nk7Ecq5oNpxB2qhpfkmkQm9uT7Sg90vhnPtgHG+Qu/rVHNQn1PRLk38vPcWt0Va5Qtzd3IwAK56Ar6qsAFICqQMDGd2H6h8llutHuESO4jcsrAAGQD1gTgFsDDKTuVY+Aq3Lq3SRGjkVXRgVZWGQQdiCD1FBVfFnaG18IrDRSXnuVy8oyO5Q9cn2WA6t7PhliMSnhTs8tLSya0ZFm70D5Q7jeQ/8ANVU+qB069SSa81vh664euTqGnjvrJtpYm3KLn1WO55c+rJ1GwbPtW3wrxLb38C3Fu2VOzKfWRvFXHgR+w9RkUFbaTw1qOjagiWKtc2Fy+GRj/V7bsx9llUev0YDBGcVcNKUClKUClKUClKUClKUER1bsz0q4cySWiByckxs6Z8yQjAEnzxmtrovDtlYI3yeGOBQPTfxIG/pu2WIHXc1ua1nE2jLeWstq7vGsq8paM4bGQcbg7HGCPEEjxoKcsdNPEuo3FxKZEsIFMUXLsSTnlxkY5j/WHY49BTkVtebV9C651HTl8d+9iUftKgf4lwPYzVkcIcOx2FpFaxbhB6TYwXY7s564yfDJwMDwrc0Gs4f1eO9to7mNWEcq5CyLg43BBHT7RkHwJFantP1X5Npd3KCQxjKKR15pCIwR7xzZ+ypOiAAAAADYAdB8KqT+ULds0NnYxAmS4myFB68oCKp+LSDr82glvZJDKulWzTu8jyAyZdix5WYlAC3QcnLt8akOv6otrbTXLjKxRs5GcZ5QSFHvJ2+2qysu0S90+NIb/SJo4okVe8g3QKoCjGxToPn1qe03tSs73TGgtWk72V0DI6FSqg85JIyp3ULgMetBYNv2i2v83x6lKssUMjlACvM2QWX2Sdsqd/dWnk7btKHQzn4R/iRWp7T9H+TcNwQeMPycN+tjDH7WY1YfDcMJtLZ+SMc0ER9VfFFNBDrLtu0+WWOFIrrmkdUUlI8ZYhQT+kzjJ8qsi7nEaPIeiKWPwAz/AKV5pPCCFDR5PQAjNabtFuu60u+fOP6PIoPvdSg/e1BDezvtaN9dm2uIkg7xc25Uk8xGeZWJ2JONiAPVYbkitx20aE91prtEWDwETAKSOYL6wIHXC+kPHKjHWoO/A7y8P2Nzb5F3bK08ZX1mVpGlKjG5YZDL7xgetVkdm3Fy6nZLKcd6voTp5NjqB81huPtHgaD17N+JRqFhDOSDIBySjykTAPw5hhseTCpPVL8GMdI12fTW2trvDwZ6AnJjxv8ArxeZKrV0UFS9tOhSQvBrVptNbsolx4rn0WOOoGSh81byFWLwxrkd7axXUXqyLnHirDZlPvDAivmPVrO7aa0WWKZgmJo1IYcr5UhsbeYI6jbOMior2X8HXWmy3kTOjWbPzQjOXzt6RwMDK4U+ZTYAdQn8kYYFWAIIIIIyCDsQR4io/wALcF2mnvO9shUzsC2TkKB0RB4KCSfPfrgACRUoFKUoFKUoFKUoFKUoFKUoFKUoFKUoFU7qf9N4rhj6x2UYZvLKr3gI9/eSIP8ADVxVjJp8IlMwijEpHKZAo5yCQSC2MkZAOPcKDJqlu0eyjudf02zSNARiSUhQCw5i7KxG5wkR69OarpqDaZwTKmtT6pLJG6PGVjUZ5kOEQZztjkU7g9W6UHj26JnR5z5PEf8AzFH+tR3hPsc06eztriQ3BaWGKRh3igAuisQMLnGSfGpl2s6ZJc6VcQwrzyMYuVcgZxNGTuxA6A+NQvR9W4kgt4beHTrYrFGkYLyKSQihQTicb7UEq0Tso061mjuIkk7yNuZS0hIz8OhrH7drvk0eZc47x4kH+cOf3Ia1i6vxU3/2Nkn+If8Avmtj2t8NXeo2trbwKvN3oklJYBUxGy+eTu56ZoNNonCGuy20MT6jHaQrEiosCZcKFAHMwCHmx5NWiudMk4av4LhZHms7gd3Ozdc5y2QNuYD018Thx5mr4RQAAOgrC1rR4LuIwXMYkjJUlTnqpDA5GCNx/wAx0NBAe2TQGu7SC+s8vPbsskRi9JnRypymPWIPK49wbzrXjhrW9WH/AIjcCytj1gg9Zh4hsE9R4Mxx82rUsLKOGNYokCRoMKqjAA8hWRQRzhLgiy04f0aLDkYaVzzSMNsgt4AkA8qgDI6VI6UoFKUoFKUoFKUoFKUoP//Z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975"/>
          </a:p>
        </p:txBody>
      </p:sp>
      <p:pic>
        <p:nvPicPr>
          <p:cNvPr id="5632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72250" y="3829051"/>
            <a:ext cx="1053529" cy="992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14900" y="3600450"/>
            <a:ext cx="1543050" cy="110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8" descr="Raad Gharaibeh, Ph.D.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5751" y="2514600"/>
            <a:ext cx="914400" cy="1092708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1143000" y="2217309"/>
            <a:ext cx="1176925" cy="25391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05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Raad</a:t>
            </a:r>
            <a:r>
              <a:rPr lang="en-US" sz="105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Gharaibeh</a:t>
            </a:r>
            <a:endParaRPr lang="en-US" sz="105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47302" y="2143559"/>
            <a:ext cx="1071571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Jon </a:t>
            </a:r>
            <a:r>
              <a:rPr lang="en-US" sz="105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McCafferty</a:t>
            </a:r>
            <a:endParaRPr lang="en-US" sz="105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61622" y="2598959"/>
            <a:ext cx="638106" cy="848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" descr="Janelle C. Arthur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904772" y="2484660"/>
            <a:ext cx="971550" cy="971549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 flipH="1">
            <a:off x="4847623" y="2224350"/>
            <a:ext cx="1759163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Janelle Arthur</a:t>
            </a:r>
          </a:p>
        </p:txBody>
      </p:sp>
      <p:pic>
        <p:nvPicPr>
          <p:cNvPr id="24" name="Picture 2" descr="Marcus Muehlbauer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47473" y="2484659"/>
            <a:ext cx="892397" cy="1028700"/>
          </a:xfrm>
          <a:prstGeom prst="rect">
            <a:avLst/>
          </a:prstGeom>
          <a:noFill/>
        </p:spPr>
      </p:pic>
      <p:sp>
        <p:nvSpPr>
          <p:cNvPr id="25" name="Rectangle 24"/>
          <p:cNvSpPr/>
          <p:nvPr/>
        </p:nvSpPr>
        <p:spPr>
          <a:xfrm>
            <a:off x="3476022" y="2242285"/>
            <a:ext cx="1303562" cy="25391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Marcus </a:t>
            </a:r>
            <a:r>
              <a:rPr lang="en-US" sz="105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Muhlbauer</a:t>
            </a:r>
            <a:endParaRPr lang="en-US" sz="105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6" name="Picture 4" descr="http://endeavors.unc.edu/sites/default/files/imagecache/display/photos/christian_jobin_donn_young_web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47772" y="2484659"/>
            <a:ext cx="1377108" cy="914400"/>
          </a:xfrm>
          <a:prstGeom prst="rect">
            <a:avLst/>
          </a:prstGeom>
          <a:noFill/>
        </p:spPr>
      </p:pic>
      <p:sp>
        <p:nvSpPr>
          <p:cNvPr id="27" name="Rectangle 26"/>
          <p:cNvSpPr/>
          <p:nvPr/>
        </p:nvSpPr>
        <p:spPr>
          <a:xfrm>
            <a:off x="6219222" y="2242285"/>
            <a:ext cx="1079142" cy="25391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Christian </a:t>
            </a:r>
            <a:r>
              <a:rPr lang="en-US" sz="105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Jobin</a:t>
            </a:r>
            <a:endParaRPr lang="en-US" sz="105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2" name="Picture 2" descr="gordon-larsen_penny_20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400801" y="1371600"/>
            <a:ext cx="678656" cy="821532"/>
          </a:xfrm>
          <a:prstGeom prst="rect">
            <a:avLst/>
          </a:prstGeom>
          <a:noFill/>
        </p:spPr>
      </p:pic>
      <p:sp>
        <p:nvSpPr>
          <p:cNvPr id="28" name="Rectangle 27"/>
          <p:cNvSpPr/>
          <p:nvPr/>
        </p:nvSpPr>
        <p:spPr>
          <a:xfrm>
            <a:off x="6000750" y="1085850"/>
            <a:ext cx="151355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Penny Gordon-Larsen</a:t>
            </a:r>
          </a:p>
        </p:txBody>
      </p:sp>
      <p:pic>
        <p:nvPicPr>
          <p:cNvPr id="15364" name="Picture 4" descr="howard_annie_green_200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972051" y="1314450"/>
            <a:ext cx="678656" cy="821532"/>
          </a:xfrm>
          <a:prstGeom prst="rect">
            <a:avLst/>
          </a:prstGeom>
          <a:noFill/>
        </p:spPr>
      </p:pic>
      <p:sp>
        <p:nvSpPr>
          <p:cNvPr id="29" name="Rectangle 28"/>
          <p:cNvSpPr/>
          <p:nvPr/>
        </p:nvSpPr>
        <p:spPr>
          <a:xfrm>
            <a:off x="4551151" y="1083617"/>
            <a:ext cx="14462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Annie Green Howard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06090" y="1356034"/>
            <a:ext cx="935831" cy="781694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3320478" y="1098634"/>
            <a:ext cx="117532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Kathryn </a:t>
            </a:r>
            <a:r>
              <a:rPr lang="en-US" sz="105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Winglee</a:t>
            </a:r>
            <a:endParaRPr lang="en-US" sz="105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81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182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800100"/>
          </a:xfrm>
          <a:prstGeom prst="rect">
            <a:avLst/>
          </a:prstGeom>
          <a:gradFill flip="none" rotWithShape="1">
            <a:gsLst>
              <a:gs pos="0">
                <a:srgbClr val="117843">
                  <a:shade val="30000"/>
                  <a:satMod val="115000"/>
                </a:srgbClr>
              </a:gs>
              <a:gs pos="50000">
                <a:srgbClr val="117843">
                  <a:shade val="67500"/>
                  <a:satMod val="115000"/>
                </a:srgbClr>
              </a:gs>
              <a:gs pos="100000">
                <a:srgbClr val="117843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3" tIns="34276" rIns="68553" bIns="34276" anchor="ctr"/>
          <a:lstStyle/>
          <a:p>
            <a:pPr algn="ctr" defTabSz="685526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itle 4"/>
          <p:cNvSpPr>
            <a:spLocks noGrp="1"/>
          </p:cNvSpPr>
          <p:nvPr>
            <p:ph type="title" idx="4294967295"/>
          </p:nvPr>
        </p:nvSpPr>
        <p:spPr>
          <a:xfrm>
            <a:off x="573088" y="-57150"/>
            <a:ext cx="7997825" cy="8572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defTabSz="685526"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Microbes run the world!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971550"/>
            <a:ext cx="8169275" cy="2211346"/>
          </a:xfrm>
          <a:prstGeom prst="rect">
            <a:avLst/>
          </a:prstGeom>
        </p:spPr>
        <p:txBody>
          <a:bodyPr lIns="68553" tIns="34276" rIns="68553" bIns="34276">
            <a:spAutoFit/>
          </a:bodyPr>
          <a:lstStyle/>
          <a:p>
            <a:pPr marL="457023" indent="-457023" defTabSz="685526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Microbes control much</a:t>
            </a:r>
          </a:p>
          <a:p>
            <a:pPr marL="457023" indent="-457023" defTabSz="685526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of the energy and nutrient</a:t>
            </a:r>
          </a:p>
          <a:p>
            <a:pPr marL="457023" indent="-457023" defTabSz="685526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flux on the planet.</a:t>
            </a:r>
          </a:p>
          <a:p>
            <a:pPr marL="457023" indent="-457023" defTabSz="685526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023" indent="-457023" defTabSz="685526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7410" name="Picture 2" descr="http://www.global-greenhouse-warming.com/images/CarboncCycleDiagr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3476" y="971550"/>
            <a:ext cx="4736461" cy="36576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495800" y="4687729"/>
            <a:ext cx="6172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00B0F0"/>
                </a:solidFill>
              </a:rPr>
              <a:t>http://www.global-greenhouse-warming.com/images/CarboncCycleDiagram.jpg</a:t>
            </a:r>
            <a:endParaRPr lang="en-US" sz="10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2" name="Object 1024"/>
          <p:cNvGraphicFramePr>
            <a:graphicFrameLocks noChangeAspect="1"/>
          </p:cNvGraphicFramePr>
          <p:nvPr/>
        </p:nvGraphicFramePr>
        <p:xfrm>
          <a:off x="76200" y="1273969"/>
          <a:ext cx="8991600" cy="2955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Bitmap Image" r:id="rId3" imgW="10409524" imgH="4563112" progId="PBrush">
                  <p:embed/>
                </p:oleObj>
              </mc:Choice>
              <mc:Fallback>
                <p:oleObj name="Bitmap Image" r:id="rId3" imgW="10409524" imgH="4563112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273969"/>
                        <a:ext cx="8991600" cy="29551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Text Box 1027"/>
          <p:cNvSpPr txBox="1">
            <a:spLocks noChangeArrowheads="1"/>
          </p:cNvSpPr>
          <p:nvPr/>
        </p:nvSpPr>
        <p:spPr bwMode="auto">
          <a:xfrm>
            <a:off x="457200" y="285750"/>
            <a:ext cx="516404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 the 19</a:t>
            </a:r>
            <a:r>
              <a:rPr lang="en-US" baseline="30000"/>
              <a:t>th</a:t>
            </a:r>
            <a:r>
              <a:rPr lang="en-US"/>
              <a:t> century, Pasteur (and others) demonstrated some of the </a:t>
            </a:r>
          </a:p>
          <a:p>
            <a:r>
              <a:rPr lang="en-US"/>
              <a:t>properties of microbes…</a:t>
            </a:r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" y="4374356"/>
            <a:ext cx="5676554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Famous demonstration that microbial life is not “spontaneously generated”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066800" y="1352550"/>
            <a:ext cx="67056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In pure culture, you are looking at one genome at a time.</a:t>
            </a:r>
          </a:p>
          <a:p>
            <a:endParaRPr lang="en-US" sz="2000" dirty="0"/>
          </a:p>
          <a:p>
            <a:r>
              <a:rPr lang="en-US" sz="2000" dirty="0"/>
              <a:t>When you sample microbes in their native environment,</a:t>
            </a:r>
          </a:p>
          <a:p>
            <a:r>
              <a:rPr lang="en-US" sz="2000" dirty="0"/>
              <a:t>you are looking at many microbes at a time.</a:t>
            </a:r>
          </a:p>
          <a:p>
            <a:endParaRPr lang="en-US" sz="2000" dirty="0"/>
          </a:p>
          <a:p>
            <a:r>
              <a:rPr lang="en-US" sz="2000" dirty="0"/>
              <a:t>Many genomes in a single experiment </a:t>
            </a:r>
          </a:p>
          <a:p>
            <a:r>
              <a:rPr lang="en-US" sz="2000" dirty="0"/>
              <a:t>Metagenomics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800100"/>
          </a:xfrm>
          <a:prstGeom prst="rect">
            <a:avLst/>
          </a:prstGeom>
          <a:gradFill flip="none" rotWithShape="1">
            <a:gsLst>
              <a:gs pos="0">
                <a:srgbClr val="117843">
                  <a:shade val="30000"/>
                  <a:satMod val="115000"/>
                </a:srgbClr>
              </a:gs>
              <a:gs pos="50000">
                <a:srgbClr val="117843">
                  <a:shade val="67500"/>
                  <a:satMod val="115000"/>
                </a:srgbClr>
              </a:gs>
              <a:gs pos="100000">
                <a:srgbClr val="117843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3" tIns="34276" rIns="68553" bIns="34276" anchor="ctr"/>
          <a:lstStyle/>
          <a:p>
            <a:pPr algn="ctr" defTabSz="685526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573088" y="-57150"/>
            <a:ext cx="7997825" cy="8572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defTabSz="685526"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Microbes run the world!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1638" y="971550"/>
            <a:ext cx="8169275" cy="3097743"/>
          </a:xfrm>
          <a:prstGeom prst="rect">
            <a:avLst/>
          </a:prstGeom>
        </p:spPr>
        <p:txBody>
          <a:bodyPr lIns="68553" tIns="34276" rIns="68553" bIns="34276">
            <a:spAutoFit/>
          </a:bodyPr>
          <a:lstStyle/>
          <a:p>
            <a:pPr marL="457023" indent="-457023" defTabSz="685526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There are 10 times more microbial</a:t>
            </a:r>
          </a:p>
          <a:p>
            <a:pPr marL="457023" indent="-457023" defTabSz="685526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cells in our body than human cells!</a:t>
            </a:r>
          </a:p>
          <a:p>
            <a:pPr marL="457023" indent="-457023" defTabSz="685526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023" indent="-457023" defTabSz="685526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Microbes within our bodies contribute</a:t>
            </a:r>
          </a:p>
          <a:p>
            <a:pPr marL="457023" indent="-457023" defTabSz="685526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to many important phenotypes</a:t>
            </a:r>
          </a:p>
          <a:p>
            <a:pPr marL="457023" indent="-457023" defTabSz="685526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including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obesity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immune system</a:t>
            </a:r>
          </a:p>
          <a:p>
            <a:pPr marL="457023" indent="-457023" defTabSz="685526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development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and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Crohn’s disease</a:t>
            </a:r>
          </a:p>
        </p:txBody>
      </p:sp>
      <p:pic>
        <p:nvPicPr>
          <p:cNvPr id="1026" name="Picture 2" descr="http://www.genome.gov/images/feature_images/nr_hm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819150"/>
            <a:ext cx="2571750" cy="333375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6309111" y="3987284"/>
            <a:ext cx="222528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smtClean="0">
                <a:hlinkClick r:id="rId3"/>
              </a:rPr>
              <a:t>http://www.genome.gov/images/feature_images/nr_hmp.jpg</a:t>
            </a:r>
            <a:endParaRPr lang="en-US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 idx="4294967295"/>
          </p:nvPr>
        </p:nvSpPr>
        <p:spPr>
          <a:xfrm>
            <a:off x="573088" y="-57150"/>
            <a:ext cx="7997825" cy="8572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defTabSz="685526" fontAlgn="auto">
              <a:spcAft>
                <a:spcPts val="0"/>
              </a:spcAft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Microbial communities are complex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819150"/>
            <a:ext cx="611505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724059" y="3346162"/>
            <a:ext cx="4663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http://www.discoveryplace.org/museum/exhibit/15/THEM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 bwMode="auto">
          <a:xfrm>
            <a:off x="381000" y="3638550"/>
            <a:ext cx="79978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53" tIns="34276" rIns="68553" bIns="34276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6855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There 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</a:t>
            </a: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e 100 times more microbial genes in the human body than human genes</a:t>
            </a:r>
          </a:p>
          <a:p>
            <a:pPr marL="0" marR="0" lvl="0" indent="0" defTabSz="6855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We still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don’t know how many different kinds of microbes are in the human body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 idx="4294967295"/>
          </p:nvPr>
        </p:nvSpPr>
        <p:spPr>
          <a:xfrm>
            <a:off x="381000" y="133350"/>
            <a:ext cx="7997825" cy="8572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defTabSz="685526" fontAlgn="auto">
              <a:spcAft>
                <a:spcPts val="0"/>
              </a:spcAft>
              <a:defRPr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Progress in describing complex communities is driven by new technology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9458" name="Picture 2" descr="DNA Sequencers beat Moores law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971550"/>
            <a:ext cx="3790950" cy="3533776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810000" y="4476750"/>
            <a:ext cx="71628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</a:rPr>
              <a:t>http://images.forbes.com/media/2010/06/03/0603_chart-cost-human-genome_398x371.jpg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8" name="Title 4"/>
          <p:cNvSpPr txBox="1">
            <a:spLocks/>
          </p:cNvSpPr>
          <p:nvPr/>
        </p:nvSpPr>
        <p:spPr bwMode="auto">
          <a:xfrm>
            <a:off x="155575" y="2114550"/>
            <a:ext cx="79978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53" tIns="34276" rIns="68553" bIns="34276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6855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The technology that</a:t>
            </a:r>
          </a:p>
          <a:p>
            <a:pPr marL="0" marR="0" lvl="0" indent="0" defTabSz="6855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will soon allow us to</a:t>
            </a:r>
          </a:p>
          <a:p>
            <a:pPr marL="0" marR="0" lvl="0" indent="0" defTabSz="6855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sequence a human genome</a:t>
            </a:r>
          </a:p>
          <a:p>
            <a:pPr marL="0" marR="0" lvl="0" indent="0" defTabSz="6855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for $1,000 will allow</a:t>
            </a:r>
          </a:p>
          <a:p>
            <a:pPr marL="0" marR="0" lvl="0" indent="0" defTabSz="6855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us</a:t>
            </a:r>
            <a:r>
              <a:rPr kumimoji="0" lang="en-US" sz="2000" b="1" i="0" u="none" strike="noStrike" kern="1200" cap="none" spc="0" normalizeH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to sequence a microbial </a:t>
            </a:r>
          </a:p>
          <a:p>
            <a:pPr marL="0" marR="0" lvl="0" indent="0" defTabSz="6855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genome for a few dollars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1581150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bug that causes cancer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665</Words>
  <Application>Microsoft Office PowerPoint</Application>
  <PresentationFormat>On-screen Show (16:9)</PresentationFormat>
  <Paragraphs>131</Paragraphs>
  <Slides>27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Office Theme</vt:lpstr>
      <vt:lpstr>Bitmap Image</vt:lpstr>
      <vt:lpstr>PowerPoint Presentation</vt:lpstr>
      <vt:lpstr>PowerPoint Presentation</vt:lpstr>
      <vt:lpstr>Microbes run the world!</vt:lpstr>
      <vt:lpstr>PowerPoint Presentation</vt:lpstr>
      <vt:lpstr>PowerPoint Presentation</vt:lpstr>
      <vt:lpstr>Microbes run the world!</vt:lpstr>
      <vt:lpstr>Microbial communities are complex</vt:lpstr>
      <vt:lpstr>Progress in describing complex communities is driven by new technology</vt:lpstr>
      <vt:lpstr>PowerPoint Presentation</vt:lpstr>
      <vt:lpstr>PowerPoint Presentation</vt:lpstr>
      <vt:lpstr>PowerPoint Presentation</vt:lpstr>
      <vt:lpstr>Il10-\- Mouse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Computer then and now…</vt:lpstr>
      <vt:lpstr>PowerPoint Presentation</vt:lpstr>
      <vt:lpstr>PowerPoint Presentation</vt:lpstr>
    </vt:vector>
  </TitlesOfParts>
  <Company>UNC Charlotte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TITLE, Arial, 54 pt, BOLD</dc:title>
  <dc:creator>Bowen, Bradley</dc:creator>
  <cp:lastModifiedBy>Anthony Fodor</cp:lastModifiedBy>
  <cp:revision>109</cp:revision>
  <dcterms:created xsi:type="dcterms:W3CDTF">2010-07-13T19:13:24Z</dcterms:created>
  <dcterms:modified xsi:type="dcterms:W3CDTF">2015-11-30T02:26:01Z</dcterms:modified>
</cp:coreProperties>
</file>