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4" r:id="rId28"/>
    <p:sldId id="282" r:id="rId29"/>
    <p:sldId id="292" r:id="rId30"/>
    <p:sldId id="293" r:id="rId31"/>
    <p:sldId id="284" r:id="rId32"/>
    <p:sldId id="286" r:id="rId33"/>
    <p:sldId id="291" r:id="rId34"/>
    <p:sldId id="285" r:id="rId35"/>
    <p:sldId id="287" r:id="rId36"/>
    <p:sldId id="289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Mixed linear models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53000" y="457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41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56102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626006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http://www.r-tutor.com/elementary-statistics/numerical-measures/covariance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2819400"/>
            <a:ext cx="396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http://en.wikipedia.org/wiki/Covariance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631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two variables are independent the covariance approaches zero..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14400"/>
            <a:ext cx="255395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625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352800"/>
            <a:ext cx="8568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express the assumption of independence of the residuals as an N * N </a:t>
            </a:r>
          </a:p>
          <a:p>
            <a:r>
              <a:rPr lang="en-US" dirty="0" smtClean="0"/>
              <a:t>variance-covariance matrix with diagonal values of 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 and off- diagonal  values of 0 where</a:t>
            </a:r>
          </a:p>
          <a:p>
            <a:r>
              <a:rPr lang="en-US" dirty="0" smtClean="0"/>
              <a:t>N is the sample size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4038600"/>
          <a:ext cx="3276600" cy="296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4272677"/>
            <a:ext cx="44014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we were to sample at each x location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 infinite # of times, we would see 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SD of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.  (from the assumption of constant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variance across all x positions)</a:t>
            </a:r>
          </a:p>
          <a:p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If we were to sample at 2 different x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locations an infinite number of times, 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we would see a co-variance of 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Zero (from the assumption of independence)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90800" y="22860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Mixed linear models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467600" y="1066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Our first example of thing that can go horribly wrong in linear models,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here examine nested confounders…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Consider hospitals in a clinical trial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Each hospital is assigned a drug 1 or a drug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make a simulation where the null hypothesis with regards to drug is always true…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2135"/>
            <a:ext cx="4876800" cy="480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581400" y="3962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3505200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Each hospital has its own effect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9600" y="44196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0" y="41148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data are not dependent on the drug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6581001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6200" y="152400"/>
            <a:ext cx="4994910" cy="5257800"/>
            <a:chOff x="76200" y="152400"/>
            <a:chExt cx="5791200" cy="6096000"/>
          </a:xfrm>
        </p:grpSpPr>
        <p:sp>
          <p:nvSpPr>
            <p:cNvPr id="4" name="Rectangle 3"/>
            <p:cNvSpPr/>
            <p:nvPr/>
          </p:nvSpPr>
          <p:spPr>
            <a:xfrm>
              <a:off x="1224722" y="152400"/>
              <a:ext cx="316112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err="1" smtClean="0"/>
                <a:t>myT</a:t>
              </a:r>
              <a:r>
                <a:rPr lang="en-US" dirty="0" smtClean="0"/>
                <a:t> &lt;- </a:t>
              </a:r>
              <a:r>
                <a:rPr lang="en-US" dirty="0" err="1" smtClean="0"/>
                <a:t>getSimData</a:t>
              </a:r>
              <a:r>
                <a:rPr lang="en-US" dirty="0" smtClean="0"/>
                <a:t>()</a:t>
              </a:r>
            </a:p>
            <a:p>
              <a:r>
                <a:rPr lang="en-US" dirty="0" smtClean="0"/>
                <a:t>plot( </a:t>
              </a:r>
              <a:r>
                <a:rPr lang="en-US" dirty="0" err="1" smtClean="0"/>
                <a:t>myT$data</a:t>
              </a:r>
              <a:r>
                <a:rPr lang="en-US" dirty="0" smtClean="0"/>
                <a:t> ~ </a:t>
              </a:r>
              <a:r>
                <a:rPr lang="en-US" dirty="0" err="1" smtClean="0"/>
                <a:t>myT$hospital</a:t>
              </a:r>
              <a:r>
                <a:rPr lang="en-US" dirty="0" smtClean="0"/>
                <a:t>)</a:t>
              </a:r>
            </a:p>
            <a:p>
              <a:endParaRPr 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304800"/>
              <a:ext cx="5791200" cy="5782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838200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0165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6548" y="58790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765" y="58028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39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01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Drug 2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62600" y="228600"/>
            <a:ext cx="2848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plot( </a:t>
            </a:r>
            <a:r>
              <a:rPr lang="en-US" dirty="0" err="1" smtClean="0"/>
              <a:t>myT$data</a:t>
            </a:r>
            <a:r>
              <a:rPr lang="en-US" dirty="0" smtClean="0"/>
              <a:t> ~ </a:t>
            </a:r>
            <a:r>
              <a:rPr lang="en-US" dirty="0" err="1" smtClean="0"/>
              <a:t>myT$drug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138" y="228600"/>
            <a:ext cx="4005262" cy="351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17"/>
          <p:cNvCxnSpPr/>
          <p:nvPr/>
        </p:nvCxnSpPr>
        <p:spPr>
          <a:xfrm>
            <a:off x="4876800" y="1524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5867400"/>
            <a:ext cx="836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looks like there is a difference between Drug 1 and Drug 2, but this is</a:t>
            </a:r>
          </a:p>
          <a:p>
            <a:r>
              <a:rPr lang="en-US" dirty="0" smtClean="0"/>
              <a:t>because there are differences between hospitals (and only 6 hospitals in our simulation)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35052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80097" y="35814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2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976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drug and hospital co-vary (there is a combination of hospitals that has the </a:t>
            </a:r>
          </a:p>
          <a:p>
            <a:r>
              <a:rPr lang="en-US" dirty="0" smtClean="0"/>
              <a:t>same information as drug) a standard linear model is numerically unstable and the </a:t>
            </a:r>
          </a:p>
          <a:p>
            <a:r>
              <a:rPr lang="en-US" dirty="0" smtClean="0"/>
              <a:t>results are unreliable…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352800" y="2209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1752600"/>
            <a:ext cx="496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“standard” linear model, but drug and hospital</a:t>
            </a:r>
          </a:p>
          <a:p>
            <a:r>
              <a:rPr lang="en-US" dirty="0" smtClean="0"/>
              <a:t>are not linearly independent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228600"/>
            <a:ext cx="21145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533400"/>
            <a:ext cx="47098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linear model reports significant results</a:t>
            </a:r>
          </a:p>
          <a:p>
            <a:r>
              <a:rPr lang="en-US" dirty="0" smtClean="0"/>
              <a:t>for drug!!  </a:t>
            </a:r>
          </a:p>
          <a:p>
            <a:endParaRPr lang="en-US" dirty="0" smtClean="0"/>
          </a:p>
          <a:p>
            <a:r>
              <a:rPr lang="en-US" dirty="0" smtClean="0"/>
              <a:t>Even thought the null hypothesis is always</a:t>
            </a:r>
          </a:p>
          <a:p>
            <a:r>
              <a:rPr lang="en-US" dirty="0" smtClean="0"/>
              <a:t>true!</a:t>
            </a:r>
          </a:p>
          <a:p>
            <a:endParaRPr lang="en-US" dirty="0" smtClean="0"/>
          </a:p>
          <a:p>
            <a:r>
              <a:rPr lang="en-US" dirty="0" smtClean="0"/>
              <a:t>Complete disaster!</a:t>
            </a:r>
          </a:p>
          <a:p>
            <a:endParaRPr lang="en-US" dirty="0" smtClean="0"/>
          </a:p>
          <a:p>
            <a:r>
              <a:rPr lang="en-US" dirty="0" smtClean="0"/>
              <a:t>We need a better way to tell our linear model</a:t>
            </a:r>
          </a:p>
          <a:p>
            <a:r>
              <a:rPr lang="en-US" dirty="0" smtClean="0"/>
              <a:t>the lack of independence between our samples!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681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follow Chapter 5 (section 5.5) in </a:t>
            </a:r>
            <a:r>
              <a:rPr lang="en-US" dirty="0" err="1" smtClean="0"/>
              <a:t>Zuur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We want our variance-covariance matrix (within each hospital) to look like this…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30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3581400"/>
            <a:ext cx="414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data within two hospitals X and 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4191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0" y="5562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1611" y="41148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44312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0" y="50292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0382" y="48122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estimate for a drug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76600" y="4419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6600" y="45074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5638800"/>
            <a:ext cx="790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covariance between different </a:t>
            </a:r>
            <a:r>
              <a:rPr lang="en-US" dirty="0" err="1" smtClean="0"/>
              <a:t>datapoints</a:t>
            </a:r>
            <a:r>
              <a:rPr lang="en-US" dirty="0" smtClean="0"/>
              <a:t> within a hospital is not 0; </a:t>
            </a:r>
          </a:p>
          <a:p>
            <a:r>
              <a:rPr lang="en-US" dirty="0" smtClean="0"/>
              <a:t>If you know the error for one </a:t>
            </a:r>
            <a:r>
              <a:rPr lang="en-US" dirty="0" err="1" smtClean="0"/>
              <a:t>datapoint</a:t>
            </a:r>
            <a:r>
              <a:rPr lang="en-US" dirty="0" smtClean="0"/>
              <a:t> within a hospital, depending on the </a:t>
            </a:r>
          </a:p>
          <a:p>
            <a:r>
              <a:rPr lang="en-US" dirty="0" smtClean="0"/>
              <a:t>size of parameter </a:t>
            </a:r>
            <a:r>
              <a:rPr lang="en-US" dirty="0" smtClean="0">
                <a:sym typeface="Symbol"/>
              </a:rPr>
              <a:t>, you know something about the other measurements as well..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99987" y="44312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53000" y="472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4736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6200"/>
            <a:ext cx="726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add a parameter to our model to allow the error within each hospital</a:t>
            </a:r>
          </a:p>
          <a:p>
            <a:r>
              <a:rPr lang="en-US" dirty="0" smtClean="0"/>
              <a:t>to be correlated (errors across hospitals is still zero…)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152" y="914400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our variance-covariance matrix for each hospital goes from something that looks like this….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7848" y="3440668"/>
            <a:ext cx="340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something that looks </a:t>
            </a:r>
            <a:r>
              <a:rPr lang="en-US" smtClean="0"/>
              <a:t>like this….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9624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1377657"/>
          <a:ext cx="2321500" cy="212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00"/>
                <a:gridCol w="464300"/>
                <a:gridCol w="464300"/>
                <a:gridCol w="464300"/>
                <a:gridCol w="464300"/>
              </a:tblGrid>
              <a:tr h="283439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 smtClean="0"/>
                    </a:p>
                  </a:txBody>
                  <a:tcPr marL="64786" marR="64786" marT="32393" marB="32393">
                    <a:noFill/>
                  </a:tcPr>
                </a:tc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 smtClean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 smtClean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</a:tr>
              <a:tr h="453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 smtClean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248400"/>
            <a:ext cx="840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full covariance-variance matrix across all hospitals will have 0’s for any two samples</a:t>
            </a:r>
          </a:p>
          <a:p>
            <a:r>
              <a:rPr lang="en-US" dirty="0" smtClean="0"/>
              <a:t>from different hospitals)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04800"/>
            <a:ext cx="752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Previously, we defined the log-likelihood for a standard </a:t>
            </a:r>
            <a:r>
              <a:rPr lang="en-US" smtClean="0">
                <a:latin typeface="Arial" pitchFamily="34" charset="0"/>
                <a:cs typeface="Arial" pitchFamily="34" charset="0"/>
              </a:rPr>
              <a:t>linear regression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502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3962400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can, as an alternative to least squares fit, find parameters that maximize this value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7759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switch to this new variance-covariance matrix, </a:t>
            </a:r>
          </a:p>
          <a:p>
            <a:r>
              <a:rPr lang="en-US" dirty="0" smtClean="0"/>
              <a:t>the least likelihood equation we want to maximize goes from something like this: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5340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95600" y="2221468"/>
            <a:ext cx="219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something like this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667000"/>
            <a:ext cx="53911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105400" y="3276600"/>
            <a:ext cx="2057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4382869"/>
            <a:ext cx="824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allows us to express the possibility of correlated measures within hospitals</a:t>
            </a:r>
          </a:p>
          <a:p>
            <a:r>
              <a:rPr lang="en-US" dirty="0" smtClean="0"/>
              <a:t>(without actually having to explicitly estimate the mean response from each hospital!)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886200"/>
            <a:ext cx="747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V is the full variance-covariance matrix of the residuals for all the data..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76200"/>
            <a:ext cx="7828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simple syntax that allows us to tell R that we want a different</a:t>
            </a:r>
          </a:p>
          <a:p>
            <a:r>
              <a:rPr lang="en-US" dirty="0" smtClean="0"/>
              <a:t>Covariance-variance matrix (see chapter </a:t>
            </a:r>
            <a:r>
              <a:rPr lang="en-US" dirty="0" smtClean="0"/>
              <a:t>10 </a:t>
            </a:r>
            <a:r>
              <a:rPr lang="en-US" dirty="0" smtClean="0"/>
              <a:t>of </a:t>
            </a:r>
            <a:r>
              <a:rPr lang="en-US" dirty="0" err="1" smtClean="0"/>
              <a:t>Galecki</a:t>
            </a:r>
            <a:r>
              <a:rPr lang="en-US" dirty="0" smtClean="0"/>
              <a:t> for much more information</a:t>
            </a:r>
          </a:p>
          <a:p>
            <a:r>
              <a:rPr lang="en-US" dirty="0" smtClean="0"/>
              <a:t>on different covariance-matrices that you can specify!) 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91400" y="3124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3886200"/>
            <a:ext cx="2837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express this in R 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gls</a:t>
            </a:r>
            <a:r>
              <a:rPr lang="en-US" dirty="0" smtClean="0"/>
              <a:t> function in the </a:t>
            </a:r>
          </a:p>
          <a:p>
            <a:r>
              <a:rPr lang="en-US" dirty="0" err="1" smtClean="0"/>
              <a:t>nlme</a:t>
            </a:r>
            <a:r>
              <a:rPr lang="en-US" dirty="0" smtClean="0"/>
              <a:t> package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3810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0800" y="39469"/>
            <a:ext cx="61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model gets us a lot closer to the correct null P-values!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Mixed linear models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384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41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alternative (surprisingly, equivalent!) formulation of our nested experimental design.</a:t>
            </a:r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5100" y="1457325"/>
            <a:ext cx="34698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/>
                <a:cs typeface="Arial"/>
              </a:rPr>
              <a:t>Y </a:t>
            </a:r>
            <a:r>
              <a:rPr lang="en-US" sz="1800" dirty="0">
                <a:latin typeface="Arial"/>
                <a:cs typeface="Arial"/>
              </a:rPr>
              <a:t>= </a:t>
            </a:r>
            <a:r>
              <a:rPr lang="en-US" sz="1800" dirty="0" smtClean="0">
                <a:latin typeface="Arial"/>
                <a:cs typeface="Arial"/>
              </a:rPr>
              <a:t>   drug   +  (hospital) </a:t>
            </a:r>
            <a:r>
              <a:rPr lang="en-US" sz="1800" dirty="0">
                <a:latin typeface="Arial"/>
                <a:cs typeface="Arial"/>
              </a:rPr>
              <a:t>+ error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416425" y="1828800"/>
            <a:ext cx="0" cy="90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505200" y="2854325"/>
            <a:ext cx="182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Random Effects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020370" y="1700855"/>
            <a:ext cx="384174" cy="633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514600" y="2286000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Fixed Effects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505200"/>
            <a:ext cx="62654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Assumptions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Random effects are </a:t>
            </a:r>
            <a:r>
              <a:rPr lang="en-US" dirty="0" err="1" smtClean="0">
                <a:latin typeface="Arial"/>
                <a:ea typeface="+mn-ea"/>
                <a:cs typeface="Arial"/>
              </a:rPr>
              <a:t>i.i.d</a:t>
            </a:r>
            <a:r>
              <a:rPr lang="en-US" dirty="0" smtClean="0">
                <a:latin typeface="Arial"/>
                <a:ea typeface="+mn-ea"/>
                <a:cs typeface="Arial"/>
              </a:rPr>
              <a:t>. </a:t>
            </a:r>
            <a:endParaRPr lang="en-US" dirty="0">
              <a:latin typeface="Arial"/>
              <a:ea typeface="+mn-ea"/>
              <a:cs typeface="Arial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Variance in groups are equal (homoscedasticity)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/>
                <a:ea typeface="+mn-ea"/>
                <a:cs typeface="Arial"/>
              </a:rPr>
              <a:t>Hospital effects </a:t>
            </a:r>
            <a:r>
              <a:rPr lang="en-US" dirty="0">
                <a:latin typeface="Arial"/>
                <a:ea typeface="+mn-ea"/>
                <a:cs typeface="Arial"/>
              </a:rPr>
              <a:t>are normally distributed with a mean of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029200"/>
            <a:ext cx="8262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effect, each hospital adds some value to the fixed effects and this </a:t>
            </a:r>
          </a:p>
          <a:p>
            <a:r>
              <a:rPr lang="en-US" dirty="0" smtClean="0"/>
              <a:t>value is normally distributed with a mean of 0…</a:t>
            </a:r>
          </a:p>
          <a:p>
            <a:endParaRPr lang="en-US" dirty="0" smtClean="0"/>
          </a:p>
          <a:p>
            <a:r>
              <a:rPr lang="en-US" dirty="0" smtClean="0"/>
              <a:t>The fixed effect part is just a standard linear model (like we’ve seen the last few weeks)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334000" y="3505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2600" y="4038600"/>
            <a:ext cx="2938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express this in R 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lme</a:t>
            </a:r>
            <a:r>
              <a:rPr lang="en-US" dirty="0" smtClean="0"/>
              <a:t> function in the </a:t>
            </a:r>
          </a:p>
          <a:p>
            <a:r>
              <a:rPr lang="en-US" dirty="0" err="1" smtClean="0"/>
              <a:t>nlme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(see chapter 5 in </a:t>
            </a:r>
            <a:r>
              <a:rPr lang="en-US" dirty="0" err="1" smtClean="0"/>
              <a:t>Zuur</a:t>
            </a:r>
            <a:r>
              <a:rPr lang="en-US" dirty="0" smtClean="0"/>
              <a:t> and </a:t>
            </a:r>
          </a:p>
          <a:p>
            <a:r>
              <a:rPr lang="en-US" dirty="0" smtClean="0"/>
              <a:t>Chapter </a:t>
            </a:r>
            <a:r>
              <a:rPr lang="en-US" dirty="0" smtClean="0"/>
              <a:t>13 </a:t>
            </a:r>
            <a:r>
              <a:rPr lang="en-US" dirty="0" smtClean="0"/>
              <a:t>in </a:t>
            </a:r>
            <a:r>
              <a:rPr lang="en-US" dirty="0" err="1" smtClean="0"/>
              <a:t>Galecki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7498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Surprisingly, the </a:t>
            </a:r>
            <a:r>
              <a:rPr lang="en-US" dirty="0" err="1" smtClean="0"/>
              <a:t>gls</a:t>
            </a:r>
            <a:r>
              <a:rPr lang="en-US" dirty="0" smtClean="0"/>
              <a:t> and mixed models are mathematically essentially identical</a:t>
            </a:r>
          </a:p>
          <a:p>
            <a:r>
              <a:rPr lang="en-US" dirty="0" smtClean="0"/>
              <a:t>(see Chapter 5 (section 5.5) in </a:t>
            </a:r>
            <a:r>
              <a:rPr lang="en-US" dirty="0" err="1" smtClean="0"/>
              <a:t>Zuur</a:t>
            </a:r>
            <a:r>
              <a:rPr lang="en-US" dirty="0" smtClean="0"/>
              <a:t> for more details)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5715000"/>
            <a:ext cx="912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models have the same likelihoods, F and T values but disagree on the degrees of freedom…</a:t>
            </a:r>
          </a:p>
          <a:p>
            <a:r>
              <a:rPr lang="en-US" dirty="0" smtClean="0"/>
              <a:t>(and hence disagree on the p-values)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239000" y="1905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degrees of freedom from the mixed linear model seem to get us closer to a uniform distribution…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057400" y="990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57400" y="23622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3011" y="9144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2308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18288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1782" y="16118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estimate for a drug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48000" y="121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1307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1387" y="12308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244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15356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667000"/>
            <a:ext cx="4658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Degrees of freedom is tricky;</a:t>
            </a:r>
          </a:p>
          <a:p>
            <a:r>
              <a:rPr lang="en-US" dirty="0" smtClean="0"/>
              <a:t>are there 10 independent </a:t>
            </a:r>
            <a:r>
              <a:rPr lang="en-US" dirty="0" err="1" smtClean="0"/>
              <a:t>datapoints</a:t>
            </a:r>
            <a:r>
              <a:rPr lang="en-US" dirty="0" smtClean="0"/>
              <a:t> here or 2?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14400" y="2590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29400" y="1905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2800" y="533400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 In our co-variance matrix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43400" y="838200"/>
            <a:ext cx="1143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600200"/>
            <a:ext cx="271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 In our co-variance matrix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8724" y="243840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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/(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+ </a:t>
            </a:r>
            <a:r>
              <a:rPr lang="en-US" baseline="30000" dirty="0" smtClean="0">
                <a:sym typeface="Symbol"/>
              </a:rPr>
              <a:t> 2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0600" y="57150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Rho can be thought of as a Pearson co-efficient describing the strength of</a:t>
            </a:r>
          </a:p>
          <a:p>
            <a:r>
              <a:rPr lang="en-US" dirty="0" smtClean="0"/>
              <a:t>correlations within each group.  As it approaches 0, the hospital effect disappears.  As it approaches 1, the hospital effect explains all the data.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0"/>
            <a:ext cx="762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useful metric (related to the degrees of freedom) is what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Zuur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calls the 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intraclass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correlation coefficient (what R is calling rho in the M.gls model)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812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follow two books (both can be downloaded from campus via </a:t>
            </a:r>
            <a:r>
              <a:rPr lang="en-US" dirty="0" err="1" smtClean="0"/>
              <a:t>springer</a:t>
            </a:r>
            <a:r>
              <a:rPr lang="en-US" dirty="0" smtClean="0"/>
              <a:t> links):</a:t>
            </a:r>
          </a:p>
          <a:p>
            <a:r>
              <a:rPr lang="en-US" dirty="0" smtClean="0"/>
              <a:t>http://link.springer.com/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685800"/>
            <a:ext cx="3352800" cy="319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1371600"/>
            <a:ext cx="502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book is more mathematical and very thorough;</a:t>
            </a:r>
          </a:p>
          <a:p>
            <a:r>
              <a:rPr lang="en-US" dirty="0" smtClean="0"/>
              <a:t>a good reference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038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91000"/>
            <a:ext cx="5743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114800"/>
            <a:ext cx="1790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3400" y="5486400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book is more accessible and covers a broader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range of topics (beyond mixed-models)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133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Zuur</a:t>
            </a:r>
            <a:r>
              <a:rPr lang="en-US" dirty="0" smtClean="0"/>
              <a:t> text argues that at this values goes towards 1, the effective sample size goes</a:t>
            </a:r>
          </a:p>
          <a:p>
            <a:r>
              <a:rPr lang="en-US" dirty="0" smtClean="0"/>
              <a:t>towards the number of hospitals (not the number of patients…)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Zuur</a:t>
            </a:r>
            <a:r>
              <a:rPr lang="en-US" dirty="0" smtClean="0"/>
              <a:t> section 5.4.1)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185863"/>
            <a:ext cx="6076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51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our model </a:t>
            </a:r>
            <a:r>
              <a:rPr lang="en-US" smtClean="0"/>
              <a:t>parameters obviously changes rho…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4591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114800" y="2743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2362200"/>
            <a:ext cx="457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make the hospital effect much bigger than </a:t>
            </a:r>
          </a:p>
          <a:p>
            <a:r>
              <a:rPr lang="en-US" dirty="0" smtClean="0"/>
              <a:t>the variance associated with the drug effect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81600" y="31242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4950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743200" y="381000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plot( </a:t>
            </a:r>
            <a:r>
              <a:rPr lang="en-US" dirty="0" err="1" smtClean="0"/>
              <a:t>myT$data</a:t>
            </a:r>
            <a:r>
              <a:rPr lang="en-US" dirty="0" smtClean="0"/>
              <a:t> ~ </a:t>
            </a:r>
            <a:r>
              <a:rPr lang="en-US" dirty="0" err="1" smtClean="0"/>
              <a:t>myT$hospital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0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rho = 0.996 because the hospital </a:t>
            </a:r>
            <a:r>
              <a:rPr lang="en-US" smtClean="0"/>
              <a:t>effect dominates…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52387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3810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90600" y="2362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993" y="685800"/>
            <a:ext cx="445400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90525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6200"/>
            <a:ext cx="910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pretty similar inference results… (although our fixed model starts to behave very badly!)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542104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2895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2667000"/>
            <a:ext cx="335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make the hospital effect small</a:t>
            </a:r>
          </a:p>
          <a:p>
            <a:r>
              <a:rPr lang="en-US" dirty="0" smtClean="0"/>
              <a:t>compared to the drug effect…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-76200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0" y="76200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plot(</a:t>
            </a:r>
            <a:r>
              <a:rPr lang="en-US" dirty="0" err="1" smtClean="0"/>
              <a:t>myT$data</a:t>
            </a:r>
            <a:r>
              <a:rPr lang="en-US" dirty="0" smtClean="0"/>
              <a:t> ~ </a:t>
            </a:r>
            <a:r>
              <a:rPr lang="en-US" dirty="0" err="1" smtClean="0"/>
              <a:t>myT$hospital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6324600"/>
            <a:ext cx="339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rho will trend </a:t>
            </a:r>
            <a:r>
              <a:rPr lang="en-US" smtClean="0"/>
              <a:t>towards zero…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6771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52400"/>
            <a:ext cx="907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our mixed model gets conservative (not necessarily a bad thing, but not uniform anymore)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0"/>
            <a:ext cx="65722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Galecki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66770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533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likelihood is an alternative to least squares…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6829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"/>
            <a:ext cx="2705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4800600"/>
            <a:ext cx="701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variance estimate is the same except the </a:t>
            </a:r>
            <a:r>
              <a:rPr lang="en-US" dirty="0" err="1" smtClean="0"/>
              <a:t>d.f</a:t>
            </a:r>
            <a:r>
              <a:rPr lang="en-US" dirty="0" smtClean="0"/>
              <a:t>. is n not (n-2)</a:t>
            </a:r>
          </a:p>
          <a:p>
            <a:endParaRPr lang="en-US" dirty="0" smtClean="0"/>
          </a:p>
          <a:p>
            <a:r>
              <a:rPr lang="en-US" dirty="0" smtClean="0"/>
              <a:t>The REML corrects the </a:t>
            </a:r>
            <a:r>
              <a:rPr lang="en-US" dirty="0" err="1" smtClean="0"/>
              <a:t>d.f</a:t>
            </a:r>
            <a:r>
              <a:rPr lang="en-US" dirty="0" smtClean="0"/>
              <a:t>. (we will skip the mathematical details but see </a:t>
            </a:r>
          </a:p>
          <a:p>
            <a:r>
              <a:rPr lang="en-US" dirty="0" smtClean="0"/>
              <a:t>Chapter 4 in </a:t>
            </a:r>
            <a:r>
              <a:rPr lang="en-US" dirty="0" err="1" smtClean="0"/>
              <a:t>Galecki</a:t>
            </a:r>
            <a:r>
              <a:rPr lang="en-US" dirty="0" smtClean="0"/>
              <a:t> or Chapter 5 in </a:t>
            </a:r>
            <a:r>
              <a:rPr lang="en-US" dirty="0" err="1" smtClean="0"/>
              <a:t>Zuur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216" y="76200"/>
            <a:ext cx="578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simple linear models, the two methods largely converge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467600" y="8382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1371600"/>
            <a:ext cx="152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Least-squares </a:t>
            </a:r>
          </a:p>
          <a:p>
            <a:r>
              <a:rPr lang="en-US" dirty="0" smtClean="0"/>
              <a:t>matrix form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Mixed linear models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229600" y="762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429000" y="281940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800" y="4191000"/>
            <a:ext cx="583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can express this assumption of independence as a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variance-covariance matrix…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25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simple matrix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86477"/>
            <a:ext cx="16209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&lt;- c(3,2,4,1)</a:t>
            </a:r>
          </a:p>
          <a:p>
            <a:r>
              <a:rPr lang="en-US" dirty="0" smtClean="0"/>
              <a:t>b &lt;- c(4,2,7,4)</a:t>
            </a:r>
          </a:p>
          <a:p>
            <a:r>
              <a:rPr lang="en-US" dirty="0" smtClean="0"/>
              <a:t>M &lt;- </a:t>
            </a:r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(a)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(b)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cov</a:t>
            </a:r>
            <a:r>
              <a:rPr lang="en-US" dirty="0" smtClean="0"/>
              <a:t>(M)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04800"/>
            <a:ext cx="24479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3163669"/>
            <a:ext cx="466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diagonals has the variance for each sample.</a:t>
            </a:r>
          </a:p>
          <a:p>
            <a:r>
              <a:rPr lang="en-US" dirty="0" smtClean="0"/>
              <a:t>The off diagonals has the covariance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1443</Words>
  <Application>Microsoft Office PowerPoint</Application>
  <PresentationFormat>On-screen Show (4:3)</PresentationFormat>
  <Paragraphs>234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97</cp:revision>
  <dcterms:created xsi:type="dcterms:W3CDTF">2006-08-16T00:00:00Z</dcterms:created>
  <dcterms:modified xsi:type="dcterms:W3CDTF">2015-04-07T00:59:54Z</dcterms:modified>
</cp:coreProperties>
</file>