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8" r:id="rId10"/>
    <p:sldId id="309" r:id="rId11"/>
    <p:sldId id="310" r:id="rId12"/>
    <p:sldId id="304" r:id="rId13"/>
    <p:sldId id="305" r:id="rId14"/>
    <p:sldId id="307" r:id="rId15"/>
    <p:sldId id="311" r:id="rId16"/>
    <p:sldId id="258" r:id="rId17"/>
    <p:sldId id="297" r:id="rId18"/>
    <p:sldId id="259" r:id="rId19"/>
    <p:sldId id="312" r:id="rId20"/>
    <p:sldId id="260" r:id="rId21"/>
    <p:sldId id="27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3" r:id="rId30"/>
    <p:sldId id="294" r:id="rId31"/>
    <p:sldId id="313" r:id="rId32"/>
    <p:sldId id="315" r:id="rId33"/>
    <p:sldId id="296" r:id="rId34"/>
    <p:sldId id="295" r:id="rId35"/>
    <p:sldId id="316" r:id="rId36"/>
    <p:sldId id="317" r:id="rId37"/>
    <p:sldId id="318" r:id="rId38"/>
    <p:sldId id="319" r:id="rId39"/>
    <p:sldId id="320" r:id="rId40"/>
    <p:sldId id="327" r:id="rId41"/>
    <p:sldId id="323" r:id="rId42"/>
    <p:sldId id="324" r:id="rId43"/>
    <p:sldId id="325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16F29-BB7A-49FE-BE2E-9DBA2ECB74D5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16E-4120-4E43-A1E8-BAB1051500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0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8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2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0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0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8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6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2B2C-D7FE-41FC-AEBA-384392F8C8D6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979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8548E-A395-4043-AB6B-F981C4A2E7B5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5142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C3322-3CA2-4E29-BA4B-80BFF0E930F0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4740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ta_distribu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49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52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rot="10800000">
            <a:off x="7162800" y="53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(“HT”)…</a:t>
            </a:r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101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37882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same for (“TH”) although we get there in a different way…</a:t>
            </a:r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4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32668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-76200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one a at time for p(head) = .6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"/>
            <a:ext cx="72009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https://github.com/afodor/afodor.github.io/blob/master/classes/stats2015/discretPriors.txt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75" y="609600"/>
            <a:ext cx="62198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687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requirement that ∏ can only ever have values of 0.3, 0.5 and 0.7 is </a:t>
            </a:r>
          </a:p>
          <a:p>
            <a:r>
              <a:rPr lang="en-US" dirty="0" smtClean="0"/>
              <a:t>not really appropriate  for our model…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9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533400"/>
            <a:ext cx="6315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3781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instabilities together with chance</a:t>
            </a:r>
          </a:p>
          <a:p>
            <a:r>
              <a:rPr lang="en-US" dirty="0" smtClean="0"/>
              <a:t>runs at the beginning</a:t>
            </a:r>
          </a:p>
          <a:p>
            <a:r>
              <a:rPr lang="en-US" dirty="0" smtClean="0"/>
              <a:t>lead us to different results</a:t>
            </a:r>
          </a:p>
          <a:p>
            <a:r>
              <a:rPr lang="en-US" dirty="0" smtClean="0"/>
              <a:t>when we run the model..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429000"/>
            <a:ext cx="25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a continuous</a:t>
            </a:r>
          </a:p>
          <a:p>
            <a:r>
              <a:rPr lang="en-US" dirty="0" smtClean="0"/>
              <a:t>prior is more appropriate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19125"/>
            <a:ext cx="2705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95600" y="99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continuous beta distribution to describe my beliefs about all possible values of ∏ </a:t>
            </a:r>
          </a:p>
          <a:p>
            <a:r>
              <a:rPr lang="en-US" dirty="0" smtClean="0"/>
              <a:t>p(∏ | Y) can be given by the beta distribution!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http://en.wikipedia.org/wiki/Beta_distribution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933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9554" y="45720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34342"/>
            <a:ext cx="424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used to model the results of </a:t>
            </a:r>
          </a:p>
          <a:p>
            <a:r>
              <a:rPr lang="en-US" dirty="0" smtClean="0"/>
              <a:t>the binomial distribution, 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is related to the number of successes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is related to the number of failures….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219200"/>
            <a:ext cx="32861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2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in R, we have </a:t>
            </a:r>
            <a:r>
              <a:rPr lang="en-US" dirty="0" err="1" smtClean="0"/>
              <a:t>dbeta</a:t>
            </a:r>
            <a:r>
              <a:rPr lang="en-US" dirty="0" smtClean="0"/>
              <a:t>, </a:t>
            </a:r>
            <a:r>
              <a:rPr lang="en-US" dirty="0" err="1" smtClean="0"/>
              <a:t>pbeta</a:t>
            </a:r>
            <a:r>
              <a:rPr lang="en-US" dirty="0" smtClean="0"/>
              <a:t>, </a:t>
            </a:r>
            <a:r>
              <a:rPr lang="en-US" dirty="0" err="1" smtClean="0"/>
              <a:t>qbeta</a:t>
            </a:r>
            <a:r>
              <a:rPr lang="en-US" dirty="0" smtClean="0"/>
              <a:t> and </a:t>
            </a:r>
            <a:r>
              <a:rPr lang="en-US" dirty="0" err="1" smtClean="0"/>
              <a:t>rbeta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36370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</a:t>
            </a:r>
            <a:r>
              <a:rPr lang="el-GR" dirty="0" smtClean="0"/>
              <a:t>α</a:t>
            </a:r>
            <a:r>
              <a:rPr lang="en-US" dirty="0" smtClean="0"/>
              <a:t> (shape1 in R) as (number of observed successes+1)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(shaple2 in R) as (number of observed failures+1) </a:t>
            </a:r>
          </a:p>
          <a:p>
            <a:endParaRPr lang="en-US" dirty="0" smtClean="0"/>
          </a:p>
          <a:p>
            <a:r>
              <a:rPr lang="en-US" dirty="0" smtClean="0"/>
              <a:t>                   (proof of that coming up!)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29761"/>
            <a:ext cx="4171950" cy="3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1004693"/>
            <a:ext cx="7619999" cy="1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6200"/>
            <a:ext cx="879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use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 as the shape constants and the beta distribution gives us the </a:t>
            </a:r>
          </a:p>
          <a:p>
            <a:r>
              <a:rPr lang="en-US" dirty="0" smtClean="0"/>
              <a:t>probability density of ∏.  In each plot (i.e. for each set of values for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), we are holding</a:t>
            </a:r>
          </a:p>
          <a:p>
            <a:r>
              <a:rPr lang="en-US" dirty="0" smtClean="0"/>
              <a:t>the results of the experiment constant and varying possible values of ∏ from 0 to 1)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2209800"/>
            <a:ext cx="4267200" cy="415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heads</a:t>
            </a:r>
          </a:p>
          <a:p>
            <a:r>
              <a:rPr lang="en-US" dirty="0" smtClean="0"/>
              <a:t>40 tails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81" y="6321623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head|10 heads,40tails)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heads</a:t>
            </a:r>
          </a:p>
          <a:p>
            <a:r>
              <a:rPr lang="en-US" dirty="0" smtClean="0"/>
              <a:t>25 tails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667000"/>
            <a:ext cx="246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09800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rule is to add 1 to the number of successes and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61722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7481" y="6096000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head|25 heads,25tails)</a:t>
            </a:r>
            <a:endParaRPr lang="en-US" sz="14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57325"/>
            <a:ext cx="2486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3158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uniformed prior.  </a:t>
            </a:r>
          </a:p>
          <a:p>
            <a:r>
              <a:rPr lang="en-US" dirty="0" smtClean="0"/>
              <a:t>My beliefs before I see any data</a:t>
            </a:r>
          </a:p>
          <a:p>
            <a:r>
              <a:rPr lang="en-US" dirty="0" smtClean="0"/>
              <a:t>(the uniform distribution!)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19300"/>
            <a:ext cx="402623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743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heads</a:t>
            </a:r>
          </a:p>
          <a:p>
            <a:r>
              <a:rPr lang="en-US" dirty="0" smtClean="0"/>
              <a:t>0 tails </a:t>
            </a:r>
            <a:endParaRPr lang="en-US" dirty="0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685800"/>
            <a:ext cx="34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seeing one head and one tail</a:t>
            </a:r>
            <a:endParaRPr lang="en-US" dirty="0"/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828800"/>
            <a:ext cx="4114800" cy="40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008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heads</a:t>
            </a:r>
          </a:p>
          <a:p>
            <a:r>
              <a:rPr lang="en-US" dirty="0" smtClean="0"/>
              <a:t>1 tails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4474"/>
            <a:ext cx="6931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binomial distribution, we assume that p (hereafter ∏) is constant </a:t>
            </a:r>
          </a:p>
          <a:p>
            <a:r>
              <a:rPr lang="en-US" dirty="0" smtClean="0"/>
              <a:t>and we calculate the probability for each success…</a:t>
            </a:r>
          </a:p>
          <a:p>
            <a:endParaRPr lang="en-US" dirty="0" smtClean="0"/>
          </a:p>
          <a:p>
            <a:r>
              <a:rPr lang="en-US" dirty="0" smtClean="0"/>
              <a:t>For a fair coin, p=∏ = 0.5 ; I toss the coin 50 times; k= number of heads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724025"/>
            <a:ext cx="8629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80923"/>
            <a:ext cx="4191000" cy="41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4" y="3316069"/>
            <a:ext cx="464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number of coin flips increases, this </a:t>
            </a:r>
          </a:p>
          <a:p>
            <a:r>
              <a:rPr lang="en-US" dirty="0" smtClean="0"/>
              <a:t>distribution approaches the normal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689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sum of </a:t>
            </a:r>
            <a:r>
              <a:rPr lang="en-US" dirty="0" err="1" smtClean="0"/>
              <a:t>dbinom</a:t>
            </a:r>
            <a:r>
              <a:rPr lang="en-US" dirty="0" smtClean="0"/>
              <a:t>(1:50,50,.5) is 1.</a:t>
            </a:r>
          </a:p>
          <a:p>
            <a:endParaRPr lang="en-US" dirty="0" smtClean="0"/>
          </a:p>
          <a:p>
            <a:r>
              <a:rPr lang="en-US" dirty="0" smtClean="0"/>
              <a:t>Because when I flip a coin 50 times,</a:t>
            </a:r>
          </a:p>
          <a:p>
            <a:r>
              <a:rPr lang="en-US" dirty="0" smtClean="0"/>
              <a:t>I will get between 0 and 50 heads,</a:t>
            </a:r>
          </a:p>
          <a:p>
            <a:r>
              <a:rPr lang="en-US" dirty="0" smtClean="0"/>
              <a:t>So the sum(probability(</a:t>
            </a:r>
            <a:r>
              <a:rPr lang="en-US" dirty="0" err="1" smtClean="0"/>
              <a:t>allEvents</a:t>
            </a:r>
            <a:r>
              <a:rPr lang="en-US" dirty="0" smtClean="0"/>
              <a:t>)) = 1</a:t>
            </a:r>
            <a:endParaRPr lang="en-US" dirty="0"/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191000" y="1143000"/>
            <a:ext cx="2073275" cy="762000"/>
            <a:chOff x="806" y="2751"/>
            <a:chExt cx="1306" cy="48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384925" y="1312862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629400" y="18049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629400" y="1804987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867400"/>
            <a:ext cx="465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numHeads</a:t>
            </a:r>
            <a:r>
              <a:rPr lang="en-US" dirty="0" smtClean="0">
                <a:solidFill>
                  <a:srgbClr val="FF0000"/>
                </a:solidFill>
              </a:rPr>
              <a:t> | ∏ ) </a:t>
            </a:r>
            <a:r>
              <a:rPr lang="en-US" dirty="0" smtClean="0"/>
              <a:t>for every possible number of</a:t>
            </a:r>
          </a:p>
          <a:p>
            <a:r>
              <a:rPr lang="en-US" dirty="0" smtClean="0"/>
              <a:t>Heads in 50 tosses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likelihood distribution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integrate the beta distribution from 0 to 1, the result is 1.</a:t>
            </a:r>
          </a:p>
          <a:p>
            <a:r>
              <a:rPr lang="en-US" dirty="0" smtClean="0"/>
              <a:t>Conceptually, for a given result, the sum of the probabilities of all the possible values of ∏ is 1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5739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0"/>
            <a:ext cx="721081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>
            <a:off x="3733800" y="5486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6096000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function guarantees an integral of 1 along ∏ = {0,1}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5438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0"/>
            <a:ext cx="762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– </a:t>
            </a:r>
          </a:p>
          <a:p>
            <a:r>
              <a:rPr lang="en-US" dirty="0" smtClean="0"/>
              <a:t>	Incorporating new data.</a:t>
            </a:r>
          </a:p>
          <a:p>
            <a:endParaRPr lang="en-US" dirty="0" smtClean="0"/>
          </a:p>
          <a:p>
            <a:r>
              <a:rPr lang="en-US" dirty="0" smtClean="0"/>
              <a:t>	We have a prior belief about some distribution.</a:t>
            </a:r>
          </a:p>
          <a:p>
            <a:r>
              <a:rPr lang="en-US" dirty="0" smtClean="0"/>
              <a:t>	Say we don’t think there is ESP based on experiments with 18 people.</a:t>
            </a:r>
          </a:p>
          <a:p>
            <a:r>
              <a:rPr lang="en-US" dirty="0" smtClean="0"/>
              <a:t>	(Nine people guessed right; nine people guessed wrong)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9546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prior probability distribution = ∏</a:t>
            </a:r>
            <a:r>
              <a:rPr lang="en-US" baseline="-25000" dirty="0" smtClean="0"/>
              <a:t>prior</a:t>
            </a:r>
            <a:r>
              <a:rPr lang="en-US" dirty="0" smtClean="0"/>
              <a:t> = g(∏) = beta(10,10)</a:t>
            </a:r>
          </a:p>
          <a:p>
            <a:endParaRPr lang="en-US" dirty="0" smtClean="0"/>
          </a:p>
          <a:p>
            <a:r>
              <a:rPr lang="en-US" dirty="0" smtClean="0"/>
              <a:t>We have a new set of data (we call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): 14 people choose right, 11 choose wrong.</a:t>
            </a:r>
          </a:p>
          <a:p>
            <a:r>
              <a:rPr lang="en-US" dirty="0" smtClean="0"/>
              <a:t>We want to update our model:</a:t>
            </a:r>
          </a:p>
          <a:p>
            <a:endParaRPr lang="en-US" dirty="0" smtClean="0"/>
          </a:p>
          <a:p>
            <a:r>
              <a:rPr lang="en-US" dirty="0" smtClean="0"/>
              <a:t>For all ∏ along the range 0 to 1, we define p(∏) as the probability given by beta</a:t>
            </a:r>
          </a:p>
          <a:p>
            <a:endParaRPr lang="en-US" dirty="0" smtClean="0"/>
          </a:p>
          <a:p>
            <a:r>
              <a:rPr lang="en-US" dirty="0" smtClean="0"/>
              <a:t>	 p(∏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</a:t>
            </a:r>
          </a:p>
          <a:p>
            <a:r>
              <a:rPr lang="en-US" dirty="0" smtClean="0"/>
              <a:t>	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∏ ) =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876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964668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754469"/>
            <a:ext cx="7389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can calculate this along ∏ = {0,1} then 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 will describe a new </a:t>
            </a:r>
          </a:p>
          <a:p>
            <a:r>
              <a:rPr lang="en-US" dirty="0" smtClean="0"/>
              <a:t>distribution which is our updated belief about all values of ∏ between {0,1}</a:t>
            </a:r>
          </a:p>
          <a:p>
            <a:r>
              <a:rPr lang="en-US" dirty="0" smtClean="0"/>
              <a:t>given the new data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10141"/>
            <a:ext cx="4211153" cy="1200329"/>
            <a:chOff x="609600" y="1771471"/>
            <a:chExt cx="4211153" cy="1200329"/>
          </a:xfrm>
        </p:grpSpPr>
        <p:sp>
          <p:nvSpPr>
            <p:cNvPr id="4" name="Rectangle 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4495800" y="18198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17069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2668"/>
            <a:ext cx="31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all ∏ along the range 0 to 1: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257300" y="24675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29628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33700" y="1409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8014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646" y="4495800"/>
            <a:ext cx="776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)?  This it the probability of observing our data summed across</a:t>
            </a:r>
          </a:p>
          <a:p>
            <a:r>
              <a:rPr lang="en-US" dirty="0" smtClean="0"/>
              <a:t>all value of ∏.</a:t>
            </a:r>
          </a:p>
          <a:p>
            <a:r>
              <a:rPr lang="en-US" dirty="0" smtClean="0"/>
              <a:t>That is: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56260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 =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775" y="54864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864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752600"/>
            <a:ext cx="705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set any prior distribution we want, but there are good reasons to </a:t>
            </a:r>
          </a:p>
          <a:p>
            <a:r>
              <a:rPr lang="en-US" dirty="0" smtClean="0"/>
              <a:t>choose a prior that is beta distributed.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71929"/>
            <a:ext cx="611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=10; b= 10 – the “shape” parameters based on our old data….</a:t>
            </a:r>
          </a:p>
          <a:p>
            <a:r>
              <a:rPr lang="en-US" dirty="0" smtClean="0"/>
              <a:t>We choose as our prior – beta(10,10)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352800"/>
            <a:ext cx="3276600" cy="32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276600"/>
            <a:ext cx="31087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962400"/>
            <a:ext cx="4800600" cy="223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48000" y="6019800"/>
          <a:ext cx="16149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927000" imgH="393480" progId="Equation.3">
                  <p:embed/>
                </p:oleObj>
              </mc:Choice>
              <mc:Fallback>
                <p:oleObj name="Equation" r:id="rId9" imgW="9270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161494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47800" y="6172200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beta(10,10) =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4950" y="2493963"/>
          <a:ext cx="37782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2171520" imgH="431640" progId="Equation.3">
                  <p:embed/>
                </p:oleObj>
              </mc:Choice>
              <mc:Fallback>
                <p:oleObj name="Equation" r:id="rId6" imgW="2171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493963"/>
                        <a:ext cx="37782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678668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p(∏)  = beta(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old</a:t>
            </a:r>
            <a:r>
              <a:rPr lang="en-US" dirty="0" smtClean="0"/>
              <a:t>) =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7360" y="3364468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14575" y="3309938"/>
          <a:ext cx="3305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8" imgW="1460160" imgH="253800" progId="Equation.3">
                  <p:embed/>
                </p:oleObj>
              </mc:Choice>
              <mc:Fallback>
                <p:oleObj name="Equation" r:id="rId8" imgW="14601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09938"/>
                        <a:ext cx="3305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4202668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6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= b</a:t>
            </a:r>
            <a:r>
              <a:rPr lang="en-US" baseline="-25000" dirty="0" smtClean="0"/>
              <a:t>old</a:t>
            </a:r>
            <a:r>
              <a:rPr lang="en-US" dirty="0" smtClean="0"/>
              <a:t> = 10  (Our first set of data where 9 subjects guessed right and 9 wrong)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/>
              <a:t>= 14;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 = 11 – Our new data where 14 guess right and 11 guess wrong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992868"/>
            <a:ext cx="768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calculate our posterior distribution given our new data: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7000" y="419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0" imgW="1638000" imgH="228600" progId="Equation.3">
                  <p:embed/>
                </p:oleObj>
              </mc:Choice>
              <mc:Fallback>
                <p:oleObj name="Equation" r:id="rId10" imgW="163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52600" y="4648200"/>
          <a:ext cx="4222750" cy="78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2" imgW="2336760" imgH="431640" progId="Equation.3">
                  <p:embed/>
                </p:oleObj>
              </mc:Choice>
              <mc:Fallback>
                <p:oleObj name="Equation" r:id="rId12" imgW="23367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4222750" cy="780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33600" y="54864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4" imgW="1638000" imgH="228600" progId="Equation.3">
                  <p:embed/>
                </p:oleObj>
              </mc:Choice>
              <mc:Fallback>
                <p:oleObj name="Equation" r:id="rId14" imgW="1638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601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981200" y="59436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6" imgW="1790640" imgH="482400" progId="Equation.3">
                  <p:embed/>
                </p:oleObj>
              </mc:Choice>
              <mc:Fallback>
                <p:oleObj name="Equation" r:id="rId16" imgW="179064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418824" y="57912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2590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(beta prior)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3288268"/>
            <a:ext cx="210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(binomial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0917" y="4202668"/>
            <a:ext cx="19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(prior *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317" y="5791200"/>
            <a:ext cx="124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Bayes</a:t>
            </a:r>
            <a:r>
              <a:rPr lang="en-US" dirty="0" smtClean="0">
                <a:solidFill>
                  <a:srgbClr val="FF0000"/>
                </a:solidFill>
              </a:rPr>
              <a:t> law)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019576" y="38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576" y="38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0976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867176" y="8382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6" imgW="1790640" imgH="482400" progId="Equation.3">
                  <p:embed/>
                </p:oleObj>
              </mc:Choice>
              <mc:Fallback>
                <p:oleObj name="Equation" r:id="rId6" imgW="1790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76" y="8382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66800" y="20828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8" imgW="1638000" imgH="228600" progId="Equation.3">
                  <p:embed/>
                </p:oleObj>
              </mc:Choice>
              <mc:Fallback>
                <p:oleObj name="Equation" r:id="rId8" imgW="1638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828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616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01700" y="2540000"/>
          <a:ext cx="360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9" imgW="1803240" imgH="482400" progId="Equation.3">
                  <p:embed/>
                </p:oleObj>
              </mc:Choice>
              <mc:Fallback>
                <p:oleObj name="Equation" r:id="rId9" imgW="18032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40000"/>
                        <a:ext cx="3606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9518" y="2450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448300" y="20574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11" imgW="1523880" imgH="228600" progId="Equation.3">
                  <p:embed/>
                </p:oleObj>
              </mc:Choice>
              <mc:Fallback>
                <p:oleObj name="Equation" r:id="rId11" imgW="1523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0574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105400" y="259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95900" y="25146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13" imgW="1676160" imgH="482400" progId="Equation.3">
                  <p:embed/>
                </p:oleObj>
              </mc:Choice>
              <mc:Fallback>
                <p:oleObj name="Equation" r:id="rId13" imgW="167616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146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724400" y="2438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66700" y="44450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15" imgW="1523880" imgH="228600" progId="Equation.3">
                  <p:embed/>
                </p:oleObj>
              </mc:Choice>
              <mc:Fallback>
                <p:oleObj name="Equation" r:id="rId15" imgW="1523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450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76200" y="4978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14300" y="49022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7" imgW="1676160" imgH="482400" progId="Equation.3">
                  <p:embed/>
                </p:oleObj>
              </mc:Choice>
              <mc:Fallback>
                <p:oleObj name="Equation" r:id="rId17" imgW="167616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9022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7338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k’ = 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734671" y="3581400"/>
          <a:ext cx="27611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19" imgW="1955520" imgH="431640" progId="Equation.3">
                  <p:embed/>
                </p:oleObj>
              </mc:Choice>
              <mc:Fallback>
                <p:oleObj name="Equation" r:id="rId19" imgW="195552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671" y="3581400"/>
                        <a:ext cx="276112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96332" y="44958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32" y="51054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52918" y="473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105400" y="44958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21" imgW="1701720" imgH="228600" progId="Equation.3">
                  <p:embed/>
                </p:oleObj>
              </mc:Choice>
              <mc:Fallback>
                <p:oleObj name="Equation" r:id="rId21" imgW="17017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5257800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902200" y="4902200"/>
          <a:ext cx="393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23" imgW="1968480" imgH="368280" progId="Equation.3">
                  <p:embed/>
                </p:oleObj>
              </mc:Choice>
              <mc:Fallback>
                <p:oleObj name="Equation" r:id="rId23" imgW="196848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902200"/>
                        <a:ext cx="3937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 flipH="1" flipV="1">
            <a:off x="5143500" y="567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6172200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integral is 1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have this rather startling result…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53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 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59000" y="8382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8382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63469"/>
            <a:ext cx="900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update our models, we just add the new successes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and new failures to b</a:t>
            </a:r>
            <a:r>
              <a:rPr lang="en-US" baseline="-25000" dirty="0" smtClean="0"/>
              <a:t>old</a:t>
            </a:r>
            <a:r>
              <a:rPr lang="en-US" dirty="0" smtClean="0"/>
              <a:t> and call</a:t>
            </a:r>
          </a:p>
          <a:p>
            <a:r>
              <a:rPr lang="en-US" dirty="0" err="1" smtClean="0"/>
              <a:t>dbeta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905000"/>
            <a:ext cx="511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wodbetaCalls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8400" y="3429000"/>
            <a:ext cx="5451220" cy="3234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886200"/>
            <a:ext cx="2575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more data</a:t>
            </a:r>
          </a:p>
          <a:p>
            <a:r>
              <a:rPr lang="en-US" dirty="0" smtClean="0"/>
              <a:t>so the variance is smaller.</a:t>
            </a:r>
          </a:p>
          <a:p>
            <a:endParaRPr lang="en-US" dirty="0" smtClean="0"/>
          </a:p>
          <a:p>
            <a:r>
              <a:rPr lang="en-US" dirty="0" smtClean="0"/>
              <a:t>There were a few more</a:t>
            </a:r>
          </a:p>
          <a:p>
            <a:r>
              <a:rPr lang="en-US" dirty="0" smtClean="0"/>
              <a:t>successes, so the curve</a:t>
            </a:r>
          </a:p>
          <a:p>
            <a:r>
              <a:rPr lang="en-US" dirty="0" smtClean="0"/>
              <a:t>has shifted to the right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9144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6575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7337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337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2860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distribution is the conjugate prior of the binomial distribution.</a:t>
            </a:r>
          </a:p>
          <a:p>
            <a:r>
              <a:rPr lang="en-US" dirty="0" smtClean="0"/>
              <a:t>Multiplying a beta prior by a </a:t>
            </a:r>
            <a:r>
              <a:rPr lang="en-US" dirty="0" err="1" smtClean="0"/>
              <a:t>bionomial</a:t>
            </a:r>
            <a:r>
              <a:rPr lang="en-US" dirty="0" smtClean="0"/>
              <a:t> likelihood yields a beta posterior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362200"/>
            <a:ext cx="71437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53" y="228600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no data and no beliefs, you probably want a uniform prior…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30970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762000"/>
            <a:ext cx="4419600" cy="41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87669"/>
            <a:ext cx="583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the uniform distribution?</a:t>
            </a:r>
          </a:p>
          <a:p>
            <a:r>
              <a:rPr lang="en-US" dirty="0" smtClean="0"/>
              <a:t>We have no expectations.  The prior probability is always 1..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turn the problem around.</a:t>
            </a:r>
          </a:p>
          <a:p>
            <a:endParaRPr lang="en-US" dirty="0" smtClean="0"/>
          </a:p>
          <a:p>
            <a:r>
              <a:rPr lang="en-US" dirty="0" smtClean="0"/>
              <a:t>Given some set of data which we call Y</a:t>
            </a:r>
            <a:r>
              <a:rPr lang="en-US" baseline="-25000" dirty="0" smtClean="0"/>
              <a:t>1,</a:t>
            </a:r>
            <a:r>
              <a:rPr lang="en-US" dirty="0" smtClean="0"/>
              <a:t>Y</a:t>
            </a:r>
            <a:r>
              <a:rPr lang="en-US" baseline="-25000" dirty="0" smtClean="0"/>
              <a:t>2,</a:t>
            </a:r>
            <a:r>
              <a:rPr lang="en-US" dirty="0" smtClean="0"/>
              <a:t>Y</a:t>
            </a:r>
            <a:r>
              <a:rPr lang="en-US" baseline="-25000" dirty="0" smtClean="0"/>
              <a:t>3,</a:t>
            </a:r>
            <a:r>
              <a:rPr lang="en-US" dirty="0" smtClean="0"/>
              <a:t>Y</a:t>
            </a:r>
            <a:r>
              <a:rPr lang="en-US" baseline="-25000" dirty="0" smtClean="0"/>
              <a:t>4,</a:t>
            </a:r>
            <a:r>
              <a:rPr lang="en-US" dirty="0" smtClean="0"/>
              <a:t>Y</a:t>
            </a:r>
            <a:r>
              <a:rPr lang="en-US" baseline="-25000" dirty="0" smtClean="0"/>
              <a:t>5,</a:t>
            </a:r>
            <a:r>
              <a:rPr lang="en-US" dirty="0" smtClean="0"/>
              <a:t>Y</a:t>
            </a:r>
            <a:r>
              <a:rPr lang="en-US" baseline="-25000" dirty="0" smtClean="0"/>
              <a:t>6,</a:t>
            </a:r>
            <a:r>
              <a:rPr lang="en-US" dirty="0" smtClean="0"/>
              <a:t>….,Y</a:t>
            </a:r>
            <a:r>
              <a:rPr lang="en-US" baseline="-25000" dirty="0" smtClean="0"/>
              <a:t>N</a:t>
            </a:r>
          </a:p>
          <a:p>
            <a:endParaRPr lang="en-US" baseline="-25000" dirty="0" smtClean="0"/>
          </a:p>
          <a:p>
            <a:r>
              <a:rPr lang="en-US" dirty="0" smtClean="0"/>
              <a:t>For example ( “HTTHTTH” ) where H and T are tails.   </a:t>
            </a:r>
          </a:p>
          <a:p>
            <a:endParaRPr lang="en-US" dirty="0" smtClean="0"/>
          </a:p>
          <a:p>
            <a:r>
              <a:rPr lang="en-US" dirty="0" smtClean="0"/>
              <a:t>(We’ll just use “Y” for short to describe our data)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do we calculate: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181" y="252626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 ∏ | 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682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our posterior probability distribution given some string of data…</a:t>
            </a:r>
          </a:p>
          <a:p>
            <a:endParaRPr lang="en-US" dirty="0" smtClean="0"/>
          </a:p>
          <a:p>
            <a:r>
              <a:rPr lang="en-US" dirty="0" smtClean="0"/>
              <a:t>We know….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9371" y="39624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 | Y) </a:t>
            </a:r>
            <a:r>
              <a:rPr lang="en-US" dirty="0" smtClean="0"/>
              <a:t>~ </a:t>
            </a:r>
            <a:r>
              <a:rPr lang="en-US" dirty="0" smtClean="0"/>
              <a:t>p(Y| ∏ ) * p(∏)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1336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472440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467100" y="4533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276600" y="4800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958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3212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5410200"/>
            <a:ext cx="92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prior’s and likelihood’s can be continuous or discrete….</a:t>
            </a:r>
          </a:p>
          <a:p>
            <a:r>
              <a:rPr lang="en-US" dirty="0" smtClean="0"/>
              <a:t>We’ll see in a bit that we can use the binomial as a likelihood and the beta distribution as a prior.</a:t>
            </a:r>
          </a:p>
          <a:p>
            <a:endParaRPr lang="en-US" dirty="0" smtClean="0"/>
          </a:p>
          <a:p>
            <a:r>
              <a:rPr lang="en-US" dirty="0" smtClean="0"/>
              <a:t>But let’s consider a discrete prior….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28600"/>
            <a:ext cx="6654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our Bayesian framework “learn” the distribution.</a:t>
            </a:r>
          </a:p>
          <a:p>
            <a:r>
              <a:rPr lang="en-US" dirty="0" smtClean="0"/>
              <a:t>Consider a 3:1 </a:t>
            </a:r>
            <a:r>
              <a:rPr lang="en-US" dirty="0" err="1" smtClean="0"/>
              <a:t>Mendelian</a:t>
            </a:r>
            <a:r>
              <a:rPr lang="en-US" dirty="0" smtClean="0"/>
              <a:t> phenotype experiment (with perfect data).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981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endeli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667000"/>
            <a:ext cx="5410200" cy="361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32460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sweet!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updating R code gets much simpler…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115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2454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https://github.com/afodor/afodor.github.io/blob/master/classes/stats2015/bayesianUpdater.txt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60709"/>
            <a:ext cx="5867400" cy="59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9" y="76200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law of large numbers, as we get more data, the width of our beta distribution decreases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4725" y="0"/>
            <a:ext cx="442332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52401" y="2391962"/>
          <a:ext cx="3048000" cy="11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2391962"/>
                        <a:ext cx="3048000" cy="114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762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application of </a:t>
            </a:r>
            <a:r>
              <a:rPr lang="en-US" dirty="0" err="1" smtClean="0"/>
              <a:t>Bayes</a:t>
            </a:r>
            <a:r>
              <a:rPr lang="en-US" dirty="0" smtClean="0"/>
              <a:t> law always follows the same form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752600" y="762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5631" y="457200"/>
            <a:ext cx="420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– our belief after seeing the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   that we have a loaded dice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3276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1219200"/>
            <a:ext cx="29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– our original belief that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had a loaded die.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447800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likelihood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7840" y="2096869"/>
            <a:ext cx="470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“integral”:  summing over all possible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models ( p(3 </a:t>
            </a:r>
            <a:r>
              <a:rPr lang="en-US" dirty="0" err="1" smtClean="0">
                <a:solidFill>
                  <a:srgbClr val="FF0000"/>
                </a:solidFill>
              </a:rPr>
              <a:t>sixes|fairDie</a:t>
            </a:r>
            <a:r>
              <a:rPr lang="en-US" dirty="0" smtClean="0">
                <a:solidFill>
                  <a:srgbClr val="FF0000"/>
                </a:solidFill>
              </a:rPr>
              <a:t>) + p(3sixes|loadedDie)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191000" y="2362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4200941"/>
            <a:ext cx="4211153" cy="1200329"/>
            <a:chOff x="609600" y="1771471"/>
            <a:chExt cx="4211153" cy="1200329"/>
          </a:xfrm>
        </p:grpSpPr>
        <p:sp>
          <p:nvSpPr>
            <p:cNvPr id="24" name="Rectangle 2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0800000" flipV="1">
            <a:off x="4495800" y="44106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42977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0583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55536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9337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6600" y="33922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4016522" y="5216604"/>
            <a:ext cx="403079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52578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integral summing over all values of ∏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6482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0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78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port the code for the beta and gamma functions from Numerical Recipes…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9624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39000" cy="343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gamma function…. (or actually </a:t>
            </a:r>
            <a:r>
              <a:rPr lang="en-US" dirty="0" err="1" smtClean="0"/>
              <a:t>lngamma</a:t>
            </a:r>
            <a:r>
              <a:rPr lang="en-US" dirty="0" smtClean="0"/>
              <a:t> ())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5314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4724400" cy="45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straight-forward </a:t>
            </a:r>
            <a:r>
              <a:rPr lang="en-US" smtClean="0"/>
              <a:t>to port…</a:t>
            </a:r>
            <a:endParaRPr 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42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410200"/>
            <a:ext cx="4876800" cy="6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5029200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results are within error to R…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8627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you can port over the beta distribution (which the book calls the </a:t>
            </a:r>
          </a:p>
          <a:p>
            <a:r>
              <a:rPr lang="en-US" dirty="0" smtClean="0"/>
              <a:t>incomplete beta distribution described by function </a:t>
            </a:r>
            <a:r>
              <a:rPr lang="en-US" dirty="0" err="1" smtClean="0"/>
              <a:t>betai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So you can easily have access to these distributions in the programming language of your</a:t>
            </a:r>
          </a:p>
          <a:p>
            <a:r>
              <a:rPr lang="en-US" dirty="0" smtClean="0"/>
              <a:t>choice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53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say that we are unsure about the true value of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8388" y="3810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682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1/3 sure that it is 0.3, 1/3 sure that it is 0.5, 1/3 sure that is 0.7.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18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possible state in our Bayesian universe.</a:t>
            </a:r>
          </a:p>
          <a:p>
            <a:r>
              <a:rPr lang="en-US" dirty="0" smtClean="0"/>
              <a:t>Whatever data we observe, ∏ can only ever have values of 0.3, 0.5 and 0.7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781800" y="18272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5750"/>
            <a:ext cx="5867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304800" y="0"/>
            <a:ext cx="807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http://www.nytimes.com/2011/01/11/science/11esp.html?_r=1&amp;scp=1&amp;sq=esp&amp;st=cse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"/>
            <a:ext cx="70199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905000"/>
            <a:ext cx="2705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937000"/>
            <a:ext cx="3352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04800"/>
            <a:ext cx="6953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295400" y="1752600"/>
            <a:ext cx="1074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860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914400" y="3200400"/>
            <a:ext cx="7375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p( 527 | coin is fair) / max( p ( 527 | coin is loaded ) ) </a:t>
            </a:r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177800" y="4038600"/>
            <a:ext cx="57422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p(people have ESP ) / p( people don’t) = ~ 4: 1</a:t>
            </a:r>
          </a:p>
          <a:p>
            <a:r>
              <a:rPr lang="en-US" dirty="0"/>
              <a:t>(you would see positive results by chance 25% of the time).</a:t>
            </a:r>
          </a:p>
          <a:p>
            <a:r>
              <a:rPr lang="en-US" dirty="0">
                <a:solidFill>
                  <a:srgbClr val="FF0000"/>
                </a:solidFill>
              </a:rPr>
              <a:t>This is our first hint of </a:t>
            </a:r>
            <a:r>
              <a:rPr lang="en-US" dirty="0" smtClean="0">
                <a:solidFill>
                  <a:srgbClr val="FF0000"/>
                </a:solidFill>
              </a:rPr>
              <a:t>a Bayesian </a:t>
            </a:r>
            <a:r>
              <a:rPr lang="en-US" dirty="0">
                <a:solidFill>
                  <a:srgbClr val="FF0000"/>
                </a:solidFill>
              </a:rPr>
              <a:t>approach to inference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152400" y="5257800"/>
            <a:ext cx="88773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My guess is that other factors (not correcting for multiple tests,</a:t>
            </a:r>
          </a:p>
          <a:p>
            <a:r>
              <a:rPr lang="en-US"/>
              <a:t>not running a two-sided test, not reporting negative results, etc) </a:t>
            </a:r>
          </a:p>
          <a:p>
            <a:r>
              <a:rPr lang="en-US"/>
              <a:t>mattered more for “ESP” than a “Bayesian” vs. “classical” </a:t>
            </a:r>
          </a:p>
          <a:p>
            <a:r>
              <a:rPr lang="en-US"/>
              <a:t>analysis, but that article gives a sense of some of the arguments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5181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12518" y="457200"/>
            <a:ext cx="711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up: </a:t>
            </a:r>
          </a:p>
          <a:p>
            <a:endParaRPr lang="en-US" dirty="0" smtClean="0"/>
          </a:p>
          <a:p>
            <a:r>
              <a:rPr lang="en-US" dirty="0" smtClean="0"/>
              <a:t>	Bayesian vs. </a:t>
            </a:r>
            <a:r>
              <a:rPr lang="en-US" dirty="0" err="1" smtClean="0"/>
              <a:t>Frequentest</a:t>
            </a:r>
            <a:r>
              <a:rPr lang="en-US" dirty="0" smtClean="0"/>
              <a:t> approach to hypothesis testing for the 	Binomial distribution.</a:t>
            </a:r>
          </a:p>
          <a:p>
            <a:endParaRPr lang="en-US" dirty="0" smtClean="0"/>
          </a:p>
          <a:p>
            <a:r>
              <a:rPr lang="en-US" dirty="0" smtClean="0"/>
              <a:t>	Numerical approximation in the </a:t>
            </a:r>
            <a:r>
              <a:rPr lang="en-US" smtClean="0"/>
              <a:t>Bayesian universe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The Poisson distribution and RNA-seq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95400" y="11668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“Head”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819003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81200" y="45720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“H”) = (1/3) * 0.3 / 0.5 = 0.2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0.7 / 0.5 = 0.4667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116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“Tail”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675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44827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“T”) = (1/3) * 0.7 / 0.5 = 0.4667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0.3 / 0.5 = 0.2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0.3 and less sure that is 0.7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40268"/>
            <a:ext cx="17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Head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904875"/>
            <a:ext cx="8763000" cy="37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28600"/>
            <a:ext cx="4572000" cy="13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40268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tail</a:t>
            </a:r>
            <a:endParaRPr lang="en-US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4876800"/>
            <a:ext cx="3280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010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4568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669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8188" y="3657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212" y="3048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| H=0.2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" y="38862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| H=0.333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7360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=0.4667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8122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0.4667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8400" y="47360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7244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</a:t>
            </a:r>
          </a:p>
          <a:p>
            <a:r>
              <a:rPr lang="en-US" dirty="0" smtClean="0"/>
              <a:t>0.55319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</a:t>
            </a:r>
          </a:p>
          <a:p>
            <a:r>
              <a:rPr lang="en-US" dirty="0" smtClean="0"/>
              <a:t>0.44651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048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389786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0.3333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67400" y="4724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0.4667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0" y="11668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Obesrving</a:t>
            </a:r>
            <a:r>
              <a:rPr lang="en-US" dirty="0" smtClean="0"/>
              <a:t> a “Head” and then a 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3437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1200" y="457200"/>
            <a:ext cx="4676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“HT”) = 0.2 * 0.7 /0.44651       =  0.313 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0.333 * 0.5 / 0.44651  = 0.373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0.4667 * 0.3 / 0.44651= 0.313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6172200"/>
            <a:ext cx="85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don’t return to the uniform prior.  We are more certain that p(Heads) =0.5</a:t>
            </a:r>
          </a:p>
          <a:p>
            <a:r>
              <a:rPr lang="en-US" dirty="0" smtClean="0"/>
              <a:t>and less certain that the coin is in either of the other states…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2401</Words>
  <Application>Microsoft Office PowerPoint</Application>
  <PresentationFormat>On-screen Show (4:3)</PresentationFormat>
  <Paragraphs>456</Paragraphs>
  <Slides>44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191</cp:revision>
  <dcterms:created xsi:type="dcterms:W3CDTF">2006-08-16T00:00:00Z</dcterms:created>
  <dcterms:modified xsi:type="dcterms:W3CDTF">2016-02-02T20:47:43Z</dcterms:modified>
</cp:coreProperties>
</file>