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9" r:id="rId2"/>
    <p:sldId id="290" r:id="rId3"/>
    <p:sldId id="291" r:id="rId4"/>
    <p:sldId id="257" r:id="rId5"/>
    <p:sldId id="260" r:id="rId6"/>
    <p:sldId id="261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2" r:id="rId23"/>
    <p:sldId id="285" r:id="rId24"/>
    <p:sldId id="286" r:id="rId25"/>
    <p:sldId id="288" r:id="rId26"/>
    <p:sldId id="28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103" d="100"/>
          <a:sy n="103" d="100"/>
        </p:scale>
        <p:origin x="2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5C644-B46E-47B6-9616-6C136AB195A8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F9543-5632-4D0C-AE9D-2958B591CF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6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8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7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8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1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8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4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7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6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3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F9543-5632-4D0C-AE9D-2958B591CF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8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Java_Servl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ls/second_edition/html/memory.doc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eveloper/onlineTraining/Servlets/Fundamentals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46799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switch to our last textbook for the semester.</a:t>
            </a:r>
          </a:p>
          <a:p>
            <a:endParaRPr lang="en-US" dirty="0"/>
          </a:p>
          <a:p>
            <a:r>
              <a:rPr lang="en-US" dirty="0" smtClean="0"/>
              <a:t>Java Concurrency in Practice…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1000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6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85153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5867400"/>
            <a:ext cx="4082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http://en.wikipedia.org/wiki/Java_Servlet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33400"/>
            <a:ext cx="266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</a:t>
            </a:r>
            <a:r>
              <a:rPr lang="en-US" dirty="0" err="1" smtClean="0"/>
              <a:t>servlet</a:t>
            </a:r>
            <a:r>
              <a:rPr lang="en-US" dirty="0" smtClean="0"/>
              <a:t> thread-safe?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680071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1129" y="3962400"/>
            <a:ext cx="36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thread safe?  why or why not?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675" y="2971800"/>
            <a:ext cx="4438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76850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4419600"/>
            <a:ext cx="36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thread safe?  why or why not?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905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81200"/>
            <a:ext cx="576850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533400"/>
            <a:ext cx="809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this case, one instance of the </a:t>
            </a:r>
            <a:r>
              <a:rPr lang="en-US" dirty="0" err="1" smtClean="0"/>
              <a:t>servlet</a:t>
            </a:r>
            <a:r>
              <a:rPr lang="en-US" dirty="0" smtClean="0"/>
              <a:t> is instantiated and sits in memory waiting for</a:t>
            </a:r>
          </a:p>
          <a:p>
            <a:r>
              <a:rPr lang="en-US" dirty="0" smtClean="0"/>
              <a:t>requests..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724400"/>
            <a:ext cx="4449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clients hit service at the same time…</a:t>
            </a:r>
          </a:p>
          <a:p>
            <a:r>
              <a:rPr lang="en-US" dirty="0" smtClean="0"/>
              <a:t>++count is really   </a:t>
            </a:r>
          </a:p>
          <a:p>
            <a:r>
              <a:rPr lang="en-US" dirty="0" smtClean="0"/>
              <a:t>	count = count + 1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715000"/>
            <a:ext cx="632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assignment and the increment can happen at different times.</a:t>
            </a:r>
          </a:p>
          <a:p>
            <a:r>
              <a:rPr lang="en-US" dirty="0" smtClean="0"/>
              <a:t>The results are undefined…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86000"/>
            <a:ext cx="646734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81000"/>
            <a:ext cx="334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Lazy (or just in time) initialization.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876800"/>
            <a:ext cx="36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thread-safe?  Why or why not?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8" y="2033588"/>
            <a:ext cx="77438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200"/>
            <a:ext cx="5819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85800"/>
            <a:ext cx="7340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solution.  Atomic variables.  Make sure both compound actions happen </a:t>
            </a:r>
          </a:p>
          <a:p>
            <a:r>
              <a:rPr lang="en-US" dirty="0" smtClean="0"/>
              <a:t>at the same time!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533400"/>
            <a:ext cx="7186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32 bit data types ( </a:t>
            </a:r>
            <a:r>
              <a:rPr lang="en-US" dirty="0" err="1" smtClean="0"/>
              <a:t>short,int,boolean,char,float</a:t>
            </a:r>
            <a:r>
              <a:rPr lang="en-US" dirty="0" smtClean="0"/>
              <a:t>) there is some degree of</a:t>
            </a:r>
          </a:p>
          <a:p>
            <a:r>
              <a:rPr lang="en-US" dirty="0" smtClean="0"/>
              <a:t>atomicity.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x = x + 1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52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the increment and the assignment will happen atomically</a:t>
            </a:r>
          </a:p>
          <a:p>
            <a:r>
              <a:rPr lang="en-US" dirty="0" smtClean="0"/>
              <a:t>(but they are separate operations which is why our </a:t>
            </a:r>
            <a:r>
              <a:rPr lang="en-US" dirty="0" err="1" smtClean="0"/>
              <a:t>HashMap</a:t>
            </a:r>
            <a:r>
              <a:rPr lang="en-US" dirty="0" smtClean="0"/>
              <a:t> example breaks…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71869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32 bit data types ( </a:t>
            </a:r>
            <a:r>
              <a:rPr lang="en-US" dirty="0" err="1" smtClean="0"/>
              <a:t>short,int,boolean,char,float</a:t>
            </a:r>
            <a:r>
              <a:rPr lang="en-US" dirty="0" smtClean="0"/>
              <a:t>) there is some degree of</a:t>
            </a:r>
          </a:p>
          <a:p>
            <a:r>
              <a:rPr lang="en-US" dirty="0" smtClean="0"/>
              <a:t>atomicity. 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	x = x + 1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28800"/>
            <a:ext cx="75720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the increment and the assignment will happen atomically</a:t>
            </a:r>
          </a:p>
          <a:p>
            <a:r>
              <a:rPr lang="en-US" dirty="0" smtClean="0"/>
              <a:t>(but they are separate operations which is why our </a:t>
            </a:r>
            <a:r>
              <a:rPr lang="en-US" dirty="0" err="1" smtClean="0"/>
              <a:t>HashMap</a:t>
            </a:r>
            <a:r>
              <a:rPr lang="en-US" dirty="0" smtClean="0"/>
              <a:t> example breaks…</a:t>
            </a:r>
          </a:p>
          <a:p>
            <a:endParaRPr lang="en-US" dirty="0" smtClean="0"/>
          </a:p>
          <a:p>
            <a:r>
              <a:rPr lang="en-US" dirty="0" smtClean="0"/>
              <a:t>For 64-bit operations, there is no such guarantee</a:t>
            </a:r>
          </a:p>
          <a:p>
            <a:endParaRPr lang="en-US" dirty="0" smtClean="0"/>
          </a:p>
          <a:p>
            <a:r>
              <a:rPr lang="en-US" dirty="0" smtClean="0"/>
              <a:t>	long x;	</a:t>
            </a:r>
          </a:p>
          <a:p>
            <a:r>
              <a:rPr lang="en-US" dirty="0" smtClean="0"/>
              <a:t>	x = x + 1</a:t>
            </a:r>
          </a:p>
          <a:p>
            <a:endParaRPr lang="en-US" dirty="0" smtClean="0"/>
          </a:p>
          <a:p>
            <a:r>
              <a:rPr lang="en-US" dirty="0" smtClean="0"/>
              <a:t>Even the increment operator might break as there are multiple operations </a:t>
            </a:r>
          </a:p>
          <a:p>
            <a:r>
              <a:rPr lang="en-US" dirty="0" smtClean="0"/>
              <a:t>to move all 64 bits..</a:t>
            </a:r>
          </a:p>
          <a:p>
            <a:endParaRPr lang="en-US" dirty="0" smtClean="0"/>
          </a:p>
          <a:p>
            <a:r>
              <a:rPr lang="en-US" dirty="0" smtClean="0"/>
              <a:t>	So even:</a:t>
            </a:r>
          </a:p>
          <a:p>
            <a:endParaRPr lang="en-US" dirty="0" smtClean="0"/>
          </a:p>
          <a:p>
            <a:r>
              <a:rPr lang="en-US" dirty="0" smtClean="0"/>
              <a:t>	y = x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might break if x and y are long or double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779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 haven’t been able to figure out if this is true on a 64 bit platform!)</a:t>
            </a:r>
          </a:p>
          <a:p>
            <a:r>
              <a:rPr lang="en-US" dirty="0" smtClean="0"/>
              <a:t>But we don’t want to write code that will fail on 32 bit platforms (at least for now)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4660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legal PDF for the book seems to be available…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8" y="914400"/>
            <a:ext cx="8356388" cy="3876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5324475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http://www.researchgate.net/publication/220689547_Java_Concurrency_in_Practice</a:t>
            </a:r>
          </a:p>
        </p:txBody>
      </p:sp>
    </p:spTree>
    <p:extLst>
      <p:ext uri="{BB962C8B-B14F-4D97-AF65-F5344CB8AC3E}">
        <p14:creationId xmlns:p14="http://schemas.microsoft.com/office/powerpoint/2010/main" val="37844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28800"/>
            <a:ext cx="835084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33600" y="381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4"/>
              </a:rPr>
              <a:t>http://java.sun.com/docs/books/jls/second_edition/html/memory.doc.html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105400"/>
            <a:ext cx="79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my JVM (XXX on 32 bit XP), long assignment is usually (but not always) atomic…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6029325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-64532"/>
            <a:ext cx="551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can lead to some nearly impossible to replicate bugs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172200"/>
            <a:ext cx="874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ran this several thousand times.  It broke (i.e. there were 3 distinct values in the </a:t>
            </a:r>
            <a:r>
              <a:rPr lang="en-US" dirty="0" err="1" smtClean="0"/>
              <a:t>hashMap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twice.  Really vicious bug!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28600"/>
            <a:ext cx="4114800" cy="76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333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5800" y="609600"/>
            <a:ext cx="828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a lock on an object, you can enter another method that has the lock on the</a:t>
            </a:r>
          </a:p>
          <a:p>
            <a:r>
              <a:rPr lang="en-US" dirty="0" smtClean="0"/>
              <a:t>same object; this is called reentrancy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16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6200"/>
            <a:ext cx="43053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019637"/>
            <a:ext cx="5029200" cy="47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67025"/>
            <a:ext cx="44100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61925"/>
            <a:ext cx="40767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228600"/>
            <a:ext cx="3680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Again, we can avoid the </a:t>
            </a:r>
          </a:p>
          <a:p>
            <a:r>
              <a:rPr lang="en-US" dirty="0" smtClean="0"/>
              <a:t>dangers of threading by </a:t>
            </a:r>
          </a:p>
          <a:p>
            <a:r>
              <a:rPr lang="en-US" dirty="0" smtClean="0"/>
              <a:t>making our program single-threaded,</a:t>
            </a:r>
          </a:p>
          <a:p>
            <a:r>
              <a:rPr lang="en-US" dirty="0" smtClean="0"/>
              <a:t>but then we lose all the benefits of </a:t>
            </a:r>
          </a:p>
          <a:p>
            <a:r>
              <a:rPr lang="en-US" dirty="0" smtClean="0"/>
              <a:t>threading!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1757" y="609600"/>
            <a:ext cx="476984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V="1">
            <a:off x="3886200" y="3962400"/>
            <a:ext cx="914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10000" y="50292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4038600"/>
            <a:ext cx="38045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increase performance </a:t>
            </a:r>
          </a:p>
          <a:p>
            <a:r>
              <a:rPr lang="en-US" dirty="0" smtClean="0"/>
              <a:t>by only locking the regions of the code</a:t>
            </a:r>
          </a:p>
          <a:p>
            <a:r>
              <a:rPr lang="en-US" dirty="0" smtClean="0"/>
              <a:t>that need to be </a:t>
            </a:r>
            <a:r>
              <a:rPr lang="en-US" dirty="0" smtClean="0"/>
              <a:t>locked</a:t>
            </a:r>
          </a:p>
          <a:p>
            <a:endParaRPr lang="en-US" dirty="0"/>
          </a:p>
          <a:p>
            <a:r>
              <a:rPr lang="en-US" dirty="0" smtClean="0"/>
              <a:t>A more refined performance vs.</a:t>
            </a:r>
          </a:p>
          <a:p>
            <a:r>
              <a:rPr lang="en-US" dirty="0" smtClean="0"/>
              <a:t>correctness trade-off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066800"/>
            <a:ext cx="5155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time..</a:t>
            </a:r>
          </a:p>
          <a:p>
            <a:endParaRPr lang="en-US" dirty="0" smtClean="0"/>
          </a:p>
          <a:p>
            <a:r>
              <a:rPr lang="en-US" dirty="0" smtClean="0"/>
              <a:t>Labs + we will continue to work our way through the </a:t>
            </a:r>
          </a:p>
          <a:p>
            <a:r>
              <a:rPr lang="en-US" dirty="0" smtClean="0"/>
              <a:t>Java concurrency textbook…</a:t>
            </a:r>
          </a:p>
          <a:p>
            <a:r>
              <a:rPr lang="en-US" dirty="0" smtClean="0"/>
              <a:t>(into Chapters 3 and 4)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6450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book doesn’t cover the latest and greatest in Java technology </a:t>
            </a:r>
          </a:p>
          <a:p>
            <a:r>
              <a:rPr lang="en-US" dirty="0" smtClean="0"/>
              <a:t>(this class in general doesn’t cover the latest technology…)</a:t>
            </a:r>
          </a:p>
          <a:p>
            <a:r>
              <a:rPr lang="en-US" dirty="0" smtClean="0"/>
              <a:t>but I think is a very useful introduction to theory…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239000" cy="4057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6093023"/>
            <a:ext cx="891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http://stackoverflow.com/questions/10202768/is-java-concurrency-in-practice-still-valid/10214606#10214606</a:t>
            </a:r>
          </a:p>
        </p:txBody>
      </p:sp>
    </p:spTree>
    <p:extLst>
      <p:ext uri="{BB962C8B-B14F-4D97-AF65-F5344CB8AC3E}">
        <p14:creationId xmlns:p14="http://schemas.microsoft.com/office/powerpoint/2010/main" val="292589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– Concurrency in Practice – Textbook Review – Chapter #1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447800"/>
            <a:ext cx="3857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17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Risks of threads..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114675"/>
            <a:ext cx="3638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-28576"/>
            <a:ext cx="4143375" cy="688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33400" y="1143000"/>
            <a:ext cx="4154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 have many benefits and are a </a:t>
            </a:r>
          </a:p>
          <a:p>
            <a:r>
              <a:rPr lang="en-US" dirty="0" smtClean="0"/>
              <a:t>requirement of modern operating systems</a:t>
            </a:r>
          </a:p>
          <a:p>
            <a:endParaRPr lang="en-US" dirty="0"/>
          </a:p>
          <a:p>
            <a:r>
              <a:rPr lang="en-US" dirty="0" smtClean="0"/>
              <a:t>But it is not hard to write incorrect code…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450" y="2590800"/>
            <a:ext cx="43243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8600" y="457200"/>
            <a:ext cx="888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fix this by adding a “synchronized” but then it is no longer a multi-threaded program.</a:t>
            </a:r>
          </a:p>
          <a:p>
            <a:r>
              <a:rPr lang="en-US" dirty="0" smtClean="0"/>
              <a:t>In this case, because we expect this method to execute quickly, this might be acceptable..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553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synchronized influences liveliness vs. correctness.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14300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– Concurrency in Practice – Textbook Review – Chapter #2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40290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851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Servlets</a:t>
            </a:r>
            <a:r>
              <a:rPr lang="en-US" dirty="0" smtClean="0"/>
              <a:t> are inherently multi-threaded (and hence make up many examples for the book)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429001"/>
            <a:ext cx="3276600" cy="577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0"/>
            <a:ext cx="5962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981200"/>
            <a:ext cx="51435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6553200"/>
            <a:ext cx="65532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 smtClean="0">
                <a:solidFill>
                  <a:prstClr val="black"/>
                </a:solidFill>
                <a:hlinkClick r:id="rId6"/>
              </a:rPr>
              <a:t>http://java.sun.com/developer/onlineTraining/Servlets/Fundamentals/</a:t>
            </a:r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605</Words>
  <Application>Microsoft Office PowerPoint</Application>
  <PresentationFormat>On-screen Show (4:3)</PresentationFormat>
  <Paragraphs>116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26</cp:revision>
  <dcterms:created xsi:type="dcterms:W3CDTF">2006-08-16T00:00:00Z</dcterms:created>
  <dcterms:modified xsi:type="dcterms:W3CDTF">2015-11-04T01:46:57Z</dcterms:modified>
</cp:coreProperties>
</file>