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26" r:id="rId2"/>
    <p:sldId id="327" r:id="rId3"/>
    <p:sldId id="328" r:id="rId4"/>
    <p:sldId id="329" r:id="rId5"/>
    <p:sldId id="330" r:id="rId6"/>
    <p:sldId id="331" r:id="rId7"/>
    <p:sldId id="256" r:id="rId8"/>
    <p:sldId id="312" r:id="rId9"/>
    <p:sldId id="313" r:id="rId10"/>
    <p:sldId id="314" r:id="rId11"/>
    <p:sldId id="258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322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323" r:id="rId54"/>
    <p:sldId id="292" r:id="rId55"/>
    <p:sldId id="293" r:id="rId56"/>
    <p:sldId id="294" r:id="rId57"/>
    <p:sldId id="295" r:id="rId58"/>
    <p:sldId id="324" r:id="rId59"/>
    <p:sldId id="296" r:id="rId60"/>
    <p:sldId id="297" r:id="rId61"/>
    <p:sldId id="298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0F85-68D0-4C9E-9C3D-C3BA0419FD92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2CE55-A776-4C48-9114-5AF28238C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9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2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7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842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918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8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1863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747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9849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5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0454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7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9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38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52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1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8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8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01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B9DF9-28DF-483B-85A9-DEDB16C41CA5}" type="slidenum">
              <a:rPr lang="en-US"/>
              <a:pPr/>
              <a:t>52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66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B2DD-6C1C-4732-8F0A-94C33CFFADB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6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C3C3E-7611-4F1E-83B7-594854EA06A7}" type="slidenum">
              <a:rPr lang="en-US"/>
              <a:pPr/>
              <a:t>55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615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1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3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AD8A-8CE4-445D-BFF6-AF3958B2438D}" type="slidenum">
              <a:rPr lang="en-US"/>
              <a:pPr/>
              <a:t>59</a:t>
            </a:fld>
            <a:endParaRPr 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9325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0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76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1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9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50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78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55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28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dp8.cme.msu.edu/html/t-rflp_jul02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7.png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met.oxfordjournals.org/content/100/4/10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png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39987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28838"/>
            <a:ext cx="7258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47800" y="914400"/>
            <a:ext cx="391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http://en.wikipedia.org/wiki/Endemism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396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plot(gala) performs all by all </a:t>
            </a:r>
            <a:r>
              <a:rPr lang="en-US" dirty="0" err="1" smtClean="0"/>
              <a:t>scatterplots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4243"/>
            <a:ext cx="6543675" cy="597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9045" y="6412468"/>
            <a:ext cx="442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there is redundant information here.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3967162" cy="37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00200" y="838200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Vs. Area</a:t>
            </a:r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Vs. Elevation</a:t>
            </a:r>
            <a:endParaRPr lang="en-US" dirty="0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981201"/>
            <a:ext cx="468408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447800"/>
            <a:ext cx="4357687" cy="41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Area, elevation and species count are all correlated with one another…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Elevation Vs. Area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47801"/>
            <a:ext cx="502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18001"/>
            <a:ext cx="3810000" cy="248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2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them together into a linear model…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105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733800"/>
            <a:ext cx="34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drop the interaction term…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71628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69246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6019800"/>
            <a:ext cx="607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ANOVA view, both Elevation and Area are important</a:t>
            </a:r>
          </a:p>
          <a:p>
            <a:r>
              <a:rPr lang="en-US" dirty="0" smtClean="0"/>
              <a:t>(zeroing them out significantly increases residual sum squared)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334000" y="5027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533400"/>
            <a:ext cx="6991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in the summary view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63876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Area “masks” elevation. </a:t>
            </a:r>
          </a:p>
          <a:p>
            <a:endParaRPr lang="en-US" dirty="0" smtClean="0"/>
          </a:p>
          <a:p>
            <a:r>
              <a:rPr lang="en-US" dirty="0" smtClean="0"/>
              <a:t>Species = B0 + B1 * area + B2 * elevation</a:t>
            </a:r>
          </a:p>
          <a:p>
            <a:endParaRPr lang="en-US" dirty="0" smtClean="0"/>
          </a:p>
          <a:p>
            <a:r>
              <a:rPr lang="en-US" dirty="0" smtClean="0"/>
              <a:t>Because area and elevation are well correlated, changes in B1 can be compensated for </a:t>
            </a:r>
          </a:p>
          <a:p>
            <a:r>
              <a:rPr lang="en-US" dirty="0" smtClean="0"/>
              <a:t>by changes in B2.</a:t>
            </a:r>
          </a:p>
          <a:p>
            <a:endParaRPr lang="en-US" dirty="0" smtClean="0"/>
          </a:p>
          <a:p>
            <a:r>
              <a:rPr lang="en-US" dirty="0" smtClean="0"/>
              <a:t>This makes joint estimates of B1 and B2 unreliable and messes up our inference in</a:t>
            </a:r>
          </a:p>
          <a:p>
            <a:r>
              <a:rPr lang="en-US" dirty="0" smtClean="0"/>
              <a:t>this case potentially leading to the incorrect conclusion that Elevation is not correlated with species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97675"/>
            <a:ext cx="7128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many possible solutions to problems with correlated data </a:t>
            </a:r>
          </a:p>
          <a:p>
            <a:r>
              <a:rPr lang="en-US" dirty="0" smtClean="0"/>
              <a:t>(that could be a whole class onto itself).</a:t>
            </a:r>
          </a:p>
          <a:p>
            <a:endParaRPr lang="en-US" dirty="0" smtClean="0"/>
          </a:p>
          <a:p>
            <a:r>
              <a:rPr lang="en-US" dirty="0" smtClean="0"/>
              <a:t>We look at one approach that rotates the data onto new coordinates that</a:t>
            </a:r>
          </a:p>
          <a:p>
            <a:r>
              <a:rPr lang="en-US" dirty="0" smtClean="0"/>
              <a:t>by definition are uncorrelated!</a:t>
            </a:r>
          </a:p>
          <a:p>
            <a:endParaRPr lang="en-US" dirty="0" smtClean="0"/>
          </a:p>
          <a:p>
            <a:r>
              <a:rPr lang="en-US" dirty="0" smtClean="0"/>
              <a:t>This is PCA (Principle Components Analysis)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828800" y="989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"/>
            <a:ext cx="36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table that looks like this….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14400"/>
            <a:ext cx="4343400" cy="339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3434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18 data points here, but clearly we could represent this table is a compressed form…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607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</a:t>
            </a:r>
            <a:r>
              <a:rPr lang="en-US" dirty="0" err="1" smtClean="0"/>
              <a:t>Proteobacteria</a:t>
            </a:r>
            <a:r>
              <a:rPr lang="en-US" dirty="0" smtClean="0"/>
              <a:t> cage effect from the previous lab…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library("</a:t>
            </a:r>
            <a:r>
              <a:rPr lang="en-US" dirty="0" err="1" smtClean="0"/>
              <a:t>nlme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err="1" smtClean="0"/>
              <a:t>setwd</a:t>
            </a:r>
            <a:r>
              <a:rPr lang="en-US" dirty="0" smtClean="0"/>
              <a:t>("C:\\Users\\</a:t>
            </a:r>
            <a:r>
              <a:rPr lang="en-US" dirty="0" err="1" smtClean="0"/>
              <a:t>afodor</a:t>
            </a:r>
            <a:r>
              <a:rPr lang="en-US" dirty="0" smtClean="0"/>
              <a:t>\\</a:t>
            </a:r>
            <a:r>
              <a:rPr lang="en-US" dirty="0" err="1" smtClean="0"/>
              <a:t>git</a:t>
            </a:r>
            <a:r>
              <a:rPr lang="en-US" dirty="0" smtClean="0"/>
              <a:t>\\afodor.github.io\\classes\\stats2015\\")</a:t>
            </a:r>
          </a:p>
          <a:p>
            <a:endParaRPr lang="en-US" dirty="0" smtClean="0"/>
          </a:p>
          <a:p>
            <a:r>
              <a:rPr lang="en-US" dirty="0" err="1" smtClean="0"/>
              <a:t>myT</a:t>
            </a:r>
            <a:r>
              <a:rPr lang="en-US" dirty="0" smtClean="0"/>
              <a:t> &lt;- </a:t>
            </a:r>
            <a:r>
              <a:rPr lang="en-US" dirty="0" err="1" smtClean="0"/>
              <a:t>read.table</a:t>
            </a:r>
            <a:r>
              <a:rPr lang="en-US" dirty="0" smtClean="0"/>
              <a:t>("prePostPhylum.txt", header=TRUE, sep="\t")</a:t>
            </a:r>
          </a:p>
          <a:p>
            <a:r>
              <a:rPr lang="en-US" dirty="0" err="1" smtClean="0"/>
              <a:t>myT</a:t>
            </a:r>
            <a:r>
              <a:rPr lang="en-US" dirty="0" smtClean="0"/>
              <a:t> &lt;- </a:t>
            </a:r>
            <a:r>
              <a:rPr lang="en-US" dirty="0" err="1" smtClean="0"/>
              <a:t>myT</a:t>
            </a:r>
            <a:r>
              <a:rPr lang="en-US" dirty="0" smtClean="0"/>
              <a:t>[</a:t>
            </a:r>
            <a:r>
              <a:rPr lang="en-US" dirty="0" err="1" smtClean="0"/>
              <a:t>myT$time</a:t>
            </a:r>
            <a:r>
              <a:rPr lang="en-US" dirty="0" smtClean="0"/>
              <a:t> == "POST",]</a:t>
            </a:r>
          </a:p>
          <a:p>
            <a:r>
              <a:rPr lang="en-US" dirty="0" smtClean="0"/>
              <a:t>i=10</a:t>
            </a:r>
          </a:p>
          <a:p>
            <a:r>
              <a:rPr lang="en-US" dirty="0" smtClean="0"/>
              <a:t>bug &lt;- </a:t>
            </a:r>
            <a:r>
              <a:rPr lang="en-US" dirty="0" err="1" smtClean="0"/>
              <a:t>myT</a:t>
            </a:r>
            <a:r>
              <a:rPr lang="en-US" dirty="0" smtClean="0"/>
              <a:t>[,i]</a:t>
            </a:r>
          </a:p>
          <a:p>
            <a:r>
              <a:rPr lang="en-US" dirty="0" smtClean="0"/>
              <a:t>cage &lt;- </a:t>
            </a:r>
            <a:r>
              <a:rPr lang="en-US" dirty="0" err="1" smtClean="0"/>
              <a:t>myT$cage</a:t>
            </a:r>
            <a:endParaRPr lang="en-US" dirty="0" smtClean="0"/>
          </a:p>
          <a:p>
            <a:r>
              <a:rPr lang="en-US" dirty="0" smtClean="0"/>
              <a:t>genotype &lt;- </a:t>
            </a:r>
            <a:r>
              <a:rPr lang="en-US" dirty="0" err="1" smtClean="0"/>
              <a:t>myT$genotype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myFrame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(bug, cage, genotype)</a:t>
            </a:r>
          </a:p>
          <a:p>
            <a:r>
              <a:rPr lang="en-US" dirty="0" smtClean="0"/>
              <a:t>plot(  </a:t>
            </a:r>
            <a:r>
              <a:rPr lang="en-US" dirty="0" err="1" smtClean="0"/>
              <a:t>myFrame$bug</a:t>
            </a:r>
            <a:r>
              <a:rPr lang="en-US" dirty="0" smtClean="0"/>
              <a:t> ~ </a:t>
            </a:r>
            <a:r>
              <a:rPr lang="en-US" dirty="0" err="1" smtClean="0"/>
              <a:t>myFrame$cage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stripchart</a:t>
            </a:r>
            <a:r>
              <a:rPr lang="en-US" dirty="0" smtClean="0"/>
              <a:t>(bug ~ cage, data = </a:t>
            </a:r>
            <a:r>
              <a:rPr lang="en-US" dirty="0" err="1" smtClean="0"/>
              <a:t>myFrame,vertical</a:t>
            </a:r>
            <a:r>
              <a:rPr lang="en-US" dirty="0" smtClean="0"/>
              <a:t> = TRUE, </a:t>
            </a:r>
            <a:r>
              <a:rPr lang="en-US" dirty="0" err="1" smtClean="0"/>
              <a:t>pch</a:t>
            </a:r>
            <a:r>
              <a:rPr lang="en-US" dirty="0" smtClean="0"/>
              <a:t> = 21, add=TRUE)</a:t>
            </a:r>
          </a:p>
          <a:p>
            <a:r>
              <a:rPr lang="en-US" dirty="0" smtClean="0"/>
              <a:t>M.gls &lt;- </a:t>
            </a:r>
            <a:r>
              <a:rPr lang="en-US" dirty="0" err="1" smtClean="0"/>
              <a:t>gls</a:t>
            </a:r>
            <a:r>
              <a:rPr lang="en-US" dirty="0" smtClean="0"/>
              <a:t>( bug~ genotype , method = "REML", correlation = </a:t>
            </a:r>
            <a:r>
              <a:rPr lang="en-US" dirty="0" err="1" smtClean="0"/>
              <a:t>corCompSymm</a:t>
            </a:r>
            <a:r>
              <a:rPr lang="en-US" dirty="0" smtClean="0"/>
              <a:t>( form = ~ 1 | cage),data=</a:t>
            </a:r>
            <a:r>
              <a:rPr lang="en-US" dirty="0" err="1" smtClean="0"/>
              <a:t>myFrame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summary(M.gls)</a:t>
            </a:r>
          </a:p>
          <a:p>
            <a:endParaRPr lang="en-US" u="sng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14375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18 data points here, but clearly we could represent this table is a compressed form…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524000" y="83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621268"/>
            <a:ext cx="35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matrix with 18 values…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515394" y="31996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2437606"/>
            <a:ext cx="526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form of the matrix with 9 total values</a:t>
            </a:r>
          </a:p>
          <a:p>
            <a:r>
              <a:rPr lang="en-US" dirty="0" smtClean="0"/>
              <a:t>in two matrices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887389" y="4419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8995" y="4278868"/>
            <a:ext cx="32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decompression algorithm!!!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791200"/>
            <a:ext cx="774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achieved lossless compression by removing the redundant information!</a:t>
            </a:r>
          </a:p>
          <a:p>
            <a:r>
              <a:rPr lang="en-US" dirty="0" smtClean="0"/>
              <a:t>We can store the entire table in 9 values instead of 18.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multiplication in R is the %*% operator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your textbook….  (Matrix approach to Simple Linear Regression Analysis)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05675" cy="514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3963194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057650" y="2514600"/>
          <a:ext cx="1200150" cy="227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723600" imgH="1371600" progId="Equation.3">
                  <p:embed/>
                </p:oleObj>
              </mc:Choice>
              <mc:Fallback>
                <p:oleObj name="Equation" r:id="rId4" imgW="72360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514600"/>
                        <a:ext cx="1200150" cy="2273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48122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(6,1)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2723" y="4800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48122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(6,3)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914400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228600"/>
            <a:ext cx="769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 definition of matrix multiplication allows us to recover our original matrix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600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what about if there is not perfect redundancy in the data?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876800"/>
            <a:ext cx="875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correlations are not as perfect.  The level of redundancy has been reduced.</a:t>
            </a:r>
          </a:p>
          <a:p>
            <a:r>
              <a:rPr lang="en-US" dirty="0" smtClean="0"/>
              <a:t>We can’t compress these data perfectly, but we can still devise a lossy compression strategy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685800"/>
            <a:ext cx="46616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555392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62400" y="2895600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subtracting the mean of </a:t>
            </a:r>
            <a:r>
              <a:rPr lang="en-US" smtClean="0"/>
              <a:t>each 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345668"/>
            <a:ext cx="421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subtracting the mean of each column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45719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3820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10270"/>
            <a:ext cx="680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transform the matrix by subtracting from each column</a:t>
            </a:r>
          </a:p>
          <a:p>
            <a:r>
              <a:rPr lang="en-US" dirty="0" smtClean="0"/>
              <a:t>the mean of each column… (this makes the math easier)</a:t>
            </a:r>
          </a:p>
          <a:p>
            <a:r>
              <a:rPr lang="en-US" dirty="0" smtClean="0"/>
              <a:t>(We can always add them back later if we need to!)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"/>
            <a:ext cx="38620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0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compressed form of this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45268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form is in fact…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581525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35707" y="2590800"/>
          <a:ext cx="41703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514600" imgH="711000" progId="Equation.3">
                  <p:embed/>
                </p:oleObj>
              </mc:Choice>
              <mc:Fallback>
                <p:oleObj name="Equation" r:id="rId6" imgW="25146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707" y="2590800"/>
                        <a:ext cx="4170362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88307" y="382166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(6,1)                 *       (1,3)  = (6,3)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6096000"/>
            <a:ext cx="443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will see shortly how R calculates these…)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333500" y="3467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886200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principle component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676900" y="2400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057400"/>
            <a:ext cx="16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vector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59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is transpose.  From the Linear Algebra chapter of your book.</a:t>
            </a:r>
          </a:p>
          <a:p>
            <a:r>
              <a:rPr lang="en-US" dirty="0" smtClean="0"/>
              <a:t>(Chapter 5 in 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  <a:endParaRPr lang="en-US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19879"/>
            <a:ext cx="6186487" cy="36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962400" y="1671637"/>
            <a:ext cx="1009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571500"/>
            <a:ext cx="5211711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0"/>
            <a:ext cx="829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did we lose in our lossy compression???</a:t>
            </a:r>
          </a:p>
          <a:p>
            <a:r>
              <a:rPr lang="en-US" dirty="0" smtClean="0"/>
              <a:t>We went from 18 data points to 9 data points, but how much information did we lose?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432807" y="5789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6803" y="5638800"/>
            <a:ext cx="409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sum squared = sum(x –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avg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all points in the uncompressed matrix.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81400" y="4724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6264" y="3962400"/>
            <a:ext cx="4120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sum squared = </a:t>
            </a:r>
          </a:p>
          <a:p>
            <a:r>
              <a:rPr lang="en-US" dirty="0" smtClean="0"/>
              <a:t>sum(compressed – original)</a:t>
            </a:r>
            <a:r>
              <a:rPr lang="en-US" baseline="30000" dirty="0" smtClean="0"/>
              <a:t>2</a:t>
            </a:r>
            <a:r>
              <a:rPr lang="en-US" dirty="0" smtClean="0"/>
              <a:t> for all points</a:t>
            </a:r>
          </a:p>
          <a:p>
            <a:r>
              <a:rPr lang="en-US" dirty="0" smtClean="0"/>
              <a:t>in the matrix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733800" y="662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2432" y="6477000"/>
            <a:ext cx="47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compression captures 95.7% of the variance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762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1676400" y="19050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1981200"/>
            <a:ext cx="479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first principle component of </a:t>
            </a:r>
            <a:r>
              <a:rPr lang="en-US" dirty="0" err="1" smtClean="0"/>
              <a:t>myMatrix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552700" y="4381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4419600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explains 95.7% of the data in </a:t>
            </a:r>
            <a:r>
              <a:rPr lang="en-US" dirty="0" err="1" smtClean="0"/>
              <a:t>myMatrix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743271"/>
            <a:ext cx="8635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is, if you replace the three columns in </a:t>
            </a:r>
            <a:r>
              <a:rPr lang="en-US" dirty="0" err="1" smtClean="0"/>
              <a:t>myMatrix</a:t>
            </a:r>
            <a:r>
              <a:rPr lang="en-US" dirty="0" smtClean="0"/>
              <a:t> with this one column</a:t>
            </a:r>
          </a:p>
          <a:p>
            <a:r>
              <a:rPr lang="en-US" dirty="0" smtClean="0"/>
              <a:t>you can still capture 95.7% of the variation.</a:t>
            </a:r>
          </a:p>
          <a:p>
            <a:endParaRPr lang="en-US" dirty="0" smtClean="0"/>
          </a:p>
          <a:p>
            <a:r>
              <a:rPr lang="en-US" dirty="0" smtClean="0"/>
              <a:t>We are forming a new one-dimensional basis that replaces our three-dimensional dataset.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PCA guarantees that this new component is the best possible one; that is, no </a:t>
            </a:r>
          </a:p>
          <a:p>
            <a:r>
              <a:rPr lang="en-US" dirty="0" smtClean="0"/>
              <a:t>other possible component could explain more variance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800600"/>
            <a:ext cx="621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improve our compression if we use more data.  </a:t>
            </a:r>
          </a:p>
          <a:p>
            <a:r>
              <a:rPr lang="en-US" dirty="0" smtClean="0"/>
              <a:t>If we use two components, we can get 99.8% of our data back…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200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286000"/>
            <a:ext cx="5114589" cy="442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739829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914400" y="1600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1447800"/>
            <a:ext cx="454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Rho is 0.427 but is that statistically significant?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4366136" cy="672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1905000" y="68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4904" y="533400"/>
            <a:ext cx="346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use out first two components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831068"/>
            <a:ext cx="30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now nearly identical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514600" y="2362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908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909" y="5791200"/>
            <a:ext cx="456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captured 99.8% of the data but reduced</a:t>
            </a:r>
          </a:p>
          <a:p>
            <a:r>
              <a:rPr lang="en-US" dirty="0" smtClean="0"/>
              <a:t>the dimensionality from 3D to 2D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1066800" y="5943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19400" y="624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3962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648200"/>
            <a:ext cx="4809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if we use all 3 components, we can get</a:t>
            </a:r>
          </a:p>
          <a:p>
            <a:r>
              <a:rPr lang="en-US" dirty="0" smtClean="0"/>
              <a:t>100% of the data back!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501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that is trivial.   Essentially just copying the data.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PCA object stores the means so that we can get all the way back to the original matrix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95375"/>
            <a:ext cx="6429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19050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00400"/>
            <a:ext cx="385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centered compressed matrix</a:t>
            </a:r>
          </a:p>
          <a:p>
            <a:r>
              <a:rPr lang="en-US" dirty="0" smtClean="0"/>
              <a:t>with 2 principle components…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410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1307068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two components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5193268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compressed version with the means added back in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831068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is very useful….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6" name="Object 0"/>
          <p:cNvGraphicFramePr>
            <a:graphicFrameLocks noChangeAspect="1"/>
          </p:cNvGraphicFramePr>
          <p:nvPr/>
        </p:nvGraphicFramePr>
        <p:xfrm>
          <a:off x="2311400" y="533400"/>
          <a:ext cx="5080000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4866667" imgH="5885714" progId="PBrush">
                  <p:embed/>
                </p:oleObj>
              </mc:Choice>
              <mc:Fallback>
                <p:oleObj name="Bitmap Image" r:id="rId4" imgW="4866667" imgH="588571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33400"/>
                        <a:ext cx="5080000" cy="614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3400" y="90488"/>
            <a:ext cx="310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http://www.cff.org/AboutCF/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09800" y="152400"/>
            <a:ext cx="393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Ongoing studies in the Wolfgang lab: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33375" y="915988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Sputum samples from CF patients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33375" y="1449388"/>
            <a:ext cx="24669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23 patients total.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3375" y="2698750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Antibiotics used to treat exacerbations include ceftazidime, </a:t>
            </a:r>
          </a:p>
          <a:p>
            <a:r>
              <a:rPr lang="en-US" sz="2400"/>
              <a:t>tobramycin, minocycline, meropenem, colomycin, clindamycin</a:t>
            </a:r>
          </a:p>
          <a:p>
            <a:endParaRPr 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33375" y="2025650"/>
            <a:ext cx="7315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23 patients “exacerbation” and  “end of treatment”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33375" y="3641725"/>
            <a:ext cx="82010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 patients followed through a second “exacerbation” and “end of treatment” event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33375" y="4648200"/>
            <a:ext cx="652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For 13 patients an additional “stable” timepoint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7924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8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0" y="374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561013" y="6567488"/>
            <a:ext cx="3430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Image:rdp8.cme.msu.edu/html/t-rflp_jul02.html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974725" y="76200"/>
            <a:ext cx="457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T-RFLP is a low cost “fingerprint” technique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0" name="Object 0"/>
          <p:cNvGraphicFramePr>
            <a:graphicFrameLocks noChangeAspect="1"/>
          </p:cNvGraphicFramePr>
          <p:nvPr/>
        </p:nvGraphicFramePr>
        <p:xfrm>
          <a:off x="457200" y="1143000"/>
          <a:ext cx="8153400" cy="513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9152381" imgH="5761905" progId="PBrush">
                  <p:embed/>
                </p:oleObj>
              </mc:Choice>
              <mc:Fallback>
                <p:oleObj name="Bitmap Image" r:id="rId4" imgW="9152381" imgH="57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153400" cy="513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88950" y="306388"/>
            <a:ext cx="804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 T-RFLPs per sample ( 2 enzymes * 5’ or 3’ labeled ends)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3990975" y="76200"/>
            <a:ext cx="5229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There is extraordinary stability in the </a:t>
            </a:r>
          </a:p>
          <a:p>
            <a:r>
              <a:rPr lang="en-US" sz="2400"/>
              <a:t>microbial community despite the </a:t>
            </a:r>
          </a:p>
          <a:p>
            <a:r>
              <a:rPr lang="en-US" sz="2400"/>
              <a:t>passage of nearly a year and </a:t>
            </a:r>
          </a:p>
          <a:p>
            <a:r>
              <a:rPr lang="en-US" sz="2400"/>
              <a:t>two-rounds of antibiotic treatment.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0"/>
            <a:ext cx="3854450" cy="6858000"/>
            <a:chOff x="96" y="0"/>
            <a:chExt cx="2428" cy="4320"/>
          </a:xfrm>
        </p:grpSpPr>
        <p:graphicFrame>
          <p:nvGraphicFramePr>
            <p:cNvPr id="185345" name="Object 2049"/>
            <p:cNvGraphicFramePr>
              <a:graphicFrameLocks noChangeAspect="1"/>
            </p:cNvGraphicFramePr>
            <p:nvPr/>
          </p:nvGraphicFramePr>
          <p:xfrm>
            <a:off x="96" y="0"/>
            <a:ext cx="2428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Bitmap Image" r:id="rId4" imgW="4704762" imgH="8371429" progId="PBrush">
                    <p:embed/>
                  </p:oleObj>
                </mc:Choice>
                <mc:Fallback>
                  <p:oleObj name="Bitmap Image" r:id="rId4" imgW="4704762" imgH="8371429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2428" cy="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9" name="Rectangle 1031"/>
            <p:cNvSpPr>
              <a:spLocks noChangeArrowheads="1"/>
            </p:cNvSpPr>
            <p:nvPr/>
          </p:nvSpPr>
          <p:spPr bwMode="auto">
            <a:xfrm>
              <a:off x="1466" y="1392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  <p:sp>
          <p:nvSpPr>
            <p:cNvPr id="105483" name="Rectangle 1035"/>
            <p:cNvSpPr>
              <a:spLocks noChangeArrowheads="1"/>
            </p:cNvSpPr>
            <p:nvPr/>
          </p:nvSpPr>
          <p:spPr bwMode="auto">
            <a:xfrm>
              <a:off x="1440" y="3024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4114800" y="1982788"/>
            <a:ext cx="4840288" cy="4740275"/>
            <a:chOff x="2592" y="1249"/>
            <a:chExt cx="3049" cy="2986"/>
          </a:xfrm>
        </p:grpSpPr>
        <p:sp>
          <p:nvSpPr>
            <p:cNvPr id="105484" name="Text Box 1036"/>
            <p:cNvSpPr txBox="1">
              <a:spLocks noChangeArrowheads="1"/>
            </p:cNvSpPr>
            <p:nvPr/>
          </p:nvSpPr>
          <p:spPr bwMode="auto">
            <a:xfrm>
              <a:off x="2592" y="1249"/>
              <a:ext cx="30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Patients did respond to antibiotics!</a:t>
              </a:r>
            </a:p>
          </p:txBody>
        </p:sp>
        <p:graphicFrame>
          <p:nvGraphicFramePr>
            <p:cNvPr id="185344" name="Object 2048"/>
            <p:cNvGraphicFramePr>
              <a:graphicFrameLocks noChangeAspect="1"/>
            </p:cNvGraphicFramePr>
            <p:nvPr/>
          </p:nvGraphicFramePr>
          <p:xfrm>
            <a:off x="2671" y="1632"/>
            <a:ext cx="2832" cy="2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Bitmap Image" r:id="rId6" imgW="7914286" imgH="6485714" progId="PBrush">
                    <p:embed/>
                  </p:oleObj>
                </mc:Choice>
                <mc:Fallback>
                  <p:oleObj name="Bitmap Image" r:id="rId6" imgW="7914286" imgH="6485714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1632"/>
                          <a:ext cx="2832" cy="2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7" name="Text Box 1039"/>
            <p:cNvSpPr txBox="1">
              <a:spLocks noChangeArrowheads="1"/>
            </p:cNvSpPr>
            <p:nvPr/>
          </p:nvSpPr>
          <p:spPr bwMode="auto">
            <a:xfrm>
              <a:off x="2961" y="4004"/>
              <a:ext cx="21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Paired t-test p-value = 0.00017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8600" y="228601"/>
          <a:ext cx="1981200" cy="124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4" imgW="9152381" imgH="5761905" progId="PBrush">
                  <p:embed/>
                </p:oleObj>
              </mc:Choice>
              <mc:Fallback>
                <p:oleObj name="Bitmap Image" r:id="rId4" imgW="9152381" imgH="57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1"/>
                        <a:ext cx="1981200" cy="1247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 rot="5400000">
            <a:off x="1257697" y="1713309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524000"/>
            <a:ext cx="354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the x-axis into 3 basepair bins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1109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Sample1</a:t>
            </a:r>
          </a:p>
          <a:p>
            <a:r>
              <a:rPr lang="en-US" dirty="0" smtClean="0"/>
              <a:t>Sample2</a:t>
            </a:r>
          </a:p>
          <a:p>
            <a:r>
              <a:rPr lang="en-US" dirty="0" smtClean="0"/>
              <a:t>Sample3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Sample64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61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Hae5’_0to3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77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Hae5’_3to6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3130" y="2069068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Hae5’_7to10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057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79711" y="2057400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Hha3’_1197to1200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43000" y="3886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4068128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that is 64 by ~1000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591594" y="4571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4724400"/>
            <a:ext cx="50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Toss bins that don’t have peaks over some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7048" y="542186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that is 64 </a:t>
            </a:r>
            <a:r>
              <a:rPr lang="en-US" smtClean="0"/>
              <a:t>by 200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591594" y="5257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52700" y="5980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2031" y="6172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4068"/>
            <a:ext cx="881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Likelihood ratio test to compare models with and without the random terms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3246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http://en.wikipedia.org/wiki/Likelihood-ratio_test</a:t>
            </a:r>
            <a:endParaRPr 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609600"/>
            <a:ext cx="89344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704" y="3490079"/>
            <a:ext cx="89510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#Model with no random terms:</a:t>
            </a:r>
          </a:p>
          <a:p>
            <a:r>
              <a:rPr lang="en-US" dirty="0" err="1" smtClean="0"/>
              <a:t>myLm</a:t>
            </a:r>
            <a:r>
              <a:rPr lang="en-US" dirty="0" smtClean="0"/>
              <a:t> &lt;- </a:t>
            </a:r>
            <a:r>
              <a:rPr lang="en-US" dirty="0" err="1" smtClean="0"/>
              <a:t>gls</a:t>
            </a:r>
            <a:r>
              <a:rPr lang="en-US" dirty="0" smtClean="0"/>
              <a:t>( bug~ genotype, method = "</a:t>
            </a:r>
            <a:r>
              <a:rPr lang="en-US" dirty="0" err="1" smtClean="0"/>
              <a:t>REML",data</a:t>
            </a:r>
            <a:r>
              <a:rPr lang="en-US" dirty="0" smtClean="0"/>
              <a:t>=</a:t>
            </a:r>
            <a:r>
              <a:rPr lang="en-US" dirty="0" err="1" smtClean="0"/>
              <a:t>myT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nulllogLike</a:t>
            </a:r>
            <a:r>
              <a:rPr lang="en-US" dirty="0" smtClean="0"/>
              <a:t> = </a:t>
            </a:r>
            <a:r>
              <a:rPr lang="en-US" dirty="0" err="1" smtClean="0"/>
              <a:t>unclass</a:t>
            </a:r>
            <a:r>
              <a:rPr lang="en-US" dirty="0" smtClean="0"/>
              <a:t>(</a:t>
            </a:r>
            <a:r>
              <a:rPr lang="en-US" dirty="0" err="1" smtClean="0"/>
              <a:t>logLik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))[1] </a:t>
            </a:r>
          </a:p>
          <a:p>
            <a:endParaRPr lang="en-US" dirty="0" smtClean="0"/>
          </a:p>
          <a:p>
            <a:r>
              <a:rPr lang="en-US" dirty="0" smtClean="0"/>
              <a:t>#Model with random terms</a:t>
            </a:r>
          </a:p>
          <a:p>
            <a:r>
              <a:rPr lang="en-US" dirty="0" smtClean="0"/>
              <a:t>M.gls &lt;- </a:t>
            </a:r>
            <a:r>
              <a:rPr lang="en-US" dirty="0" err="1" smtClean="0"/>
              <a:t>gls</a:t>
            </a:r>
            <a:r>
              <a:rPr lang="en-US" dirty="0" smtClean="0"/>
              <a:t>( bug ~ genotype,</a:t>
            </a:r>
          </a:p>
          <a:p>
            <a:r>
              <a:rPr lang="en-US" dirty="0" smtClean="0"/>
              <a:t>	 method = "REML", correlation = </a:t>
            </a:r>
            <a:r>
              <a:rPr lang="en-US" dirty="0" err="1" smtClean="0"/>
              <a:t>corCompSymm</a:t>
            </a:r>
            <a:r>
              <a:rPr lang="en-US" dirty="0" smtClean="0"/>
              <a:t>( form = ~ 1 | cage),data=</a:t>
            </a:r>
            <a:r>
              <a:rPr lang="en-US" dirty="0" err="1" smtClean="0"/>
              <a:t>myFrame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altLogLike</a:t>
            </a:r>
            <a:r>
              <a:rPr lang="en-US" dirty="0" smtClean="0"/>
              <a:t> = </a:t>
            </a:r>
            <a:r>
              <a:rPr lang="en-US" dirty="0" err="1" smtClean="0"/>
              <a:t>unclass</a:t>
            </a:r>
            <a:r>
              <a:rPr lang="en-US" dirty="0" smtClean="0"/>
              <a:t>( </a:t>
            </a:r>
            <a:r>
              <a:rPr lang="en-US" dirty="0" err="1" smtClean="0"/>
              <a:t>logLik</a:t>
            </a:r>
            <a:r>
              <a:rPr lang="en-US" dirty="0" smtClean="0"/>
              <a:t>(M.gls) )[1]</a:t>
            </a:r>
          </a:p>
          <a:p>
            <a:r>
              <a:rPr lang="nn-NO" dirty="0" smtClean="0"/>
              <a:t>val &lt;- -2 * nulllogLike + 2 * altLogLike</a:t>
            </a:r>
          </a:p>
          <a:p>
            <a:r>
              <a:rPr lang="en-US" dirty="0" smtClean="0"/>
              <a:t>1-pchisq(val,1)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" y="762000"/>
            <a:ext cx="6207125" cy="378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0" y="0"/>
            <a:ext cx="33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results of the PCA analysis…..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896" y="4495800"/>
            <a:ext cx="94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</a:p>
          <a:p>
            <a:r>
              <a:rPr lang="en-US" dirty="0" smtClean="0"/>
              <a:t>64 samples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609600"/>
            <a:ext cx="4664454" cy="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0"/>
            <a:ext cx="1466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components…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724400"/>
            <a:ext cx="3367087" cy="163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974725" y="0"/>
            <a:ext cx="617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PCA analysis shows two groups of patients…</a:t>
            </a:r>
          </a:p>
        </p:txBody>
      </p:sp>
      <p:graphicFrame>
        <p:nvGraphicFramePr>
          <p:cNvPr id="186368" name="Object 2048"/>
          <p:cNvGraphicFramePr>
            <a:graphicFrameLocks noChangeAspect="1"/>
          </p:cNvGraphicFramePr>
          <p:nvPr/>
        </p:nvGraphicFramePr>
        <p:xfrm>
          <a:off x="609600" y="533400"/>
          <a:ext cx="7086600" cy="56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 Image" r:id="rId4" imgW="10240804" imgH="8238095" progId="PBrush">
                  <p:embed/>
                </p:oleObj>
              </mc:Choice>
              <mc:Fallback>
                <p:oleObj name="Bitmap Image" r:id="rId4" imgW="10240804" imgH="823809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086600" cy="569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324600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reduced our 200 dimensional dataset to 2D (so that we can plot it!)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65341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8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done on sequence counts from the same samples explains what drives the two clusters…</a:t>
            </a:r>
            <a:endParaRPr lang="en-US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838200"/>
            <a:ext cx="2038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269667"/>
            <a:ext cx="7519987" cy="135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449885"/>
            <a:ext cx="8553450" cy="602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323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return to the gala dataset…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857500" y="651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6324600"/>
            <a:ext cx="561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only 2-3 columns of non-redundant information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7162800" cy="430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1575" y="1828800"/>
            <a:ext cx="3438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52400"/>
            <a:ext cx="671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component correlates with many of the measured variables…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2484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0175" y="4286250"/>
            <a:ext cx="4010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5105400"/>
            <a:ext cx="345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second component has much</a:t>
            </a:r>
          </a:p>
          <a:p>
            <a:r>
              <a:rPr lang="en-US" dirty="0" smtClean="0"/>
              <a:t>Less correlation with elevation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477000" y="55610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5715000"/>
            <a:ext cx="5185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two components, of course,</a:t>
            </a:r>
          </a:p>
          <a:p>
            <a:r>
              <a:rPr lang="en-US" dirty="0" smtClean="0"/>
              <a:t>are not correlated with each other (that’s the point!):</a:t>
            </a:r>
          </a:p>
          <a:p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914400"/>
            <a:ext cx="5038725" cy="550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7391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Isabella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562100" y="571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55626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Fernandina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247900" y="5905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152400"/>
            <a:ext cx="45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Isabella and Fernandina seem really different…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6553200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1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581400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2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990600" y="31194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2509837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5334000"/>
            <a:ext cx="579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Fernandina is adjacent to </a:t>
            </a:r>
            <a:r>
              <a:rPr lang="en-US" dirty="0" err="1" smtClean="0"/>
              <a:t>Isabela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large area of </a:t>
            </a:r>
            <a:r>
              <a:rPr lang="en-US" dirty="0" err="1" smtClean="0"/>
              <a:t>Isabela</a:t>
            </a:r>
            <a:r>
              <a:rPr lang="en-US" dirty="0" smtClean="0"/>
              <a:t> causes both points to be outliers….</a:t>
            </a:r>
          </a:p>
          <a:p>
            <a:endParaRPr lang="en-US" dirty="0" smtClean="0"/>
          </a:p>
          <a:p>
            <a:r>
              <a:rPr lang="en-US" dirty="0" smtClean="0"/>
              <a:t>Limitations of PCA become apparent for this dataset…</a:t>
            </a:r>
          </a:p>
          <a:p>
            <a:r>
              <a:rPr lang="en-US" dirty="0" smtClean="0"/>
              <a:t>A single </a:t>
            </a:r>
            <a:r>
              <a:rPr lang="en-US" dirty="0" err="1" smtClean="0"/>
              <a:t>datapoint</a:t>
            </a:r>
            <a:r>
              <a:rPr lang="en-US" dirty="0" smtClean="0"/>
              <a:t> drives the outliers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780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NOT responsible for the matrix algebra in this section on the final…</a:t>
            </a:r>
          </a:p>
          <a:p>
            <a:endParaRPr lang="en-US" dirty="0" smtClean="0"/>
          </a:p>
          <a:p>
            <a:r>
              <a:rPr lang="en-US" dirty="0" smtClean="0"/>
              <a:t>A nice concise summary is here…</a:t>
            </a:r>
          </a:p>
          <a:p>
            <a:endParaRPr lang="en-US" dirty="0" smtClean="0"/>
          </a:p>
          <a:p>
            <a:r>
              <a:rPr lang="en-US" dirty="0" smtClean="0"/>
              <a:t>http://www.cs.otago.ac.nz/cosc453/student_tutorials/principal_components.pdf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2252663"/>
            <a:ext cx="6581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238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Knowing how to do this means that we can implement PCA in any language</a:t>
            </a:r>
          </a:p>
          <a:p>
            <a:r>
              <a:rPr lang="en-US" dirty="0" smtClean="0"/>
              <a:t>and not be dependent on R.</a:t>
            </a:r>
          </a:p>
          <a:p>
            <a:endParaRPr lang="en-US" dirty="0" smtClean="0"/>
          </a:p>
          <a:p>
            <a:r>
              <a:rPr lang="en-US" dirty="0" smtClean="0"/>
              <a:t>Plus it is just sort of interesting…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4389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" y="3962400"/>
            <a:ext cx="8846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7.6.1.2 of “</a:t>
            </a:r>
            <a:r>
              <a:rPr lang="en-US" dirty="0" err="1" smtClean="0"/>
              <a:t>Galecki</a:t>
            </a:r>
            <a:r>
              <a:rPr lang="en-US" dirty="0" smtClean="0"/>
              <a:t>” warns that this test is “on the boundary”;</a:t>
            </a:r>
          </a:p>
          <a:p>
            <a:r>
              <a:rPr lang="en-US" dirty="0" smtClean="0"/>
              <a:t>	we are testing that </a:t>
            </a:r>
            <a:r>
              <a:rPr lang="en-US" dirty="0" smtClean="0">
                <a:sym typeface="Symbol"/>
              </a:rPr>
              <a:t> = 0, but, depending on how it is fit,</a:t>
            </a:r>
          </a:p>
          <a:p>
            <a:r>
              <a:rPr lang="en-US" dirty="0" smtClean="0">
                <a:sym typeface="Symbol"/>
              </a:rPr>
              <a:t>	  may be constrained to never be zero;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	our test may be conservative, therefore (p values may be too big)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	(see </a:t>
            </a:r>
            <a:r>
              <a:rPr lang="en-US" dirty="0" smtClean="0">
                <a:sym typeface="Symbol"/>
                <a:hlinkClick r:id="rId3"/>
              </a:rPr>
              <a:t>http://biomet.oxfordjournals.org/content/100/4/1019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“Likelihood ratio tests with boundary constraints using data-dependent degrees of freedom”</a:t>
            </a:r>
          </a:p>
          <a:p>
            <a:r>
              <a:rPr lang="en-US" dirty="0" smtClean="0">
                <a:sym typeface="Symbol"/>
              </a:rPr>
              <a:t>	for more information)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732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straight-forward to implement this test </a:t>
            </a:r>
            <a:r>
              <a:rPr lang="en-US" smtClean="0"/>
              <a:t>when you have the two models…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3978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to find the principle components…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your data matrix…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648200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subtract the columns</a:t>
            </a:r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57200"/>
            <a:ext cx="3962400" cy="389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633456"/>
            <a:ext cx="4114800" cy="22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09600" y="4419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a covariance matrix…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5341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743200"/>
            <a:ext cx="6286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355068"/>
            <a:ext cx="576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our (6,3) data matrix, the covariance matrix will be (3,3)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824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generate the Eigenvectors of the covariance matrix.</a:t>
            </a:r>
          </a:p>
          <a:p>
            <a:r>
              <a:rPr lang="en-US" dirty="0" smtClean="0"/>
              <a:t>When we multiply these eigenvectors times the original data, we are transforming the</a:t>
            </a:r>
          </a:p>
          <a:p>
            <a:r>
              <a:rPr lang="en-US" dirty="0" smtClean="0"/>
              <a:t>old coordinates to a new co-ordinate system based on the principle components.</a:t>
            </a:r>
          </a:p>
          <a:p>
            <a:r>
              <a:rPr lang="en-US" dirty="0" smtClean="0"/>
              <a:t>The eigenvectors from the basis of our new coordinate space.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723-B8EF-4852-9B3A-668839ED4660}" type="slidenum">
              <a:rPr lang="en-US"/>
              <a:pPr/>
              <a:t>52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Covariance Matrix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Representing covariance among dimensions as a matrix, e.g., for 3 dimensions: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Diagonal: </a:t>
            </a:r>
            <a:r>
              <a:rPr lang="en-US" smtClean="0">
                <a:solidFill>
                  <a:srgbClr val="0066FF"/>
                </a:solidFill>
              </a:rPr>
              <a:t>variances</a:t>
            </a:r>
            <a:r>
              <a:rPr lang="en-US" smtClean="0"/>
              <a:t>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cov(</a:t>
            </a:r>
            <a:r>
              <a:rPr lang="en-US" i="1" smtClean="0"/>
              <a:t>X</a:t>
            </a:r>
            <a:r>
              <a:rPr lang="en-US" smtClean="0"/>
              <a:t>,Y)=cov(</a:t>
            </a:r>
            <a:r>
              <a:rPr lang="en-US" i="1" smtClean="0"/>
              <a:t>Y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smtClean="0"/>
              <a:t>), hence matrix is </a:t>
            </a:r>
            <a:r>
              <a:rPr lang="en-US" smtClean="0">
                <a:solidFill>
                  <a:srgbClr val="0066FF"/>
                </a:solidFill>
              </a:rPr>
              <a:t>symmetrical</a:t>
            </a:r>
            <a:r>
              <a:rPr lang="en-US" smtClean="0"/>
              <a:t> about the diagonal (upper triangular)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n</a:t>
            </a:r>
            <a:r>
              <a:rPr lang="en-US" smtClean="0"/>
              <a:t>-dimensional data will result in </a:t>
            </a:r>
            <a:r>
              <a:rPr lang="en-US" i="1" smtClean="0">
                <a:solidFill>
                  <a:srgbClr val="0066FF"/>
                </a:solidFill>
              </a:rPr>
              <a:t>n</a:t>
            </a:r>
            <a:r>
              <a:rPr lang="en-US" smtClean="0">
                <a:solidFill>
                  <a:srgbClr val="0066FF"/>
                </a:solidFill>
              </a:rPr>
              <a:t>x</a:t>
            </a:r>
            <a:r>
              <a:rPr lang="en-US" i="1" smtClean="0">
                <a:solidFill>
                  <a:srgbClr val="0066FF"/>
                </a:solidFill>
              </a:rPr>
              <a:t>n</a:t>
            </a:r>
            <a:r>
              <a:rPr lang="en-US" smtClean="0">
                <a:solidFill>
                  <a:srgbClr val="0066FF"/>
                </a:solidFill>
              </a:rPr>
              <a:t> covariance</a:t>
            </a:r>
            <a:r>
              <a:rPr lang="en-US" smtClean="0"/>
              <a:t> matrix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54200" y="2306638"/>
          <a:ext cx="48514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2235200" imgH="622300" progId="Equation.3">
                  <p:embed/>
                </p:oleObj>
              </mc:Choice>
              <mc:Fallback>
                <p:oleObj name="Equation" r:id="rId4" imgW="2235200" imgH="622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306638"/>
                        <a:ext cx="48514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381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7834312" cy="31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95" y="2743200"/>
            <a:ext cx="385710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a covariance matrix…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Eigenvector:  given a </a:t>
            </a:r>
            <a:r>
              <a:rPr lang="en-US" i="1" dirty="0" err="1" smtClean="0"/>
              <a:t>n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dirty="0" smtClean="0"/>
              <a:t> matrix (A) there exists a nonzero vector </a:t>
            </a:r>
            <a:r>
              <a:rPr lang="en-US" dirty="0" smtClean="0">
                <a:solidFill>
                  <a:srgbClr val="114FFB"/>
                </a:solidFill>
              </a:rPr>
              <a:t>x</a:t>
            </a:r>
            <a:r>
              <a:rPr lang="en-US" dirty="0" smtClean="0"/>
              <a:t> such that </a:t>
            </a:r>
            <a:r>
              <a:rPr lang="en-US" dirty="0" smtClean="0">
                <a:solidFill>
                  <a:srgbClr val="114FFB"/>
                </a:solidFill>
              </a:rPr>
              <a:t>Ax = </a:t>
            </a:r>
            <a:r>
              <a:rPr lang="en-US" dirty="0" err="1" smtClean="0">
                <a:solidFill>
                  <a:srgbClr val="114FFB"/>
                </a:solidFill>
              </a:rPr>
              <a:t>λx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rgbClr val="000000"/>
                </a:solidFill>
              </a:rPr>
              <a:t>Eigenvalue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114FFB"/>
                </a:solidFill>
              </a:rPr>
              <a:t>λ </a:t>
            </a:r>
            <a:r>
              <a:rPr lang="en-US" dirty="0" smtClean="0">
                <a:solidFill>
                  <a:srgbClr val="000000"/>
                </a:solidFill>
              </a:rPr>
              <a:t>is an </a:t>
            </a:r>
            <a:r>
              <a:rPr lang="en-US" dirty="0" err="1" smtClean="0">
                <a:solidFill>
                  <a:srgbClr val="000000"/>
                </a:solidFill>
              </a:rPr>
              <a:t>eigenvalue</a:t>
            </a:r>
            <a:r>
              <a:rPr lang="en-US" dirty="0" smtClean="0">
                <a:solidFill>
                  <a:srgbClr val="000000"/>
                </a:solidFill>
              </a:rPr>
              <a:t> of </a:t>
            </a:r>
            <a:r>
              <a:rPr lang="en-US" dirty="0" smtClean="0">
                <a:solidFill>
                  <a:srgbClr val="114FFB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if there is a nontrivial solution</a:t>
            </a:r>
            <a:r>
              <a:rPr lang="en-US" dirty="0" smtClean="0">
                <a:solidFill>
                  <a:srgbClr val="114FFB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</a:t>
            </a:r>
            <a:r>
              <a:rPr lang="en-US" dirty="0" smtClean="0">
                <a:solidFill>
                  <a:srgbClr val="114FFB"/>
                </a:solidFill>
              </a:rPr>
              <a:t>Ax = </a:t>
            </a:r>
            <a:r>
              <a:rPr lang="en-US" dirty="0" err="1" smtClean="0">
                <a:solidFill>
                  <a:srgbClr val="114FFB"/>
                </a:solidFill>
              </a:rPr>
              <a:t>λx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114FFB"/>
                </a:solidFill>
              </a:rPr>
              <a:t>Ax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endParaRPr lang="en-US" dirty="0" smtClean="0">
              <a:solidFill>
                <a:srgbClr val="114FF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EAE6-A8C6-4B1B-A2E4-82E2F8F6CBDD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7" name="Right Bracket 6"/>
          <p:cNvSpPr/>
          <p:nvPr/>
        </p:nvSpPr>
        <p:spPr bwMode="auto">
          <a:xfrm>
            <a:off x="2286000" y="4740275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" name="Left Bracket 8"/>
          <p:cNvSpPr/>
          <p:nvPr/>
        </p:nvSpPr>
        <p:spPr bwMode="auto">
          <a:xfrm>
            <a:off x="1752600" y="4732338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4" name="Right Bracket 13"/>
          <p:cNvSpPr/>
          <p:nvPr/>
        </p:nvSpPr>
        <p:spPr bwMode="auto">
          <a:xfrm>
            <a:off x="3124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5" name="Left Bracket 14"/>
          <p:cNvSpPr/>
          <p:nvPr/>
        </p:nvSpPr>
        <p:spPr bwMode="auto">
          <a:xfrm>
            <a:off x="27432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Right Bracket 15"/>
          <p:cNvSpPr/>
          <p:nvPr/>
        </p:nvSpPr>
        <p:spPr bwMode="auto">
          <a:xfrm>
            <a:off x="66294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Left Bracket 16"/>
          <p:cNvSpPr/>
          <p:nvPr/>
        </p:nvSpPr>
        <p:spPr bwMode="auto">
          <a:xfrm>
            <a:off x="60198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8" name="Right Bracket 17"/>
          <p:cNvSpPr/>
          <p:nvPr/>
        </p:nvSpPr>
        <p:spPr bwMode="auto">
          <a:xfrm>
            <a:off x="4648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9" name="Left Bracket 18"/>
          <p:cNvSpPr/>
          <p:nvPr/>
        </p:nvSpPr>
        <p:spPr bwMode="auto">
          <a:xfrm>
            <a:off x="41910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7661" name="TextBox 19"/>
          <p:cNvSpPr txBox="1">
            <a:spLocks noChangeArrowheads="1"/>
          </p:cNvSpPr>
          <p:nvPr/>
        </p:nvSpPr>
        <p:spPr bwMode="auto">
          <a:xfrm>
            <a:off x="1828800" y="4800600"/>
            <a:ext cx="65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1   6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5   2</a:t>
            </a:r>
          </a:p>
        </p:txBody>
      </p:sp>
      <p:sp>
        <p:nvSpPr>
          <p:cNvPr id="27662" name="TextBox 20"/>
          <p:cNvSpPr txBox="1">
            <a:spLocks noChangeArrowheads="1"/>
          </p:cNvSpPr>
          <p:nvPr/>
        </p:nvSpPr>
        <p:spPr bwMode="auto">
          <a:xfrm>
            <a:off x="2819400" y="4800600"/>
            <a:ext cx="395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3" name="TextBox 21"/>
          <p:cNvSpPr txBox="1">
            <a:spLocks noChangeArrowheads="1"/>
          </p:cNvSpPr>
          <p:nvPr/>
        </p:nvSpPr>
        <p:spPr bwMode="auto">
          <a:xfrm>
            <a:off x="3581400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4" name="TextBox 22"/>
          <p:cNvSpPr txBox="1">
            <a:spLocks noChangeArrowheads="1"/>
          </p:cNvSpPr>
          <p:nvPr/>
        </p:nvSpPr>
        <p:spPr bwMode="auto">
          <a:xfrm>
            <a:off x="4252913" y="4800600"/>
            <a:ext cx="520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-24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 20</a:t>
            </a:r>
          </a:p>
        </p:txBody>
      </p:sp>
      <p:sp>
        <p:nvSpPr>
          <p:cNvPr id="27665" name="TextBox 23"/>
          <p:cNvSpPr txBox="1">
            <a:spLocks noChangeArrowheads="1"/>
          </p:cNvSpPr>
          <p:nvPr/>
        </p:nvSpPr>
        <p:spPr bwMode="auto">
          <a:xfrm>
            <a:off x="5057775" y="4964113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6" name="TextBox 24"/>
          <p:cNvSpPr txBox="1">
            <a:spLocks noChangeArrowheads="1"/>
          </p:cNvSpPr>
          <p:nvPr/>
        </p:nvSpPr>
        <p:spPr bwMode="auto">
          <a:xfrm>
            <a:off x="5486400" y="4953000"/>
            <a:ext cx="395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-4</a:t>
            </a:r>
          </a:p>
        </p:txBody>
      </p:sp>
      <p:sp>
        <p:nvSpPr>
          <p:cNvPr id="27667" name="TextBox 25"/>
          <p:cNvSpPr txBox="1">
            <a:spLocks noChangeArrowheads="1"/>
          </p:cNvSpPr>
          <p:nvPr/>
        </p:nvSpPr>
        <p:spPr bwMode="auto">
          <a:xfrm>
            <a:off x="6234113" y="4800600"/>
            <a:ext cx="395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8" name="TextBox 26"/>
          <p:cNvSpPr txBox="1">
            <a:spLocks noChangeArrowheads="1"/>
          </p:cNvSpPr>
          <p:nvPr/>
        </p:nvSpPr>
        <p:spPr bwMode="auto">
          <a:xfrm>
            <a:off x="7191375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9" name="TextBox 27"/>
          <p:cNvSpPr txBox="1">
            <a:spLocks noChangeArrowheads="1"/>
          </p:cNvSpPr>
          <p:nvPr/>
        </p:nvSpPr>
        <p:spPr bwMode="auto">
          <a:xfrm>
            <a:off x="7620000" y="4800600"/>
            <a:ext cx="76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114FFB"/>
                </a:solidFill>
                <a:ea typeface="MS Pゴシック" pitchFamily="-92" charset="-128"/>
              </a:rPr>
              <a:t>-4x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524000" y="571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5400" y="60314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30480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33118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6286500" y="5753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6031468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Eigenvalue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5067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76200"/>
            <a:ext cx="645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eigenvector and </a:t>
            </a:r>
            <a:r>
              <a:rPr lang="en-US" dirty="0" err="1" smtClean="0"/>
              <a:t>eigenvalues</a:t>
            </a:r>
            <a:r>
              <a:rPr lang="en-US" dirty="0" smtClean="0"/>
              <a:t> of the covariance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19EA-8E24-41FD-9758-D4ACD1DDE8D8}" type="slidenum">
              <a:rPr lang="en-US"/>
              <a:pPr/>
              <a:t>55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Properties of Eigenvectors and Eigenvalues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Eigenvectors can only be found for square matrices and not every square matrix has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 </a:t>
            </a:r>
            <a:r>
              <a:rPr lang="en-US" sz="2800" i="1" smtClean="0"/>
              <a:t>n</a:t>
            </a:r>
            <a:r>
              <a:rPr lang="en-US" sz="2800" smtClean="0"/>
              <a:t> x </a:t>
            </a:r>
            <a:r>
              <a:rPr lang="en-US" sz="2800" i="1" smtClean="0"/>
              <a:t>n</a:t>
            </a:r>
            <a:r>
              <a:rPr lang="en-US" sz="2800" smtClean="0"/>
              <a:t> matrix (with eigenvectors), we can find </a:t>
            </a:r>
            <a:r>
              <a:rPr lang="en-US" sz="2800" i="1" smtClean="0"/>
              <a:t>n</a:t>
            </a:r>
            <a:r>
              <a:rPr lang="en-US" sz="2800" smtClean="0"/>
              <a:t>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eigenvectors of a </a:t>
            </a:r>
            <a:r>
              <a:rPr lang="en-US" sz="2800" u="sng" smtClean="0"/>
              <a:t>symmetric</a:t>
            </a:r>
            <a:r>
              <a:rPr lang="en-US" sz="2800" baseline="30000" smtClean="0"/>
              <a:t>*</a:t>
            </a:r>
            <a:r>
              <a:rPr lang="en-US" sz="2800" smtClean="0"/>
              <a:t> matrix are perpendicular to each other, no matter how many dimensions we have.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46550" y="6276975"/>
            <a:ext cx="402590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285750" indent="-285750" algn="ctr" eaLnBrk="0" hangingPunct="0"/>
            <a:r>
              <a:rPr lang="en-US" sz="1600">
                <a:ea typeface="MS Pゴシック" pitchFamily="-92" charset="-128"/>
              </a:rPr>
              <a:t>*Note: covariance matrices are symmetric!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the Eigenvectors of the covariance matrix.</a:t>
            </a:r>
          </a:p>
          <a:p>
            <a:endParaRPr lang="en-US" dirty="0" smtClean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5533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8966" y="5486400"/>
            <a:ext cx="849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of these </a:t>
            </a:r>
            <a:r>
              <a:rPr lang="en-US" dirty="0" err="1" smtClean="0"/>
              <a:t>EignenVectors</a:t>
            </a:r>
            <a:r>
              <a:rPr lang="en-US" dirty="0" smtClean="0"/>
              <a:t> are orthogonal to each other in some 7 dimensional space…</a:t>
            </a:r>
          </a:p>
          <a:p>
            <a:r>
              <a:rPr lang="en-US" dirty="0" smtClean="0"/>
              <a:t>They form an orthogonal basis..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0" y="152400"/>
            <a:ext cx="936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get the new principle components, multiply the </a:t>
            </a:r>
            <a:r>
              <a:rPr lang="en-US" dirty="0" err="1" smtClean="0"/>
              <a:t>meanSubtractedMatrix</a:t>
            </a:r>
            <a:r>
              <a:rPr lang="en-US" dirty="0" smtClean="0"/>
              <a:t> times the eigenvectors.</a:t>
            </a:r>
          </a:p>
          <a:p>
            <a:r>
              <a:rPr lang="en-US" dirty="0" smtClean="0"/>
              <a:t>Conceptually, we are “rotating” the data into a new dimensional space with </a:t>
            </a:r>
          </a:p>
          <a:p>
            <a:r>
              <a:rPr lang="en-US" dirty="0" smtClean="0"/>
              <a:t>“orthogonal” vectors generated by the </a:t>
            </a:r>
            <a:r>
              <a:rPr lang="en-US" dirty="0" err="1" smtClean="0"/>
              <a:t>EigenValue</a:t>
            </a:r>
            <a:r>
              <a:rPr lang="en-US" dirty="0" smtClean="0"/>
              <a:t> decomposition.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87869"/>
            <a:ext cx="551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now have our data projected into component space..</a:t>
            </a:r>
          </a:p>
          <a:p>
            <a:r>
              <a:rPr lang="en-US" dirty="0" smtClean="0"/>
              <a:t>These are the principal components of our data..</a:t>
            </a:r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71913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 (with much less typing)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5152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CAB5-C94B-4CF6-A4FC-B8DB5637F93C}" type="slidenum">
              <a:rPr lang="en-US"/>
              <a:pPr/>
              <a:t>59</a:t>
            </a:fld>
            <a:endParaRPr lang="en-US"/>
          </a:p>
        </p:txBody>
      </p:sp>
      <p:sp>
        <p:nvSpPr>
          <p:cNvPr id="374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the percent variance</a:t>
            </a:r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the </a:t>
            </a:r>
            <a:r>
              <a:rPr lang="el-GR" sz="2800" dirty="0" smtClean="0">
                <a:latin typeface="Lucida Grande" pitchFamily="-65" charset="0"/>
                <a:cs typeface="Arial" charset="0"/>
              </a:rPr>
              <a:t>λ</a:t>
            </a:r>
            <a:r>
              <a:rPr lang="en-US" sz="2800" baseline="-25000" dirty="0" err="1" smtClean="0">
                <a:cs typeface="Arial" charset="0"/>
              </a:rPr>
              <a:t>i</a:t>
            </a:r>
            <a:r>
              <a:rPr lang="en-US" sz="2800" dirty="0" err="1" smtClean="0"/>
              <a:t>’s</a:t>
            </a:r>
            <a:r>
              <a:rPr lang="en-US" sz="2800" dirty="0" smtClean="0"/>
              <a:t> (</a:t>
            </a:r>
            <a:r>
              <a:rPr lang="en-US" sz="2800" dirty="0" err="1" smtClean="0"/>
              <a:t>eigenvalues</a:t>
            </a:r>
            <a:r>
              <a:rPr lang="en-US" sz="2800" dirty="0" smtClean="0"/>
              <a:t>) are sorted in descending order, the proportion of variance explained by the </a:t>
            </a:r>
            <a:r>
              <a:rPr lang="en-US" sz="2800" i="1" dirty="0" smtClean="0"/>
              <a:t>p</a:t>
            </a:r>
            <a:r>
              <a:rPr lang="en-US" sz="2800" dirty="0" smtClean="0"/>
              <a:t> principal components is: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209800" y="2362200"/>
          <a:ext cx="3810000" cy="177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1905000" imgH="889000" progId="Equation.3">
                  <p:embed/>
                </p:oleObj>
              </mc:Choice>
              <mc:Fallback>
                <p:oleObj name="Equation" r:id="rId4" imgW="19050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810000" cy="177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419600"/>
            <a:ext cx="76866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24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in this case you get the same answer from comparing</a:t>
            </a:r>
          </a:p>
          <a:p>
            <a:r>
              <a:rPr lang="en-US" dirty="0" smtClean="0"/>
              <a:t> the full </a:t>
            </a:r>
            <a:r>
              <a:rPr lang="en-US" dirty="0" err="1" smtClean="0"/>
              <a:t>gls</a:t>
            </a:r>
            <a:r>
              <a:rPr lang="en-US" dirty="0" smtClean="0"/>
              <a:t> and mixed models to the reduced model without cages…</a:t>
            </a:r>
          </a:p>
          <a:p>
            <a:r>
              <a:rPr lang="en-US" dirty="0" smtClean="0"/>
              <a:t>(since what goes into the test are the likelihoods and they are all identical…)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828800"/>
            <a:ext cx="8458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248400" y="1295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468868"/>
            <a:ext cx="581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a linear algebra library, PCA is easy to implement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7239000" cy="431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791200"/>
            <a:ext cx="810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National Institute of Standards and Technology has been kind enough to provide</a:t>
            </a:r>
          </a:p>
          <a:p>
            <a:r>
              <a:rPr lang="en-US" dirty="0" smtClean="0"/>
              <a:t>us with one…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Subtract column means…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762000"/>
            <a:ext cx="5800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294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 Find the covariance matrix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476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10000"/>
            <a:ext cx="4648200" cy="28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4248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572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1910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0292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7924800" cy="413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5124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105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5867400" cy="5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76825"/>
            <a:ext cx="576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6934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2956111"/>
            <a:ext cx="5934075" cy="19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191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2209800"/>
            <a:ext cx="4391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2286000"/>
            <a:ext cx="409575" cy="2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352800"/>
            <a:ext cx="487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953000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4775" y="1524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3200400" y="114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9517" y="38100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Initial matrix: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7800" y="1905000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Covariance matrix: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07180" y="3059668"/>
            <a:ext cx="148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vectors: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4724400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values: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6667500" y="567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3000" y="5726668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variance explained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8039894" y="5752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2114" y="5867400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in</a:t>
            </a:r>
          </a:p>
          <a:p>
            <a:r>
              <a:rPr lang="en-US" dirty="0" err="1" smtClean="0"/>
              <a:t>EigenVector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9200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77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93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5200" y="2743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5200" y="4724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171575"/>
            <a:ext cx="5133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2209" y="182880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Matrix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0"/>
            <a:ext cx="4267200" cy="103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0480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3048000"/>
            <a:ext cx="198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Values</a:t>
            </a:r>
          </a:p>
          <a:p>
            <a:r>
              <a:rPr lang="en-US" dirty="0" smtClean="0"/>
              <a:t>(r has them sorted)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687669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5400000" flipH="1" flipV="1">
            <a:off x="6743700" y="541156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5461337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variance explained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8116094" y="548697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8314" y="5602069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in</a:t>
            </a:r>
          </a:p>
          <a:p>
            <a:r>
              <a:rPr lang="en-US" dirty="0" err="1" smtClean="0"/>
              <a:t>EigenVector</a:t>
            </a:r>
            <a:r>
              <a:rPr lang="en-US" dirty="0" smtClean="0"/>
              <a:t> Matrix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733800" y="5562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76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697468"/>
            <a:ext cx="63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for random effects in linear models</a:t>
            </a:r>
          </a:p>
          <a:p>
            <a:r>
              <a:rPr lang="en-US" dirty="0" smtClean="0"/>
              <a:t>Correlated variables in linear models</a:t>
            </a:r>
          </a:p>
          <a:p>
            <a:r>
              <a:rPr lang="en-US" dirty="0" smtClean="0"/>
              <a:t>PCA in concepts</a:t>
            </a:r>
          </a:p>
          <a:p>
            <a:r>
              <a:rPr lang="en-US" dirty="0" smtClean="0"/>
              <a:t>PCA in equations</a:t>
            </a:r>
          </a:p>
          <a:p>
            <a:r>
              <a:rPr lang="en-US" dirty="0" smtClean="0"/>
              <a:t>PCA in Java (for your reference; not covered in class or in final)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733800" y="684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"/>
            <a:ext cx="586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more trivial helper method to reorder the </a:t>
            </a:r>
            <a:r>
              <a:rPr lang="en-US" dirty="0" err="1" smtClean="0"/>
              <a:t>eigenvalues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8486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572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 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958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8961" y="55742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Out:  </a:t>
            </a:r>
            <a:endParaRPr 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562600"/>
            <a:ext cx="45815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495800"/>
            <a:ext cx="3048000" cy="57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24000" y="4202668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 Eigen Vectors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4961" y="4114800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Eigen Values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057900" y="5143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1200" y="5181600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8497094" y="5142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18030" y="51816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8297" y="6183868"/>
            <a:ext cx="20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</a:t>
            </a:r>
            <a:r>
              <a:rPr lang="en-US" dirty="0" err="1" smtClean="0"/>
              <a:t>EigenVectors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28650"/>
            <a:ext cx="7496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24250"/>
            <a:ext cx="49434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343400"/>
            <a:ext cx="32670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749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we have our Eigenvectors, we are ready to calculate the components….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0198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3429000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 just </a:t>
            </a:r>
            <a:r>
              <a:rPr lang="en-US" dirty="0" err="1" smtClean="0"/>
              <a:t>d.times</a:t>
            </a:r>
            <a:r>
              <a:rPr lang="en-US" dirty="0" smtClean="0"/>
              <a:t>(</a:t>
            </a:r>
            <a:r>
              <a:rPr lang="en-US" dirty="0" err="1" smtClean="0"/>
              <a:t>eigenVectors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304800"/>
            <a:ext cx="803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use a dataset from the Galapagos islands  to think about correlated independent variables</a:t>
            </a:r>
            <a:endParaRPr lang="en-US" dirty="0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1847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60618"/>
            <a:ext cx="5638800" cy="55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050"/>
            <a:ext cx="80772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17519" y="7620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?gala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2201</Words>
  <Application>Microsoft Office PowerPoint</Application>
  <PresentationFormat>On-screen Show (4:3)</PresentationFormat>
  <Paragraphs>376</Paragraphs>
  <Slides>71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ＭＳ Ｐゴシック</vt:lpstr>
      <vt:lpstr>Arial</vt:lpstr>
      <vt:lpstr>Calibri</vt:lpstr>
      <vt:lpstr>Lucida Grande</vt:lpstr>
      <vt:lpstr>MS Pゴシック</vt:lpstr>
      <vt:lpstr>Symbol</vt:lpstr>
      <vt:lpstr>Times New Roman</vt:lpstr>
      <vt:lpstr>Wingdings</vt:lpstr>
      <vt:lpstr>Office Theme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Covariance Matrix</vt:lpstr>
      <vt:lpstr>PowerPoint Presentation</vt:lpstr>
      <vt:lpstr>Eigenvectors &amp; Eigenvalues</vt:lpstr>
      <vt:lpstr>Properties of Eigenvectors and Eigenvalues</vt:lpstr>
      <vt:lpstr>PowerPoint Presentation</vt:lpstr>
      <vt:lpstr>PowerPoint Presentation</vt:lpstr>
      <vt:lpstr>PowerPoint Presentation</vt:lpstr>
      <vt:lpstr>Calculating the percent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83</cp:revision>
  <dcterms:created xsi:type="dcterms:W3CDTF">2006-08-16T00:00:00Z</dcterms:created>
  <dcterms:modified xsi:type="dcterms:W3CDTF">2016-04-03T00:10:28Z</dcterms:modified>
</cp:coreProperties>
</file>