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8"/>
  </p:notesMasterIdLst>
  <p:sldIdLst>
    <p:sldId id="256" r:id="rId2"/>
    <p:sldId id="379" r:id="rId3"/>
    <p:sldId id="273" r:id="rId4"/>
    <p:sldId id="381" r:id="rId5"/>
    <p:sldId id="266" r:id="rId6"/>
    <p:sldId id="382" r:id="rId7"/>
    <p:sldId id="261" r:id="rId8"/>
    <p:sldId id="267" r:id="rId9"/>
    <p:sldId id="277" r:id="rId10"/>
    <p:sldId id="383" r:id="rId11"/>
    <p:sldId id="268" r:id="rId12"/>
    <p:sldId id="269" r:id="rId13"/>
    <p:sldId id="275" r:id="rId14"/>
    <p:sldId id="276" r:id="rId15"/>
    <p:sldId id="270" r:id="rId16"/>
    <p:sldId id="278" r:id="rId17"/>
    <p:sldId id="380" r:id="rId18"/>
    <p:sldId id="263" r:id="rId19"/>
    <p:sldId id="262" r:id="rId20"/>
    <p:sldId id="264" r:id="rId21"/>
    <p:sldId id="280" r:id="rId22"/>
    <p:sldId id="265" r:id="rId23"/>
    <p:sldId id="271" r:id="rId24"/>
    <p:sldId id="257" r:id="rId25"/>
    <p:sldId id="259" r:id="rId26"/>
    <p:sldId id="384" r:id="rId27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8"/>
  </p:normalViewPr>
  <p:slideViewPr>
    <p:cSldViewPr>
      <p:cViewPr varScale="1">
        <p:scale>
          <a:sx n="88" d="100"/>
          <a:sy n="88" d="100"/>
        </p:scale>
        <p:origin x="936" y="176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Documents\Kerjaan\ARC\Riset\Mainline\Survey=ATS2\Data\Grafik\grafi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Biologis!$B$69</c:f>
              <c:strCache>
                <c:ptCount val="1"/>
                <c:pt idx="0">
                  <c:v>HIV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Biologis!$A$70:$A$75</c:f>
              <c:strCache>
                <c:ptCount val="6"/>
                <c:pt idx="0">
                  <c:v>Bandung</c:v>
                </c:pt>
                <c:pt idx="1">
                  <c:v>Batam</c:v>
                </c:pt>
                <c:pt idx="2">
                  <c:v>Denpasar</c:v>
                </c:pt>
                <c:pt idx="3">
                  <c:v>Jakarta</c:v>
                </c:pt>
                <c:pt idx="4">
                  <c:v>Makassar</c:v>
                </c:pt>
                <c:pt idx="5">
                  <c:v>Medan</c:v>
                </c:pt>
              </c:strCache>
            </c:strRef>
          </c:cat>
          <c:val>
            <c:numRef>
              <c:f>Biologis!$B$70:$B$75</c:f>
              <c:numCache>
                <c:formatCode>0.00%</c:formatCode>
                <c:ptCount val="6"/>
                <c:pt idx="0">
                  <c:v>0.1288</c:v>
                </c:pt>
                <c:pt idx="1">
                  <c:v>3.5000000000000003E-2</c:v>
                </c:pt>
                <c:pt idx="2">
                  <c:v>8.0299999999999996E-2</c:v>
                </c:pt>
                <c:pt idx="3">
                  <c:v>0.18329999999999999</c:v>
                </c:pt>
                <c:pt idx="4">
                  <c:v>2.2800000000000001E-2</c:v>
                </c:pt>
                <c:pt idx="5">
                  <c:v>7.3499999999999996E-2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F-414D-9BF3-C1575AE4B235}"/>
            </c:ext>
          </c:extLst>
        </c:ser>
        <c:ser>
          <c:idx val="1"/>
          <c:order val="1"/>
          <c:tx>
            <c:strRef>
              <c:f>Biologis!$C$69</c:f>
              <c:strCache>
                <c:ptCount val="1"/>
                <c:pt idx="0">
                  <c:v>Sipilis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Biologis!$A$70:$A$75</c:f>
              <c:strCache>
                <c:ptCount val="6"/>
                <c:pt idx="0">
                  <c:v>Bandung</c:v>
                </c:pt>
                <c:pt idx="1">
                  <c:v>Batam</c:v>
                </c:pt>
                <c:pt idx="2">
                  <c:v>Denpasar</c:v>
                </c:pt>
                <c:pt idx="3">
                  <c:v>Jakarta</c:v>
                </c:pt>
                <c:pt idx="4">
                  <c:v>Makassar</c:v>
                </c:pt>
                <c:pt idx="5">
                  <c:v>Medan</c:v>
                </c:pt>
              </c:strCache>
            </c:strRef>
          </c:cat>
          <c:val>
            <c:numRef>
              <c:f>Biologis!$C$70:$C$75</c:f>
              <c:numCache>
                <c:formatCode>0.00%</c:formatCode>
                <c:ptCount val="6"/>
                <c:pt idx="0">
                  <c:v>0</c:v>
                </c:pt>
                <c:pt idx="1">
                  <c:v>5.4800000000000001E-2</c:v>
                </c:pt>
                <c:pt idx="2">
                  <c:v>1.26E-2</c:v>
                </c:pt>
                <c:pt idx="3">
                  <c:v>2.1899999999999999E-2</c:v>
                </c:pt>
                <c:pt idx="4">
                  <c:v>7.1199999999999996E-3</c:v>
                </c:pt>
                <c:pt idx="5">
                  <c:v>9.9900000000000003E-2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F-414D-9BF3-C1575AE4B235}"/>
            </c:ext>
          </c:extLst>
        </c:ser>
        <c:ser>
          <c:idx val="2"/>
          <c:order val="2"/>
          <c:tx>
            <c:strRef>
              <c:f>Biologis!$D$69</c:f>
              <c:strCache>
                <c:ptCount val="1"/>
                <c:pt idx="0">
                  <c:v>HBV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Biologis!$A$70:$A$75</c:f>
              <c:strCache>
                <c:ptCount val="6"/>
                <c:pt idx="0">
                  <c:v>Bandung</c:v>
                </c:pt>
                <c:pt idx="1">
                  <c:v>Batam</c:v>
                </c:pt>
                <c:pt idx="2">
                  <c:v>Denpasar</c:v>
                </c:pt>
                <c:pt idx="3">
                  <c:v>Jakarta</c:v>
                </c:pt>
                <c:pt idx="4">
                  <c:v>Makassar</c:v>
                </c:pt>
                <c:pt idx="5">
                  <c:v>Medan</c:v>
                </c:pt>
              </c:strCache>
            </c:strRef>
          </c:cat>
          <c:val>
            <c:numRef>
              <c:f>Biologis!$D$70:$D$75</c:f>
              <c:numCache>
                <c:formatCode>0.00%</c:formatCode>
                <c:ptCount val="6"/>
                <c:pt idx="0">
                  <c:v>8.3599999999999994E-3</c:v>
                </c:pt>
                <c:pt idx="1">
                  <c:v>1.7999999999999999E-2</c:v>
                </c:pt>
                <c:pt idx="2">
                  <c:v>4.87E-2</c:v>
                </c:pt>
                <c:pt idx="3">
                  <c:v>3.27E-2</c:v>
                </c:pt>
                <c:pt idx="4">
                  <c:v>1.61E-2</c:v>
                </c:pt>
                <c:pt idx="5">
                  <c:v>2.6100000000000002E-2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BF-414D-9BF3-C1575AE4B235}"/>
            </c:ext>
          </c:extLst>
        </c:ser>
        <c:ser>
          <c:idx val="3"/>
          <c:order val="3"/>
          <c:tx>
            <c:strRef>
              <c:f>Biologis!$E$69</c:f>
              <c:strCache>
                <c:ptCount val="1"/>
                <c:pt idx="0">
                  <c:v>HCV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Biologis!$A$70:$A$75</c:f>
              <c:strCache>
                <c:ptCount val="6"/>
                <c:pt idx="0">
                  <c:v>Bandung</c:v>
                </c:pt>
                <c:pt idx="1">
                  <c:v>Batam</c:v>
                </c:pt>
                <c:pt idx="2">
                  <c:v>Denpasar</c:v>
                </c:pt>
                <c:pt idx="3">
                  <c:v>Jakarta</c:v>
                </c:pt>
                <c:pt idx="4">
                  <c:v>Makassar</c:v>
                </c:pt>
                <c:pt idx="5">
                  <c:v>Medan</c:v>
                </c:pt>
              </c:strCache>
            </c:strRef>
          </c:cat>
          <c:val>
            <c:numRef>
              <c:f>Biologis!$E$70:$E$75</c:f>
              <c:numCache>
                <c:formatCode>0.00%</c:formatCode>
                <c:ptCount val="6"/>
                <c:pt idx="0">
                  <c:v>0.16850000000000001</c:v>
                </c:pt>
                <c:pt idx="1">
                  <c:v>3.8400000000000001E-3</c:v>
                </c:pt>
                <c:pt idx="2">
                  <c:v>8.8800000000000004E-2</c:v>
                </c:pt>
                <c:pt idx="3">
                  <c:v>0.34689999999999999</c:v>
                </c:pt>
                <c:pt idx="4">
                  <c:v>9.0300000000000005E-2</c:v>
                </c:pt>
                <c:pt idx="5">
                  <c:v>0.22600000000000001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BF-414D-9BF3-C1575AE4B2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9"/>
        <c:overlap val="-6"/>
        <c:axId val="347772800"/>
        <c:axId val="347774336"/>
      </c:barChart>
      <c:catAx>
        <c:axId val="347772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7774336"/>
        <c:crosses val="autoZero"/>
        <c:auto val="1"/>
        <c:lblAlgn val="ctr"/>
        <c:lblOffset val="100"/>
        <c:noMultiLvlLbl val="0"/>
      </c:catAx>
      <c:valAx>
        <c:axId val="34777433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34777280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65F8-F416-4E65-977A-93D824061A4F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CE1D6-D8D0-4393-97CC-54EFFAF5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C0845B0-CE53-AE49-94D4-9F0B4D98C7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D1C4A5A-8092-E34B-ADF0-9C069EC4E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en-US"/>
              <a:t>Opioids most harmful</a:t>
            </a:r>
          </a:p>
          <a:p>
            <a:endParaRPr lang="fr-FR" altLang="en-US"/>
          </a:p>
          <a:p>
            <a:r>
              <a:rPr lang="fr-FR" altLang="en-US"/>
              <a:t>Hep C stands out vs HIV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B6AF19D-9435-8A48-8B6A-BD4897922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AD5F37-0337-A643-BF7D-B4C51D585618}" type="slidenum">
              <a:rPr lang="en-GB" altLang="en-US" sz="1100" smtClean="0"/>
              <a:pPr>
                <a:spcBef>
                  <a:spcPct val="0"/>
                </a:spcBef>
              </a:pPr>
              <a:t>2</a:t>
            </a:fld>
            <a:endParaRPr lang="en-GB" altLang="en-US" sz="1100"/>
          </a:p>
        </p:txBody>
      </p:sp>
    </p:spTree>
    <p:extLst>
      <p:ext uri="{BB962C8B-B14F-4D97-AF65-F5344CB8AC3E}">
        <p14:creationId xmlns:p14="http://schemas.microsoft.com/office/powerpoint/2010/main" val="2884811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16F73A55-71D4-4FD6-B8A6-1A99511CD8E3}" type="slidenum">
              <a:rPr lang="en-GB" altLang="en-US" sz="1100"/>
              <a:pPr/>
              <a:t>15</a:t>
            </a:fld>
            <a:endParaRPr lang="en-GB" alt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  <a:p>
            <a:endParaRPr lang="fr-FR" altLang="en-US"/>
          </a:p>
          <a:p>
            <a:endParaRPr lang="en-GB" altLang="en-US"/>
          </a:p>
          <a:p>
            <a:endParaRPr lang="en-GB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132C5675-C1A2-4D03-B586-369D8BC0FB33}" type="slidenum">
              <a:rPr lang="en-GB" altLang="en-US" sz="1100"/>
              <a:pPr/>
              <a:t>16</a:t>
            </a:fld>
            <a:endParaRPr lang="en-GB" altLang="en-US" sz="1100"/>
          </a:p>
        </p:txBody>
      </p:sp>
    </p:spTree>
    <p:extLst>
      <p:ext uri="{BB962C8B-B14F-4D97-AF65-F5344CB8AC3E}">
        <p14:creationId xmlns:p14="http://schemas.microsoft.com/office/powerpoint/2010/main" val="741625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685800"/>
            <a:ext cx="59436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8B7701E0-D411-4978-9FAD-30520EC556DD}" type="slidenum">
              <a:rPr lang="en-GB" altLang="en-US" sz="1100"/>
              <a:pPr/>
              <a:t>18</a:t>
            </a:fld>
            <a:endParaRPr lang="en-GB" altLang="en-US" sz="1100"/>
          </a:p>
        </p:txBody>
      </p:sp>
    </p:spTree>
    <p:extLst>
      <p:ext uri="{BB962C8B-B14F-4D97-AF65-F5344CB8AC3E}">
        <p14:creationId xmlns:p14="http://schemas.microsoft.com/office/powerpoint/2010/main" val="1649890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685800"/>
            <a:ext cx="59436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A6D0AA18-C835-48D1-BB22-438F8FE842DA}" type="slidenum">
              <a:rPr lang="en-GB" altLang="en-US" sz="1100"/>
              <a:pPr/>
              <a:t>19</a:t>
            </a:fld>
            <a:endParaRPr lang="en-GB" altLang="en-US" sz="1100"/>
          </a:p>
        </p:txBody>
      </p:sp>
    </p:spTree>
    <p:extLst>
      <p:ext uri="{BB962C8B-B14F-4D97-AF65-F5344CB8AC3E}">
        <p14:creationId xmlns:p14="http://schemas.microsoft.com/office/powerpoint/2010/main" val="732668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685800"/>
            <a:ext cx="59436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b="1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BAFE15F6-A58B-4D8B-9FCB-D7676A317782}" type="slidenum">
              <a:rPr lang="en-GB" altLang="en-US" sz="1100"/>
              <a:pPr/>
              <a:t>20</a:t>
            </a:fld>
            <a:endParaRPr lang="en-GB" altLang="en-US" sz="1100"/>
          </a:p>
        </p:txBody>
      </p:sp>
    </p:spTree>
    <p:extLst>
      <p:ext uri="{BB962C8B-B14F-4D97-AF65-F5344CB8AC3E}">
        <p14:creationId xmlns:p14="http://schemas.microsoft.com/office/powerpoint/2010/main" val="325580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C4EC89BD-72BE-4AC0-BC2F-648CD894F83F}" type="slidenum">
              <a:rPr lang="en-GB" altLang="en-US" sz="1100"/>
              <a:pPr/>
              <a:t>22</a:t>
            </a:fld>
            <a:endParaRPr lang="en-GB" altLang="en-US" sz="1100"/>
          </a:p>
        </p:txBody>
      </p:sp>
    </p:spTree>
    <p:extLst>
      <p:ext uri="{BB962C8B-B14F-4D97-AF65-F5344CB8AC3E}">
        <p14:creationId xmlns:p14="http://schemas.microsoft.com/office/powerpoint/2010/main" val="355099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75D74CFF-E585-437E-840B-B4543D905CD7}" type="slidenum">
              <a:rPr lang="en-GB" altLang="en-US" sz="1100"/>
              <a:pPr/>
              <a:t>5</a:t>
            </a:fld>
            <a:endParaRPr lang="en-GB" alt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685800"/>
            <a:ext cx="59436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5E55E801-1486-4D25-8CE8-2DC09E8A7FF0}" type="slidenum">
              <a:rPr lang="en-GB" altLang="en-US" sz="1100"/>
              <a:pPr/>
              <a:t>7</a:t>
            </a:fld>
            <a:endParaRPr lang="en-GB" alt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F3B1AF48-C72C-4C69-8639-C074CA96C1D9}" type="slidenum">
              <a:rPr lang="en-GB" altLang="en-US" sz="1100"/>
              <a:pPr/>
              <a:t>8</a:t>
            </a:fld>
            <a:endParaRPr lang="en-GB" alt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D4419ABE-744C-4D3B-ADE3-1C732E22481B}" type="slidenum">
              <a:rPr lang="en-GB" altLang="en-US" sz="1100"/>
              <a:pPr/>
              <a:t>9</a:t>
            </a:fld>
            <a:endParaRPr lang="en-GB" alt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1CF7D9DD-5F2D-4147-A880-2984657C42D4}" type="slidenum">
              <a:rPr lang="en-GB" altLang="en-US" sz="1100"/>
              <a:pPr/>
              <a:t>11</a:t>
            </a:fld>
            <a:endParaRPr lang="en-GB" alt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13D79793-C3AE-4F09-9ABA-7754144FC17A}" type="slidenum">
              <a:rPr lang="en-GB" altLang="en-US" sz="1100"/>
              <a:pPr/>
              <a:t>12</a:t>
            </a:fld>
            <a:endParaRPr lang="en-GB" alt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7F7D0D4D-8F6E-447B-A2A9-6DF15E12EE34}" type="slidenum">
              <a:rPr lang="en-GB" altLang="en-US" sz="1100"/>
              <a:pPr/>
              <a:t>13</a:t>
            </a:fld>
            <a:endParaRPr lang="en-GB" alt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0355BEA4-36A4-4B7B-8005-9C67EB38DD77}" type="slidenum">
              <a:rPr lang="en-GB" altLang="en-US" sz="1100"/>
              <a:pPr/>
              <a:t>14</a:t>
            </a:fld>
            <a:endParaRPr lang="en-GB" alt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325-2995-FC4A-A87A-5AB09601D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2114" y="1261541"/>
            <a:ext cx="5274945" cy="2387600"/>
          </a:xfrm>
        </p:spPr>
        <p:txBody>
          <a:bodyPr anchor="b">
            <a:normAutofit/>
          </a:bodyPr>
          <a:lstStyle>
            <a:lvl1pPr algn="ctr">
              <a:defRPr sz="468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B3A8D-B5E2-F94C-B6F4-A6178AD0E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2114" y="3741216"/>
            <a:ext cx="5274945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0943-5FDC-1348-88AF-2E1A5E6F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0F5A-967D-1A47-9B27-0EA792CF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8291-7289-324B-902F-106D5673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CE164-E5C8-ED41-A2DE-F06F25107F68}"/>
              </a:ext>
            </a:extLst>
          </p:cNvPr>
          <p:cNvSpPr/>
          <p:nvPr/>
        </p:nvSpPr>
        <p:spPr>
          <a:xfrm>
            <a:off x="1" y="0"/>
            <a:ext cx="541577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8" name="Picture 1" descr="page1image66176848">
            <a:extLst>
              <a:ext uri="{FF2B5EF4-FFF2-40B4-BE49-F238E27FC236}">
                <a16:creationId xmlns:a16="http://schemas.microsoft.com/office/drawing/2014/main" id="{3C35E9A5-DDCF-BF41-940A-42E882651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18377" r="6337" b="20727"/>
          <a:stretch/>
        </p:blipFill>
        <p:spPr bwMode="auto">
          <a:xfrm>
            <a:off x="239519" y="1290102"/>
            <a:ext cx="5176255" cy="39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FA84-037C-D040-A1A5-126C1774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46" y="365126"/>
            <a:ext cx="928472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8869C-2923-DF49-9404-2312AD8B8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7246" y="1825625"/>
            <a:ext cx="9284721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35444-CACE-124E-AA99-E8EF6BF1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58A6-90D3-3746-92C5-43EF4FA3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EADF-F893-464F-BB5A-18A34146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90307-F1ED-6E40-8FC1-E7B9F56C4BF4}"/>
              </a:ext>
            </a:extLst>
          </p:cNvPr>
          <p:cNvSpPr/>
          <p:nvPr/>
        </p:nvSpPr>
        <p:spPr>
          <a:xfrm>
            <a:off x="10210572" y="0"/>
            <a:ext cx="167662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8" name="Picture 1" descr="page1image66176848">
            <a:extLst>
              <a:ext uri="{FF2B5EF4-FFF2-40B4-BE49-F238E27FC236}">
                <a16:creationId xmlns:a16="http://schemas.microsoft.com/office/drawing/2014/main" id="{CF72DC87-30C0-6645-B8C9-07075A2E1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r="7769" b="20727"/>
          <a:stretch/>
        </p:blipFill>
        <p:spPr bwMode="auto">
          <a:xfrm>
            <a:off x="10101967" y="345126"/>
            <a:ext cx="1676627" cy="11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5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C2CC8-A809-DD4F-B205-28E857781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6778" y="365125"/>
            <a:ext cx="15951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CA920-28A9-D941-A0ED-143C84FC3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7809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AA61-8086-4B46-9309-A99808BE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B837-9ADC-8643-9731-737C7B0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AF8AD-C04A-7241-A5C4-B7E66C9B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3F472-76F8-C547-BCC4-D141E2C2F8D0}"/>
              </a:ext>
            </a:extLst>
          </p:cNvPr>
          <p:cNvSpPr/>
          <p:nvPr/>
        </p:nvSpPr>
        <p:spPr>
          <a:xfrm>
            <a:off x="10210572" y="0"/>
            <a:ext cx="167662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8" name="Picture 1" descr="page1image66176848">
            <a:extLst>
              <a:ext uri="{FF2B5EF4-FFF2-40B4-BE49-F238E27FC236}">
                <a16:creationId xmlns:a16="http://schemas.microsoft.com/office/drawing/2014/main" id="{EA577293-288D-A346-8566-0217454CE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r="7769" b="20727"/>
          <a:stretch/>
        </p:blipFill>
        <p:spPr bwMode="auto">
          <a:xfrm>
            <a:off x="10101967" y="345126"/>
            <a:ext cx="1676627" cy="11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976" y="764705"/>
            <a:ext cx="11233248" cy="576064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BB88D8-1887-44B2-99BC-F846FA208F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060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E57034E-697D-F34B-B87E-2051CF798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D346D-EC2D-9745-8975-3C7C0A14735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249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101494-CF40-8D4E-A800-6E3AEC671DE0}"/>
              </a:ext>
            </a:extLst>
          </p:cNvPr>
          <p:cNvSpPr/>
          <p:nvPr/>
        </p:nvSpPr>
        <p:spPr>
          <a:xfrm>
            <a:off x="10210572" y="0"/>
            <a:ext cx="167662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45927-8BB1-AC4D-9849-80B2FA6C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45" y="365126"/>
            <a:ext cx="9284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B5CA-694E-AC4A-829A-8090CE51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46" y="1825625"/>
            <a:ext cx="92847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72F93-07C9-624D-AEBD-26BE7FF2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92CD-96CA-5348-A75D-3DFA2ECA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268A7-6994-154D-8297-DBE0B8CE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page1image66176848">
            <a:extLst>
              <a:ext uri="{FF2B5EF4-FFF2-40B4-BE49-F238E27FC236}">
                <a16:creationId xmlns:a16="http://schemas.microsoft.com/office/drawing/2014/main" id="{8CFFC216-0C0B-BE43-BF41-46992DF59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r="7769" b="20727"/>
          <a:stretch/>
        </p:blipFill>
        <p:spPr bwMode="auto">
          <a:xfrm>
            <a:off x="10101967" y="345126"/>
            <a:ext cx="1676627" cy="11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A2B8-34F1-9F49-B10D-F8BE30E9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85FFE-E4EC-F745-AD4E-3CE2B53A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B648-0A55-314C-875B-BA10CDC2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51A77-A3E2-7241-889C-ED6D2C87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B091-AC9C-1143-AE66-6462F87D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F08D-BF81-0B42-A66D-8EBC29E3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46" y="365126"/>
            <a:ext cx="928472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F235-6730-9D4E-B2A0-F80A1CF18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455821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029CE-121A-2847-A680-9B827634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3750" y="1825625"/>
            <a:ext cx="455821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4FE91-D509-DB42-BB30-E123A72C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9180D-1576-274E-94FE-CD730C9A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B4AA4-2BC4-EC45-A823-85DE3335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1E7-9BF9-0A43-91EA-AEA6BF65644C}"/>
              </a:ext>
            </a:extLst>
          </p:cNvPr>
          <p:cNvSpPr/>
          <p:nvPr/>
        </p:nvSpPr>
        <p:spPr>
          <a:xfrm>
            <a:off x="10210572" y="0"/>
            <a:ext cx="167662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9" name="Picture 1" descr="page1image66176848">
            <a:extLst>
              <a:ext uri="{FF2B5EF4-FFF2-40B4-BE49-F238E27FC236}">
                <a16:creationId xmlns:a16="http://schemas.microsoft.com/office/drawing/2014/main" id="{F0F4B9B0-BEE2-AF4F-82A2-93A9562CC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r="7769" b="20727"/>
          <a:stretch/>
        </p:blipFill>
        <p:spPr bwMode="auto">
          <a:xfrm>
            <a:off x="10101967" y="345126"/>
            <a:ext cx="1676627" cy="11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2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5DCB-74D3-7240-9BDA-E6D1AD9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94" y="365126"/>
            <a:ext cx="928317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6771D-98BA-F742-BB75-FFE35718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454355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688D7-F556-C845-BA0D-F3C75D1C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454355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76F1B-C441-424C-A6E4-8B1439654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0791" y="1681163"/>
            <a:ext cx="4451176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FBA7C-B8A3-804B-96F6-77FDBA9C7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0791" y="2505075"/>
            <a:ext cx="44511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E4274-5DDE-E24A-B11F-ED8B2115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B6C22-410C-D143-97CC-26B95EB6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28C6E-4D1B-6448-BF3C-23F59925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BA68F-DD3A-4D4F-A66C-2ACB5CDF5B6E}"/>
              </a:ext>
            </a:extLst>
          </p:cNvPr>
          <p:cNvSpPr/>
          <p:nvPr/>
        </p:nvSpPr>
        <p:spPr>
          <a:xfrm>
            <a:off x="10210572" y="0"/>
            <a:ext cx="167662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11" name="Picture 1" descr="page1image66176848">
            <a:extLst>
              <a:ext uri="{FF2B5EF4-FFF2-40B4-BE49-F238E27FC236}">
                <a16:creationId xmlns:a16="http://schemas.microsoft.com/office/drawing/2014/main" id="{7D90B805-483B-994D-8847-FAF55A1A6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r="7769" b="20727"/>
          <a:stretch/>
        </p:blipFill>
        <p:spPr bwMode="auto">
          <a:xfrm>
            <a:off x="10101967" y="345126"/>
            <a:ext cx="1676627" cy="11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E781-1997-4349-8D46-02F50C6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45" y="365126"/>
            <a:ext cx="939332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E8734-33C9-6A4F-BA2E-C9A0DA5F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19EE7-DE00-2A44-93B0-B7869FFC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362F7-068B-0A40-9C68-E6C5B43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8BBED-B4D0-6F4C-A3A5-CFB0201584B4}"/>
              </a:ext>
            </a:extLst>
          </p:cNvPr>
          <p:cNvSpPr/>
          <p:nvPr/>
        </p:nvSpPr>
        <p:spPr>
          <a:xfrm>
            <a:off x="10210572" y="0"/>
            <a:ext cx="167662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7" name="Picture 1" descr="page1image66176848">
            <a:extLst>
              <a:ext uri="{FF2B5EF4-FFF2-40B4-BE49-F238E27FC236}">
                <a16:creationId xmlns:a16="http://schemas.microsoft.com/office/drawing/2014/main" id="{BB31A305-1E8A-1045-874D-02EB4044E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r="7769" b="20727"/>
          <a:stretch/>
        </p:blipFill>
        <p:spPr bwMode="auto">
          <a:xfrm>
            <a:off x="10101967" y="345126"/>
            <a:ext cx="1676627" cy="11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5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1AD48-E7A7-034A-8A3C-33AF5C2F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154E0-84EA-1148-82DE-32644407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CA7-D7FA-3C48-948C-6F918769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3753A-B0F4-C044-8766-740999229CC3}"/>
              </a:ext>
            </a:extLst>
          </p:cNvPr>
          <p:cNvSpPr/>
          <p:nvPr/>
        </p:nvSpPr>
        <p:spPr>
          <a:xfrm>
            <a:off x="10210572" y="0"/>
            <a:ext cx="167662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6" name="Picture 1" descr="page1image66176848">
            <a:extLst>
              <a:ext uri="{FF2B5EF4-FFF2-40B4-BE49-F238E27FC236}">
                <a16:creationId xmlns:a16="http://schemas.microsoft.com/office/drawing/2014/main" id="{87803E58-8FAD-A34F-AD58-AF11228B3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r="7769" b="20727"/>
          <a:stretch/>
        </p:blipFill>
        <p:spPr bwMode="auto">
          <a:xfrm>
            <a:off x="10101967" y="345126"/>
            <a:ext cx="1676627" cy="11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6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49F1-0E29-214B-B21A-6DD8314A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13CE-C0B9-2346-A100-66A6FB19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609" y="987426"/>
            <a:ext cx="5048358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479-54EC-0447-919C-3773D0E9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8F31-D30E-C64E-8A19-AABDE6AA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38164-C28B-8C47-B165-65CDF2C1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CA546-4631-2A49-8F03-39594EC7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651E-A4BA-2E42-94BF-D041AB22552A}"/>
              </a:ext>
            </a:extLst>
          </p:cNvPr>
          <p:cNvSpPr/>
          <p:nvPr/>
        </p:nvSpPr>
        <p:spPr>
          <a:xfrm>
            <a:off x="10210572" y="0"/>
            <a:ext cx="167662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9" name="Picture 1" descr="page1image66176848">
            <a:extLst>
              <a:ext uri="{FF2B5EF4-FFF2-40B4-BE49-F238E27FC236}">
                <a16:creationId xmlns:a16="http://schemas.microsoft.com/office/drawing/2014/main" id="{E76A4035-84E3-7748-9294-97336705F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r="7769" b="20727"/>
          <a:stretch/>
        </p:blipFill>
        <p:spPr bwMode="auto">
          <a:xfrm>
            <a:off x="10101967" y="345126"/>
            <a:ext cx="1676627" cy="11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29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5452-94B3-DD4A-BEC3-6E4754F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FB26A-A0EC-984B-921B-8DB7F85AB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3608" y="987426"/>
            <a:ext cx="5156964" cy="4873625"/>
          </a:xfrm>
        </p:spPr>
        <p:txBody>
          <a:bodyPr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A2F6F-C433-6A4D-A47B-F40F63129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7A3FB-AA7E-5D4D-B34F-2DB08467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9E0BF-DA64-974B-8AAD-6290A901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4293-F839-5C4F-80F0-464A762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AA523-EA3E-794F-A71B-91FE0C52766D}"/>
              </a:ext>
            </a:extLst>
          </p:cNvPr>
          <p:cNvSpPr/>
          <p:nvPr/>
        </p:nvSpPr>
        <p:spPr>
          <a:xfrm>
            <a:off x="10210572" y="0"/>
            <a:ext cx="167662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9" name="Picture 1" descr="page1image66176848">
            <a:extLst>
              <a:ext uri="{FF2B5EF4-FFF2-40B4-BE49-F238E27FC236}">
                <a16:creationId xmlns:a16="http://schemas.microsoft.com/office/drawing/2014/main" id="{653F1081-457C-AF44-94DD-4C141CF19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7" r="7769" b="20727"/>
          <a:stretch/>
        </p:blipFill>
        <p:spPr bwMode="auto">
          <a:xfrm>
            <a:off x="10101967" y="345126"/>
            <a:ext cx="1676627" cy="11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19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873F6-4A82-6E4D-9D73-6011502A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A34B-F60D-7D45-A2DE-048BFAE1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8FE7-A425-B444-9EB6-7D15B3E5E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D6A7-5781-4B0B-8B7B-F9B7A8858671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2E5E-5A1C-5047-A8EF-E26222B6B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7633-97C3-9D4D-A09D-54AF9194B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29F02-E671-4615-B268-3654B020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Besaran dan Sebaran Penggunaan Narkoba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Ignatius </a:t>
            </a:r>
            <a:r>
              <a:rPr lang="en-US" dirty="0" err="1"/>
              <a:t>Praptoraharjo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4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9EEA-F755-3847-94A7-6E2714B9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en-US" sz="3600" b="1" dirty="0">
                <a:solidFill>
                  <a:srgbClr val="C00000"/>
                </a:solidFill>
                <a:latin typeface="Frutiger-Light"/>
              </a:rPr>
              <a:t>Quantity of methamphetamine seized</a:t>
            </a:r>
            <a:br>
              <a:rPr lang="en-GB" altLang="en-US" sz="3600" b="1" dirty="0">
                <a:solidFill>
                  <a:srgbClr val="C00000"/>
                </a:solidFill>
                <a:latin typeface="Frutiger-Light"/>
              </a:rPr>
            </a:br>
            <a:r>
              <a:rPr lang="en-US" altLang="en-US" sz="3600" b="1" dirty="0">
                <a:solidFill>
                  <a:srgbClr val="C00000"/>
                </a:solidFill>
                <a:latin typeface="Frutiger-Light"/>
              </a:rPr>
              <a:t>in China and South-East Asia, </a:t>
            </a:r>
            <a:r>
              <a:rPr lang="en-GB" altLang="en-US" sz="3600" b="1" dirty="0">
                <a:solidFill>
                  <a:srgbClr val="C00000"/>
                </a:solidFill>
                <a:latin typeface="Frutiger-Light"/>
              </a:rPr>
              <a:t>2013–2018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5CAC3D-6C3C-8644-B993-0A74E8E94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8932"/>
            <a:ext cx="7239000" cy="450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96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b="1" dirty="0">
                <a:solidFill>
                  <a:srgbClr val="C00000"/>
                </a:solidFill>
                <a:latin typeface="+mn-lt"/>
                <a:ea typeface="+mj-ea"/>
              </a:rPr>
              <a:t>NPS - </a:t>
            </a:r>
            <a:r>
              <a:rPr lang="en-GB" b="1" dirty="0">
                <a:solidFill>
                  <a:srgbClr val="C00000"/>
                </a:solidFill>
                <a:latin typeface="+mn-lt"/>
                <a:ea typeface="+mj-ea"/>
              </a:rPr>
              <a:t>New psychoactive substances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99" y="1886074"/>
            <a:ext cx="4066787" cy="449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853417"/>
            <a:ext cx="4647972" cy="481806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dirty="0"/>
              <a:t>Between 2009-2016, 739 different NPS reported</a:t>
            </a:r>
          </a:p>
          <a:p>
            <a:pPr>
              <a:defRPr/>
            </a:pPr>
            <a:r>
              <a:rPr lang="en-GB" sz="2400" dirty="0"/>
              <a:t>In 2015 alone, almost 500 NPS were on the market worldwide</a:t>
            </a:r>
          </a:p>
          <a:p>
            <a:pPr>
              <a:defRPr/>
            </a:pPr>
            <a:r>
              <a:rPr lang="en-GB" sz="2400" dirty="0"/>
              <a:t>Core group of about 80 persistent NPS</a:t>
            </a:r>
          </a:p>
          <a:p>
            <a:pPr>
              <a:defRPr/>
            </a:pPr>
            <a:r>
              <a:rPr lang="en-GB" sz="2400" dirty="0"/>
              <a:t>Innovation continues but at slower pace</a:t>
            </a:r>
          </a:p>
          <a:p>
            <a:pPr>
              <a:defRPr/>
            </a:pPr>
            <a:r>
              <a:rPr lang="en-GB" sz="2400" dirty="0"/>
              <a:t>NPS with stimulant properties expand in number</a:t>
            </a:r>
          </a:p>
          <a:p>
            <a:pPr>
              <a:defRPr/>
            </a:pPr>
            <a:r>
              <a:rPr lang="en-GB" sz="2400" dirty="0"/>
              <a:t>Recent emergence of NPS mimicking medicines (fentanyl analogues, benzodiazepine derivatives) with high potential to cause harm</a:t>
            </a:r>
          </a:p>
        </p:txBody>
      </p:sp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914400" y="1523999"/>
            <a:ext cx="3960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b="1" dirty="0"/>
              <a:t>No. of different NPS reported each year</a:t>
            </a:r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1122680" y="6342063"/>
            <a:ext cx="5943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 sz="1000"/>
              <a:t>UNODC, early warning advisory on new psychoactive substances.</a:t>
            </a:r>
          </a:p>
        </p:txBody>
      </p:sp>
    </p:spTree>
    <p:extLst>
      <p:ext uri="{BB962C8B-B14F-4D97-AF65-F5344CB8AC3E}">
        <p14:creationId xmlns:p14="http://schemas.microsoft.com/office/powerpoint/2010/main" val="61379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C00000"/>
                </a:solidFill>
                <a:latin typeface="+mn-lt"/>
              </a:rPr>
              <a:t>Penggunaan </a:t>
            </a:r>
            <a:r>
              <a:rPr lang="en-GB" b="1" dirty="0">
                <a:solidFill>
                  <a:srgbClr val="C00000"/>
                </a:solidFill>
                <a:latin typeface="+mn-lt"/>
              </a:rPr>
              <a:t>NPS</a:t>
            </a:r>
          </a:p>
        </p:txBody>
      </p:sp>
      <p:sp>
        <p:nvSpPr>
          <p:cNvPr id="38915" name="Content Placeholder 2"/>
          <p:cNvSpPr txBox="1">
            <a:spLocks/>
          </p:cNvSpPr>
          <p:nvPr/>
        </p:nvSpPr>
        <p:spPr bwMode="auto">
          <a:xfrm>
            <a:off x="4350079" y="1875355"/>
            <a:ext cx="5761975" cy="342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200" dirty="0"/>
              <a:t>Overall size of market for NPS still relatively small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200" dirty="0"/>
              <a:t>Many NPS users unaware of content of NPS products and dosage of substances contained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200" dirty="0"/>
              <a:t>Injecting use of NPS with stimulant effect among high-risk groups further aggravating health risks (e.g. HIV)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200" dirty="0"/>
              <a:t>Easy availability and low price make them highly attractive for some groups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200" dirty="0"/>
              <a:t>Identification of NPS in the laboratory still a challenge due to their high number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altLang="en-US" sz="2200" dirty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5" y="2133600"/>
            <a:ext cx="3510878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3"/>
          <p:cNvSpPr txBox="1">
            <a:spLocks noChangeArrowheads="1"/>
          </p:cNvSpPr>
          <p:nvPr/>
        </p:nvSpPr>
        <p:spPr bwMode="auto">
          <a:xfrm>
            <a:off x="545573" y="1690689"/>
            <a:ext cx="27958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b="1" dirty="0"/>
              <a:t>Proportion of NPS by effect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3326889" y="5773201"/>
            <a:ext cx="66184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GB" altLang="en-US" sz="1100" dirty="0"/>
              <a:t>Source: UNODC, early warning advisory on new psychoactive substances. Based on the analysis of 717 NPS.</a:t>
            </a:r>
            <a:br>
              <a:rPr lang="en-GB" altLang="en-US" sz="1100" dirty="0"/>
            </a:br>
            <a:r>
              <a:rPr lang="en-GB" altLang="en-US" sz="1100" i="1" dirty="0"/>
              <a:t>Note: The analysis of the pharmacological effects comprises NPS registered up to December 2016. Plant-based substances were excluded from the analysis as they usually contain a large number of different substances some of which may not have been known and whose effects and interactions are not fully understood.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369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817245" y="365127"/>
            <a:ext cx="9393327" cy="9164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b="1" dirty="0">
                <a:solidFill>
                  <a:srgbClr val="C00000"/>
                </a:solidFill>
                <a:latin typeface="+mn-lt"/>
              </a:rPr>
              <a:t>Penggunaan Ganja</a:t>
            </a:r>
            <a:endParaRPr lang="en-GB" alt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8752"/>
            <a:ext cx="4038600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125890" y="1284288"/>
            <a:ext cx="472392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GB" altLang="en-US" sz="2000" b="1">
                <a:solidFill>
                  <a:srgbClr val="000000"/>
                </a:solidFill>
              </a:rPr>
              <a:t>Annual cannabis prevalence: United States, European Union, Australia, global level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48" y="2168752"/>
            <a:ext cx="4723924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1"/>
          <p:cNvSpPr>
            <a:spLocks noChangeArrowheads="1"/>
          </p:cNvSpPr>
          <p:nvPr/>
        </p:nvSpPr>
        <p:spPr bwMode="auto">
          <a:xfrm>
            <a:off x="4572000" y="1281568"/>
            <a:ext cx="4723924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GB" altLang="en-US" sz="2000" b="1" dirty="0">
                <a:solidFill>
                  <a:srgbClr val="000000"/>
                </a:solidFill>
              </a:rPr>
              <a:t>Cannabis prevalence among </a:t>
            </a:r>
          </a:p>
          <a:p>
            <a:pPr algn="r"/>
            <a:r>
              <a:rPr lang="en-GB" altLang="en-US" sz="2000" b="1" dirty="0">
                <a:solidFill>
                  <a:srgbClr val="000000"/>
                </a:solidFill>
              </a:rPr>
              <a:t>15-16 year-old, Europe</a:t>
            </a:r>
          </a:p>
        </p:txBody>
      </p:sp>
    </p:spTree>
    <p:extLst>
      <p:ext uri="{BB962C8B-B14F-4D97-AF65-F5344CB8AC3E}">
        <p14:creationId xmlns:p14="http://schemas.microsoft.com/office/powerpoint/2010/main" val="170871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524194" y="477043"/>
            <a:ext cx="9610407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id-ID" altLang="en-US" sz="3600" b="1" dirty="0">
                <a:solidFill>
                  <a:srgbClr val="C00000"/>
                </a:solidFill>
                <a:latin typeface="+mn-lt"/>
              </a:rPr>
              <a:t>Penggunaan Ganja Rekreasional dan Medik di AS</a:t>
            </a:r>
            <a:endParaRPr lang="en-GB" altLang="en-US" sz="3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6" y="2133600"/>
            <a:ext cx="9464357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itle 1"/>
          <p:cNvSpPr txBox="1">
            <a:spLocks/>
          </p:cNvSpPr>
          <p:nvPr/>
        </p:nvSpPr>
        <p:spPr bwMode="auto">
          <a:xfrm>
            <a:off x="524194" y="1395414"/>
            <a:ext cx="9457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GB" altLang="en-US" sz="2000" b="1" dirty="0">
                <a:solidFill>
                  <a:srgbClr val="002060"/>
                </a:solidFill>
              </a:rPr>
              <a:t>Jurisdictions in the United States allowing recreational use, medical use of cannabis and with no access to cannabis, May 2017</a:t>
            </a:r>
          </a:p>
        </p:txBody>
      </p:sp>
    </p:spTree>
    <p:extLst>
      <p:ext uri="{BB962C8B-B14F-4D97-AF65-F5344CB8AC3E}">
        <p14:creationId xmlns:p14="http://schemas.microsoft.com/office/powerpoint/2010/main" val="95071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59" y="251618"/>
            <a:ext cx="9393327" cy="1325563"/>
          </a:xfrm>
        </p:spPr>
        <p:txBody>
          <a:bodyPr/>
          <a:lstStyle/>
          <a:p>
            <a:pPr>
              <a:defRPr/>
            </a:pPr>
            <a:r>
              <a:rPr lang="id-ID" b="1" dirty="0">
                <a:solidFill>
                  <a:srgbClr val="C00000"/>
                </a:solidFill>
                <a:latin typeface="+mn-lt"/>
                <a:ea typeface="+mj-ea"/>
              </a:rPr>
              <a:t>Kanabis Sintetik </a:t>
            </a:r>
            <a:r>
              <a:rPr lang="en-GB" b="1" dirty="0">
                <a:solidFill>
                  <a:srgbClr val="C00000"/>
                </a:solidFill>
                <a:latin typeface="+mn-lt"/>
                <a:ea typeface="+mj-ea"/>
              </a:rPr>
              <a:t>: </a:t>
            </a:r>
            <a:r>
              <a:rPr lang="id-ID" b="1" dirty="0">
                <a:solidFill>
                  <a:srgbClr val="C00000"/>
                </a:solidFill>
                <a:latin typeface="+mn-lt"/>
                <a:ea typeface="+mj-ea"/>
              </a:rPr>
              <a:t>Bukan sekedar kanabis</a:t>
            </a:r>
            <a:endParaRPr lang="en-GB" b="1" dirty="0">
              <a:solidFill>
                <a:srgbClr val="C00000"/>
              </a:solidFill>
              <a:latin typeface="+mn-lt"/>
              <a:ea typeface="+mj-ea"/>
            </a:endParaRPr>
          </a:p>
        </p:txBody>
      </p:sp>
      <p:sp>
        <p:nvSpPr>
          <p:cNvPr id="39939" name="Content Placeholder 2"/>
          <p:cNvSpPr txBox="1">
            <a:spLocks/>
          </p:cNvSpPr>
          <p:nvPr/>
        </p:nvSpPr>
        <p:spPr bwMode="auto">
          <a:xfrm>
            <a:off x="5686902" y="1498601"/>
            <a:ext cx="43714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dirty="0"/>
              <a:t>Some synthetic cannabinoids are much more potent and toxic than THC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dirty="0"/>
              <a:t>Intoxications, including hospitalisations and fatalities, reported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dirty="0"/>
              <a:t>Many new substances in many different compositions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dirty="0"/>
              <a:t>In addition to herbal material also used as liquid, blotter, powder, tablet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dirty="0"/>
              <a:t>Problematic use in prisons and by vulnerable population groups (e.g. homeless)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dirty="0"/>
              <a:t>Use among some user groups declining (e.g. US 12 graders)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altLang="en-US" sz="2400" dirty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3" y="1800742"/>
            <a:ext cx="5007927" cy="414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602616" y="6024564"/>
            <a:ext cx="599106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 sz="1000"/>
              <a:t>Source: UNODC, responses to annual report questionnaire, 2010-2015.</a:t>
            </a:r>
            <a:br>
              <a:rPr lang="en-GB" altLang="en-US" sz="1000"/>
            </a:br>
            <a:r>
              <a:rPr lang="en-GB" altLang="en-US" sz="1000" i="1"/>
              <a:t>Note: Contains seizures in the form of herbal material, as well as powder and liquids.</a:t>
            </a:r>
            <a:br>
              <a:rPr lang="en-GB" altLang="en-US" sz="1000"/>
            </a:br>
            <a:endParaRPr lang="en-GB" altLang="en-US" sz="1000"/>
          </a:p>
        </p:txBody>
      </p:sp>
      <p:sp>
        <p:nvSpPr>
          <p:cNvPr id="39942" name="TextBox 3"/>
          <p:cNvSpPr txBox="1">
            <a:spLocks noChangeArrowheads="1"/>
          </p:cNvSpPr>
          <p:nvPr/>
        </p:nvSpPr>
        <p:spPr bwMode="auto">
          <a:xfrm>
            <a:off x="1170147" y="1431410"/>
            <a:ext cx="4389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b="1" dirty="0"/>
              <a:t>Synthetic cannabinoids seizures worldwide</a:t>
            </a:r>
          </a:p>
        </p:txBody>
      </p:sp>
    </p:spTree>
    <p:extLst>
      <p:ext uri="{BB962C8B-B14F-4D97-AF65-F5344CB8AC3E}">
        <p14:creationId xmlns:p14="http://schemas.microsoft.com/office/powerpoint/2010/main" val="265881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 bwMode="auto">
          <a:xfrm>
            <a:off x="817245" y="365127"/>
            <a:ext cx="9164955" cy="6463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 eaLnBrk="1" hangingPunct="1"/>
            <a:r>
              <a:rPr lang="id-ID" altLang="en-US" b="1" dirty="0">
                <a:solidFill>
                  <a:srgbClr val="C00000"/>
                </a:solidFill>
                <a:latin typeface="+mn-lt"/>
              </a:rPr>
              <a:t>Narkoba di Internet</a:t>
            </a:r>
            <a:endParaRPr lang="en-GB" alt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" y="3821331"/>
            <a:ext cx="563816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"/>
          <p:cNvSpPr>
            <a:spLocks noChangeArrowheads="1"/>
          </p:cNvSpPr>
          <p:nvPr/>
        </p:nvSpPr>
        <p:spPr bwMode="auto">
          <a:xfrm>
            <a:off x="342583" y="3175000"/>
            <a:ext cx="50676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rgbClr val="000000"/>
                </a:solidFill>
              </a:rPr>
              <a:t>Number of transactions and their market share on the darknet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96" y="899997"/>
            <a:ext cx="423481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1"/>
          <p:cNvSpPr>
            <a:spLocks noChangeArrowheads="1"/>
          </p:cNvSpPr>
          <p:nvPr/>
        </p:nvSpPr>
        <p:spPr bwMode="auto">
          <a:xfrm>
            <a:off x="5973624" y="1127811"/>
            <a:ext cx="42348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en-US" b="1" dirty="0">
                <a:solidFill>
                  <a:srgbClr val="000000"/>
                </a:solidFill>
              </a:rPr>
              <a:t>Annual drug users obtaining drugs over the darknet in the past 12 months</a:t>
            </a: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65" y="2209800"/>
            <a:ext cx="4250036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98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2ED7F509-205A-3548-86AF-6AE2CE60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1027907"/>
            <a:ext cx="4865914" cy="509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7380B4-790C-8642-A2C8-7CBE5378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altLang="en-US" sz="4400" b="1" dirty="0">
                <a:solidFill>
                  <a:srgbClr val="8599AD"/>
                </a:solidFill>
              </a:rPr>
              <a:t>PENJARA DAN NARKOBA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DC662-0A47-AA43-B574-71D50E88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71" y="2062279"/>
            <a:ext cx="4953000" cy="3691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22FCF1-1D7A-774D-BA1E-F21508A71B1A}"/>
              </a:ext>
            </a:extLst>
          </p:cNvPr>
          <p:cNvSpPr txBox="1"/>
          <p:nvPr/>
        </p:nvSpPr>
        <p:spPr>
          <a:xfrm>
            <a:off x="187721" y="610177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UNODC, WDR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ED29-0526-5842-AE9A-DA5CD9F059DC}"/>
              </a:ext>
            </a:extLst>
          </p:cNvPr>
          <p:cNvSpPr txBox="1"/>
          <p:nvPr/>
        </p:nvSpPr>
        <p:spPr>
          <a:xfrm>
            <a:off x="5078071" y="614706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PPH, IBBS 2017</a:t>
            </a:r>
          </a:p>
        </p:txBody>
      </p:sp>
    </p:spTree>
    <p:extLst>
      <p:ext uri="{BB962C8B-B14F-4D97-AF65-F5344CB8AC3E}">
        <p14:creationId xmlns:p14="http://schemas.microsoft.com/office/powerpoint/2010/main" val="3757787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931500" y="365125"/>
            <a:ext cx="8353788" cy="1325563"/>
          </a:xfrm>
        </p:spPr>
        <p:txBody>
          <a:bodyPr>
            <a:normAutofit/>
          </a:bodyPr>
          <a:lstStyle/>
          <a:p>
            <a:pPr algn="r"/>
            <a:r>
              <a:rPr lang="id-ID" altLang="en-US" sz="3600" b="1" dirty="0">
                <a:solidFill>
                  <a:srgbClr val="C00000"/>
                </a:solidFill>
                <a:latin typeface="+mn-lt"/>
              </a:rPr>
              <a:t>Dampak kesehatan: Kematian yang diakibatkan oleh narkoba </a:t>
            </a:r>
            <a:r>
              <a:rPr lang="en-GB" altLang="en-US" sz="3600" b="1" dirty="0">
                <a:solidFill>
                  <a:srgbClr val="C00000"/>
                </a:solidFill>
                <a:latin typeface="+mn-lt"/>
              </a:rPr>
              <a:t>2015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36"/>
          <a:stretch/>
        </p:blipFill>
        <p:spPr bwMode="auto">
          <a:xfrm>
            <a:off x="1143000" y="1690688"/>
            <a:ext cx="8353788" cy="508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56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" r="50000" b="39685"/>
          <a:stretch/>
        </p:blipFill>
        <p:spPr bwMode="auto">
          <a:xfrm>
            <a:off x="685799" y="1868485"/>
            <a:ext cx="4546601" cy="477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68486"/>
            <a:ext cx="3888848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F40F5-88C5-9E47-9162-2F4DA86B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altLang="en-US" sz="3200" b="1" dirty="0">
                <a:solidFill>
                  <a:srgbClr val="C00000"/>
                </a:solidFill>
                <a:latin typeface="+mn-lt"/>
              </a:rPr>
              <a:t>Dampak kesehatan: Hepatitis ternyata merupakan dampak yang terbesar dari menyuntik narkoba</a:t>
            </a:r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14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extLst>
              <a:ext uri="{FF2B5EF4-FFF2-40B4-BE49-F238E27FC236}">
                <a16:creationId xmlns:a16="http://schemas.microsoft.com/office/drawing/2014/main" id="{192932C4-F982-6B41-B4CD-9745F690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3" y="2265364"/>
            <a:ext cx="5154612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">
            <a:extLst>
              <a:ext uri="{FF2B5EF4-FFF2-40B4-BE49-F238E27FC236}">
                <a16:creationId xmlns:a16="http://schemas.microsoft.com/office/drawing/2014/main" id="{B87CBAA6-7EE0-3647-986A-A12EDF2D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70" y="2256520"/>
            <a:ext cx="4970463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>
            <a:extLst>
              <a:ext uri="{FF2B5EF4-FFF2-40B4-BE49-F238E27FC236}">
                <a16:creationId xmlns:a16="http://schemas.microsoft.com/office/drawing/2014/main" id="{059DFBC9-364B-D44A-8C1B-643844618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71" y="1257302"/>
            <a:ext cx="4970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72A696"/>
                </a:solidFill>
                <a:latin typeface="Frutiger-Light"/>
              </a:rPr>
              <a:t>Global trends in the estimated number</a:t>
            </a:r>
          </a:p>
          <a:p>
            <a:r>
              <a:rPr lang="en-US" altLang="en-US" b="1" dirty="0">
                <a:solidFill>
                  <a:srgbClr val="72A696"/>
                </a:solidFill>
                <a:latin typeface="Frutiger-Light"/>
              </a:rPr>
              <a:t>of people who use drugs and those</a:t>
            </a:r>
          </a:p>
          <a:p>
            <a:r>
              <a:rPr lang="en-US" altLang="en-US" b="1" dirty="0">
                <a:solidFill>
                  <a:srgbClr val="72A696"/>
                </a:solidFill>
                <a:latin typeface="Frutiger-Light"/>
              </a:rPr>
              <a:t>with drug use disorders, 2006–2017</a:t>
            </a:r>
            <a:endParaRPr lang="en-GB" altLang="en-US" b="1" dirty="0">
              <a:solidFill>
                <a:srgbClr val="72A696"/>
              </a:solidFill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C5513BB4-1DB6-8B42-82E2-C118F6B96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197" y="1346884"/>
            <a:ext cx="462840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72A696"/>
                </a:solidFill>
                <a:latin typeface="Frutiger-Light"/>
              </a:rPr>
              <a:t>Global trends in the estimated</a:t>
            </a:r>
          </a:p>
          <a:p>
            <a:r>
              <a:rPr lang="en-US" altLang="en-US" b="1" dirty="0">
                <a:solidFill>
                  <a:srgbClr val="72A696"/>
                </a:solidFill>
                <a:latin typeface="Frutiger-Light"/>
              </a:rPr>
              <a:t>prevalence of drug use and drug use</a:t>
            </a:r>
          </a:p>
          <a:p>
            <a:r>
              <a:rPr lang="en-GB" altLang="en-US" b="1" dirty="0">
                <a:solidFill>
                  <a:srgbClr val="72A696"/>
                </a:solidFill>
                <a:latin typeface="Frutiger-Light"/>
              </a:rPr>
              <a:t>disorders, 2006–2017</a:t>
            </a:r>
            <a:endParaRPr lang="en-GB" altLang="en-US" b="1" dirty="0">
              <a:solidFill>
                <a:srgbClr val="72A69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B61B9-D703-394E-9A7B-F213F1259CAE}"/>
              </a:ext>
            </a:extLst>
          </p:cNvPr>
          <p:cNvSpPr txBox="1">
            <a:spLocks/>
          </p:cNvSpPr>
          <p:nvPr/>
        </p:nvSpPr>
        <p:spPr bwMode="auto">
          <a:xfrm>
            <a:off x="326073" y="533400"/>
            <a:ext cx="9732327" cy="80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id-ID" altLang="en-US" sz="3200" b="1" dirty="0">
                <a:solidFill>
                  <a:srgbClr val="CA4D3A"/>
                </a:solidFill>
              </a:rPr>
              <a:t>Besaran Pengguna </a:t>
            </a:r>
            <a:r>
              <a:rPr lang="id-ID" altLang="en-US" sz="3200" b="1" dirty="0" err="1">
                <a:solidFill>
                  <a:srgbClr val="CA4D3A"/>
                </a:solidFill>
              </a:rPr>
              <a:t>Napza</a:t>
            </a:r>
            <a:endParaRPr lang="en-GB" altLang="en-US" sz="3200" b="1" dirty="0">
              <a:solidFill>
                <a:srgbClr val="CA4D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65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5410200" y="365126"/>
            <a:ext cx="4800372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id-ID" altLang="en-US" b="1" dirty="0">
                <a:solidFill>
                  <a:srgbClr val="CA4D3A"/>
                </a:solidFill>
                <a:latin typeface="+mn-lt"/>
              </a:rPr>
              <a:t>TB dan Penggunaan Narkoba</a:t>
            </a:r>
            <a:endParaRPr lang="en-GB" altLang="en-US" b="1" dirty="0">
              <a:solidFill>
                <a:srgbClr val="CA4D3A"/>
              </a:solidFill>
              <a:latin typeface="+mn-lt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4"/>
          <a:stretch/>
        </p:blipFill>
        <p:spPr bwMode="auto">
          <a:xfrm>
            <a:off x="91259" y="134028"/>
            <a:ext cx="5090341" cy="65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5410200" y="2117725"/>
            <a:ext cx="464820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High-risk factors for acquiring and progressing to active tuberculosis (TB) among people who use drugs</a:t>
            </a:r>
            <a:r>
              <a:rPr lang="fr-FR" alt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400" dirty="0"/>
              <a:t>8% in people </a:t>
            </a:r>
            <a:r>
              <a:rPr lang="fr-FR" altLang="en-US" sz="2400" dirty="0" err="1"/>
              <a:t>who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inject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drugs</a:t>
            </a:r>
            <a:r>
              <a:rPr lang="fr-FR" altLang="en-US" sz="2400" dirty="0"/>
              <a:t> vs 0.2% in the </a:t>
            </a:r>
            <a:r>
              <a:rPr lang="fr-FR" altLang="en-US" sz="2400" dirty="0" err="1"/>
              <a:t>general</a:t>
            </a:r>
            <a:r>
              <a:rPr lang="fr-FR" altLang="en-US" sz="2400" dirty="0"/>
              <a:t>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400" dirty="0" err="1"/>
              <a:t>Frequent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co-morbidity</a:t>
            </a:r>
            <a:r>
              <a:rPr lang="fr-FR" altLang="en-US" sz="2400" dirty="0"/>
              <a:t> in </a:t>
            </a:r>
            <a:r>
              <a:rPr lang="fr-FR" altLang="en-US" sz="2400" dirty="0" err="1"/>
              <a:t>drug</a:t>
            </a:r>
            <a:r>
              <a:rPr lang="fr-FR" altLang="en-US" sz="2400" dirty="0"/>
              <a:t> </a:t>
            </a:r>
            <a:r>
              <a:rPr lang="fr-FR" altLang="en-US" sz="2400" dirty="0" err="1"/>
              <a:t>users</a:t>
            </a:r>
            <a:endParaRPr lang="fr-FR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400" dirty="0"/>
              <a:t>More </a:t>
            </a:r>
            <a:r>
              <a:rPr lang="fr-FR" altLang="en-US" sz="2400" dirty="0" err="1"/>
              <a:t>barriers</a:t>
            </a:r>
            <a:r>
              <a:rPr lang="fr-FR" altLang="en-US" sz="2400" dirty="0"/>
              <a:t> to </a:t>
            </a:r>
            <a:r>
              <a:rPr lang="fr-FR" altLang="en-US" sz="2400" dirty="0" err="1"/>
              <a:t>access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prevention</a:t>
            </a:r>
            <a:r>
              <a:rPr lang="fr-FR" altLang="en-US" sz="2400" dirty="0"/>
              <a:t> and </a:t>
            </a:r>
            <a:r>
              <a:rPr lang="fr-FR" altLang="en-US" sz="2400" dirty="0" err="1"/>
              <a:t>treatment</a:t>
            </a:r>
            <a:r>
              <a:rPr lang="fr-FR" altLang="en-US" sz="2400" dirty="0"/>
              <a:t> for TB</a:t>
            </a:r>
          </a:p>
          <a:p>
            <a:pPr algn="r"/>
            <a:endParaRPr lang="fr-FR" altLang="en-US" sz="2400" dirty="0"/>
          </a:p>
          <a:p>
            <a:pPr algn="r"/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64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9144000" cy="1325563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C00000"/>
                </a:solidFill>
                <a:latin typeface="+mn-lt"/>
              </a:rPr>
              <a:t>Hasil Tes Biologis Pengguna Sabu berdasarkan Kota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381000" y="1447800"/>
          <a:ext cx="9416165" cy="5205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986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 bwMode="auto">
          <a:xfrm>
            <a:off x="2514600" y="304800"/>
            <a:ext cx="9046528" cy="10366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id-ID" altLang="en-US" sz="3600" dirty="0">
                <a:solidFill>
                  <a:srgbClr val="CA4D3A"/>
                </a:solidFill>
                <a:latin typeface="+mn-lt"/>
              </a:rPr>
              <a:t>Paling tidak </a:t>
            </a:r>
            <a:r>
              <a:rPr lang="fr-FR" altLang="en-US" sz="3600" dirty="0">
                <a:solidFill>
                  <a:srgbClr val="CA4D3A"/>
                </a:solidFill>
                <a:latin typeface="+mn-lt"/>
              </a:rPr>
              <a:t>190,000 </a:t>
            </a:r>
            <a:r>
              <a:rPr lang="id-ID" altLang="en-US" sz="3600" dirty="0">
                <a:solidFill>
                  <a:srgbClr val="CA4D3A"/>
                </a:solidFill>
                <a:latin typeface="+mn-lt"/>
              </a:rPr>
              <a:t>kematian diakibatkan oleh narkoba</a:t>
            </a:r>
            <a:endParaRPr lang="en-GB" altLang="en-US" sz="3600" dirty="0">
              <a:solidFill>
                <a:srgbClr val="CA4D3A"/>
              </a:solidFill>
              <a:latin typeface="+mn-lt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752600"/>
            <a:ext cx="7086600" cy="482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461" name="Rectangle 1"/>
          <p:cNvSpPr>
            <a:spLocks noChangeArrowheads="1"/>
          </p:cNvSpPr>
          <p:nvPr/>
        </p:nvSpPr>
        <p:spPr bwMode="auto">
          <a:xfrm>
            <a:off x="4038600" y="1126333"/>
            <a:ext cx="726681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id-ID" altLang="en-US" sz="2200" b="1" dirty="0">
                <a:solidFill>
                  <a:schemeClr val="accent5"/>
                </a:solidFill>
                <a:ea typeface="+mn-ea"/>
              </a:rPr>
              <a:t>Kebanyakan  karena OD</a:t>
            </a:r>
            <a:r>
              <a:rPr lang="en-GB" altLang="en-US" sz="2200" b="1" dirty="0">
                <a:solidFill>
                  <a:schemeClr val="accent5"/>
                </a:solidFill>
                <a:ea typeface="+mn-ea"/>
              </a:rPr>
              <a:t>, </a:t>
            </a:r>
            <a:r>
              <a:rPr lang="id-ID" altLang="en-US" sz="2200" b="1" dirty="0">
                <a:solidFill>
                  <a:schemeClr val="accent5"/>
                </a:solidFill>
                <a:ea typeface="+mn-ea"/>
              </a:rPr>
              <a:t>dan kebanyakan karena opioid</a:t>
            </a:r>
            <a:endParaRPr lang="en-GB" altLang="en-US" sz="2200" b="1" dirty="0">
              <a:solidFill>
                <a:schemeClr val="accent5"/>
              </a:solidFill>
              <a:ea typeface="+mn-ea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967706"/>
            <a:ext cx="4572000" cy="402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63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0505"/>
            <a:ext cx="8991600" cy="661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100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C00000"/>
                </a:solidFill>
                <a:latin typeface="+mn-lt"/>
              </a:rPr>
              <a:t>Survei BNN 2017: DAMPAK KESEHATAN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271CB-2BC7-474E-B17B-763B9699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0689"/>
            <a:ext cx="4876800" cy="327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BAFFB-CC1F-3547-8F31-2035E59D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1690689"/>
            <a:ext cx="4539364" cy="327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85E0DD-16D7-4A4C-BD85-BB827F7B5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240" y="5098368"/>
            <a:ext cx="50419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1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EEF473-8F43-2B4E-B891-FA41DD1A6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7" b="-1"/>
          <a:stretch/>
        </p:blipFill>
        <p:spPr>
          <a:xfrm>
            <a:off x="990600" y="1524000"/>
            <a:ext cx="8382000" cy="51689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E7CBD09-7996-0040-AA08-D39580B1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SURVEI BNN 2017: REHABILITASI</a:t>
            </a:r>
          </a:p>
        </p:txBody>
      </p:sp>
    </p:spTree>
    <p:extLst>
      <p:ext uri="{BB962C8B-B14F-4D97-AF65-F5344CB8AC3E}">
        <p14:creationId xmlns:p14="http://schemas.microsoft.com/office/powerpoint/2010/main" val="220323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8553-A393-DB40-8674-4039013A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SURVEI BNN 2017: ESTIMASI BIAYA KERUGIAN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CA114A-782B-3B4A-BE5E-12E9BF65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6175"/>
            <a:ext cx="6705600" cy="46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6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4440555" cy="1325563"/>
          </a:xfrm>
        </p:spPr>
        <p:txBody>
          <a:bodyPr/>
          <a:lstStyle/>
          <a:p>
            <a:r>
              <a:rPr lang="id-ID" b="1" dirty="0">
                <a:solidFill>
                  <a:srgbClr val="C00000"/>
                </a:solidFill>
                <a:latin typeface="+mn-lt"/>
              </a:rPr>
              <a:t>Survei BNN 2017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9E550-3D19-2C47-A7C7-BA5EC30C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" y="1690689"/>
            <a:ext cx="5295900" cy="421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9603B6-3981-6F43-A978-003FA50D2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2" r="1502"/>
          <a:stretch/>
        </p:blipFill>
        <p:spPr>
          <a:xfrm>
            <a:off x="5509492" y="1690689"/>
            <a:ext cx="4585588" cy="273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876F4-5E16-F14D-9E1B-3D9480C8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491" y="4749800"/>
            <a:ext cx="4585589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E5EB-85B5-BA4C-8637-69E17232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OPIODS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2F64837C-A30E-C940-BCE1-B62C9CFCF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9525000" cy="492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327B9-39E3-0E4A-8370-A62608E190A9}"/>
              </a:ext>
            </a:extLst>
          </p:cNvPr>
          <p:cNvSpPr txBox="1"/>
          <p:nvPr/>
        </p:nvSpPr>
        <p:spPr>
          <a:xfrm>
            <a:off x="228600" y="6335486"/>
            <a:ext cx="28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UNODC, WDR 2019</a:t>
            </a:r>
          </a:p>
        </p:txBody>
      </p:sp>
    </p:spTree>
    <p:extLst>
      <p:ext uri="{BB962C8B-B14F-4D97-AF65-F5344CB8AC3E}">
        <p14:creationId xmlns:p14="http://schemas.microsoft.com/office/powerpoint/2010/main" val="252327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817245" y="365127"/>
            <a:ext cx="9088755" cy="7778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fr-FR" altLang="en-US" dirty="0" err="1">
                <a:solidFill>
                  <a:srgbClr val="CA4D3A"/>
                </a:solidFill>
                <a:latin typeface="+mn-lt"/>
              </a:rPr>
              <a:t>Heroin</a:t>
            </a:r>
            <a:r>
              <a:rPr lang="fr-FR" altLang="en-US" dirty="0">
                <a:solidFill>
                  <a:srgbClr val="CA4D3A"/>
                </a:solidFill>
                <a:latin typeface="+mn-lt"/>
              </a:rPr>
              <a:t> and </a:t>
            </a:r>
            <a:r>
              <a:rPr lang="id-ID" altLang="en-US" dirty="0">
                <a:solidFill>
                  <a:srgbClr val="CA4D3A"/>
                </a:solidFill>
                <a:latin typeface="+mn-lt"/>
              </a:rPr>
              <a:t>Opioid Sintetik</a:t>
            </a:r>
            <a:endParaRPr lang="en-GB" altLang="en-US" dirty="0">
              <a:solidFill>
                <a:srgbClr val="CA4D3A"/>
              </a:solidFill>
              <a:latin typeface="+mn-lt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" y="1690689"/>
            <a:ext cx="909238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15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518E713A-F81B-6747-A41A-CABC4AFF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9677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5EF1B-2B9C-C045-9C4F-DE601D95C850}"/>
              </a:ext>
            </a:extLst>
          </p:cNvPr>
          <p:cNvSpPr txBox="1"/>
          <p:nvPr/>
        </p:nvSpPr>
        <p:spPr>
          <a:xfrm>
            <a:off x="228600" y="6335486"/>
            <a:ext cx="28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UNODC, WDR 2019</a:t>
            </a:r>
          </a:p>
        </p:txBody>
      </p:sp>
    </p:spTree>
    <p:extLst>
      <p:ext uri="{BB962C8B-B14F-4D97-AF65-F5344CB8AC3E}">
        <p14:creationId xmlns:p14="http://schemas.microsoft.com/office/powerpoint/2010/main" val="28177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762000" y="304800"/>
            <a:ext cx="92202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 eaLnBrk="1" hangingPunct="1"/>
            <a:r>
              <a:rPr lang="fr-FR" altLang="en-US" b="1" dirty="0">
                <a:solidFill>
                  <a:srgbClr val="CA4D3A"/>
                </a:solidFill>
                <a:latin typeface="+mn-lt"/>
              </a:rPr>
              <a:t>12 </a:t>
            </a:r>
            <a:r>
              <a:rPr lang="id-ID" altLang="en-US" b="1" dirty="0">
                <a:solidFill>
                  <a:srgbClr val="CA4D3A"/>
                </a:solidFill>
                <a:latin typeface="+mn-lt"/>
              </a:rPr>
              <a:t>juta orang memakai narkoba dengan cara disuntik</a:t>
            </a:r>
            <a:endParaRPr lang="en-GB" altLang="en-US" b="1" dirty="0">
              <a:solidFill>
                <a:srgbClr val="CA4D3A"/>
              </a:solidFill>
              <a:latin typeface="+mn-lt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96" y="1638779"/>
            <a:ext cx="8782208" cy="491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63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7"/>
            <a:ext cx="5820016" cy="81799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3200" b="1" dirty="0">
                <a:solidFill>
                  <a:srgbClr val="C00000"/>
                </a:solidFill>
                <a:latin typeface="+mn-lt"/>
                <a:ea typeface="+mj-ea"/>
              </a:rPr>
              <a:t>Amphetamine-type stimulants (ATS)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563"/>
            <a:ext cx="5562827" cy="42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Content Placeholder 2"/>
          <p:cNvSpPr txBox="1">
            <a:spLocks/>
          </p:cNvSpPr>
          <p:nvPr/>
        </p:nvSpPr>
        <p:spPr bwMode="auto">
          <a:xfrm>
            <a:off x="6705599" y="1395844"/>
            <a:ext cx="3276601" cy="498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000" dirty="0"/>
              <a:t>Total ATS seizures: highest ever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000" dirty="0"/>
              <a:t>Amphetamine and methamphetamine constitute considerable share of burden of disease, rank second only after opioids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000" dirty="0"/>
              <a:t>Users of amphetamines increased, reaching 37 million globally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000" dirty="0"/>
              <a:t>Methamphetamine seizures up, East and South-East Asia overtaking North America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000" dirty="0"/>
              <a:t>“Ecstasy” seizures stable but greater variety of products on the market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6" y="6248400"/>
            <a:ext cx="593263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3"/>
          <p:cNvSpPr txBox="1">
            <a:spLocks noChangeArrowheads="1"/>
          </p:cNvSpPr>
          <p:nvPr/>
        </p:nvSpPr>
        <p:spPr bwMode="auto">
          <a:xfrm>
            <a:off x="2209800" y="1395844"/>
            <a:ext cx="3480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d-ID" altLang="en-US" sz="2000" b="1" dirty="0"/>
              <a:t>Jumlah tangkapan </a:t>
            </a:r>
            <a:r>
              <a:rPr lang="en-GB" altLang="en-US" sz="2000" b="1" dirty="0"/>
              <a:t>ATS </a:t>
            </a:r>
            <a:r>
              <a:rPr lang="id-ID" altLang="en-US" sz="2000" b="1" dirty="0"/>
              <a:t>di dunia</a:t>
            </a:r>
            <a:endParaRPr lang="en-GB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550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5" y="365127"/>
            <a:ext cx="9012555" cy="1047750"/>
          </a:xfrm>
        </p:spPr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rgbClr val="C00000"/>
                </a:solidFill>
                <a:latin typeface="+mn-lt"/>
                <a:ea typeface="+mj-ea"/>
              </a:rPr>
              <a:t>Methamphetamine: interregional trafficking flows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77" y="1412876"/>
            <a:ext cx="9168923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2"/>
          <p:cNvSpPr txBox="1">
            <a:spLocks noChangeArrowheads="1"/>
          </p:cNvSpPr>
          <p:nvPr/>
        </p:nvSpPr>
        <p:spPr bwMode="auto">
          <a:xfrm>
            <a:off x="889477" y="5702301"/>
            <a:ext cx="91689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dirty="0"/>
              <a:t>Expanding market in East/South-East Asia, Oceania, concerns about growing use in North America, South-West Asia and parts of Europe. Rising treatment demand in some regions. 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02" y="6492873"/>
            <a:ext cx="573309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54578"/>
      </p:ext>
    </p:extLst>
  </p:cSld>
  <p:clrMapOvr>
    <a:masterClrMapping/>
  </p:clrMapOvr>
</p:sld>
</file>

<file path=ppt/theme/theme1.xml><?xml version="1.0" encoding="utf-8"?>
<a:theme xmlns:a="http://schemas.openxmlformats.org/drawingml/2006/main" name="pp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h" id="{828D769B-64F7-A249-86BE-CF4761CEEC68}" vid="{F6810F5B-CDA3-FB41-816A-AC02AD9699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pph</Template>
  <TotalTime>1074</TotalTime>
  <Words>678</Words>
  <Application>Microsoft Macintosh PowerPoint</Application>
  <PresentationFormat>Custom</PresentationFormat>
  <Paragraphs>99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Frutiger-Light</vt:lpstr>
      <vt:lpstr>Phosphate Inline</vt:lpstr>
      <vt:lpstr>pph</vt:lpstr>
      <vt:lpstr>Besaran dan Sebaran Penggunaan Narkoba</vt:lpstr>
      <vt:lpstr>PowerPoint Presentation</vt:lpstr>
      <vt:lpstr>Survei BNN 2017</vt:lpstr>
      <vt:lpstr>OPIODS</vt:lpstr>
      <vt:lpstr>Heroin and Opioid Sintetik</vt:lpstr>
      <vt:lpstr>PowerPoint Presentation</vt:lpstr>
      <vt:lpstr>12 juta orang memakai narkoba dengan cara disuntik</vt:lpstr>
      <vt:lpstr>Amphetamine-type stimulants (ATS)</vt:lpstr>
      <vt:lpstr>Methamphetamine: interregional trafficking flows</vt:lpstr>
      <vt:lpstr>Quantity of methamphetamine seized in China and South-East Asia, 2013–2018</vt:lpstr>
      <vt:lpstr>NPS - New psychoactive substances</vt:lpstr>
      <vt:lpstr>Penggunaan NPS</vt:lpstr>
      <vt:lpstr>Penggunaan Ganja</vt:lpstr>
      <vt:lpstr>Penggunaan Ganja Rekreasional dan Medik di AS</vt:lpstr>
      <vt:lpstr>Kanabis Sintetik : Bukan sekedar kanabis</vt:lpstr>
      <vt:lpstr>Narkoba di Internet</vt:lpstr>
      <vt:lpstr>PENJARA DAN NARKOBA</vt:lpstr>
      <vt:lpstr>Dampak kesehatan: Kematian yang diakibatkan oleh narkoba 2015</vt:lpstr>
      <vt:lpstr>Dampak kesehatan: Hepatitis ternyata merupakan dampak yang terbesar dari menyuntik narkoba</vt:lpstr>
      <vt:lpstr>TB dan Penggunaan Narkoba</vt:lpstr>
      <vt:lpstr>Hasil Tes Biologis Pengguna Sabu berdasarkan Kota</vt:lpstr>
      <vt:lpstr>Paling tidak 190,000 kematian diakibatkan oleh narkoba</vt:lpstr>
      <vt:lpstr>PowerPoint Presentation</vt:lpstr>
      <vt:lpstr>Survei BNN 2017: DAMPAK KESEHATAN</vt:lpstr>
      <vt:lpstr>SURVEI BNN 2017: REHABILITASI</vt:lpstr>
      <vt:lpstr>SURVEI BNN 2017: ESTIMASI BIAYA KERUGIAN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Overdosis</dc:title>
  <dc:creator>Pobtesam</dc:creator>
  <cp:lastModifiedBy>Ignatius Praptoraharjo</cp:lastModifiedBy>
  <cp:revision>28</cp:revision>
  <dcterms:created xsi:type="dcterms:W3CDTF">2018-06-25T00:33:28Z</dcterms:created>
  <dcterms:modified xsi:type="dcterms:W3CDTF">2019-07-14T04:56:29Z</dcterms:modified>
</cp:coreProperties>
</file>