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387067" cy="297180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CSS Image </a:t>
            </a:r>
            <a:r>
              <a:rPr lang="en-US" b="1" dirty="0" err="1" smtClean="0">
                <a:solidFill>
                  <a:schemeClr val="bg1"/>
                </a:solidFill>
              </a:rPr>
              <a:t>dan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				Pseudo-class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Kharisma</a:t>
            </a:r>
            <a:r>
              <a:rPr lang="en-US" dirty="0" smtClean="0">
                <a:solidFill>
                  <a:schemeClr val="bg1"/>
                </a:solidFill>
              </a:rPr>
              <a:t>, S.T., M.Cs.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STMIK </a:t>
            </a:r>
            <a:r>
              <a:rPr lang="en-US" dirty="0" err="1" smtClean="0">
                <a:solidFill>
                  <a:schemeClr val="bg1"/>
                </a:solidFill>
              </a:rPr>
              <a:t>Jenderal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Achmad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Yani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9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0761" y="2056446"/>
            <a:ext cx="3809524" cy="1904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985" t="48724" r="40729" b="11664"/>
          <a:stretch/>
        </p:blipFill>
        <p:spPr>
          <a:xfrm>
            <a:off x="697275" y="1931610"/>
            <a:ext cx="5241702" cy="2897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2104" r="88340" b="71347"/>
          <a:stretch/>
        </p:blipFill>
        <p:spPr>
          <a:xfrm>
            <a:off x="6930761" y="4567330"/>
            <a:ext cx="1517158" cy="1210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0167" r="88538" b="70290"/>
          <a:stretch/>
        </p:blipFill>
        <p:spPr>
          <a:xfrm>
            <a:off x="8835523" y="4567330"/>
            <a:ext cx="1491400" cy="14295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2989" y="3873183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Gambar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Logo </a:t>
            </a:r>
            <a:r>
              <a:rPr lang="en-US" dirty="0" err="1" smtClean="0">
                <a:solidFill>
                  <a:schemeClr val="bg1"/>
                </a:solidFill>
              </a:rPr>
              <a:t>Berdampingan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5688" y="610276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Gambar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tampil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satu-satu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Pseudo-class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9631765" cy="3615267"/>
          </a:xfrm>
        </p:spPr>
        <p:txBody>
          <a:bodyPr>
            <a:noAutofit/>
          </a:bodyPr>
          <a:lstStyle/>
          <a:p>
            <a:endParaRPr lang="id-ID" sz="2800" dirty="0"/>
          </a:p>
          <a:p>
            <a:r>
              <a:rPr lang="en-US" sz="2800" dirty="0" smtClean="0">
                <a:solidFill>
                  <a:schemeClr val="bg1"/>
                </a:solidFill>
              </a:rPr>
              <a:t>D</a:t>
            </a:r>
            <a:r>
              <a:rPr lang="id-ID" sz="2800" dirty="0" smtClean="0">
                <a:solidFill>
                  <a:schemeClr val="bg1"/>
                </a:solidFill>
              </a:rPr>
              <a:t>igunakan </a:t>
            </a:r>
            <a:r>
              <a:rPr lang="id-ID" sz="2800" dirty="0">
                <a:solidFill>
                  <a:schemeClr val="bg1"/>
                </a:solidFill>
              </a:rPr>
              <a:t>untuk memberikan efek-efek tertentu pada selector.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Misalnya </a:t>
            </a:r>
            <a:r>
              <a:rPr lang="id-ID" sz="2400" dirty="0">
                <a:solidFill>
                  <a:schemeClr val="bg1"/>
                </a:solidFill>
              </a:rPr>
              <a:t>efek ketika cursor berada di atas suatu elemen (hover), ketika cursor meng-klik suatu elemen dan lain sebagainya. </a:t>
            </a:r>
            <a:r>
              <a:rPr lang="id-ID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cara </a:t>
            </a:r>
            <a:r>
              <a:rPr lang="id-ID" sz="2400" dirty="0">
                <a:solidFill>
                  <a:schemeClr val="bg1"/>
                </a:solidFill>
              </a:rPr>
              <a:t>penulisan pseudo class :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id-ID" sz="2200" dirty="0" smtClean="0">
                <a:solidFill>
                  <a:schemeClr val="bg1"/>
                </a:solidFill>
              </a:rPr>
              <a:t>selector:pseudo-class </a:t>
            </a:r>
            <a:r>
              <a:rPr lang="id-ID" sz="2200" dirty="0">
                <a:solidFill>
                  <a:schemeClr val="bg1"/>
                </a:solidFill>
              </a:rPr>
              <a:t>{ property:value; } </a:t>
            </a:r>
          </a:p>
        </p:txBody>
      </p:sp>
    </p:spTree>
    <p:extLst>
      <p:ext uri="{BB962C8B-B14F-4D97-AF65-F5344CB8AC3E}">
        <p14:creationId xmlns:p14="http://schemas.microsoft.com/office/powerpoint/2010/main" xmlns="" val="1339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153" t="64921" r="18754" b="18706"/>
          <a:stretch/>
        </p:blipFill>
        <p:spPr>
          <a:xfrm>
            <a:off x="1529924" y="4687909"/>
            <a:ext cx="7688688" cy="1197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3244" t="32350" r="64781" b="54798"/>
          <a:stretch/>
        </p:blipFill>
        <p:spPr>
          <a:xfrm>
            <a:off x="5917328" y="2733799"/>
            <a:ext cx="2859110" cy="9401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9924" y="4134118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 default tag a (link)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9895" y="2296554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Css</a:t>
            </a:r>
            <a:r>
              <a:rPr lang="en-US" dirty="0" smtClean="0">
                <a:solidFill>
                  <a:schemeClr val="bg1"/>
                </a:solidFill>
              </a:rPr>
              <a:t> tag a (link) </a:t>
            </a:r>
            <a:r>
              <a:rPr lang="en-US" dirty="0" err="1" smtClean="0">
                <a:solidFill>
                  <a:schemeClr val="bg1"/>
                </a:solidFill>
              </a:rPr>
              <a:t>ketika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kursor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menempel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link</a:t>
            </a:r>
            <a:endParaRPr lang="id-ID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12169" y="3747752"/>
            <a:ext cx="1" cy="1236372"/>
          </a:xfrm>
          <a:prstGeom prst="straightConnector1">
            <a:avLst/>
          </a:prstGeom>
          <a:ln w="571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10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Pseudo-Class </a:t>
            </a:r>
            <a:r>
              <a:rPr lang="id-ID" b="1" dirty="0">
                <a:solidFill>
                  <a:schemeClr val="bg1"/>
                </a:solidFill>
              </a:rPr>
              <a:t>untuk Link/Anchor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9631765" cy="3615267"/>
          </a:xfrm>
        </p:spPr>
        <p:txBody>
          <a:bodyPr>
            <a:noAutofit/>
          </a:bodyPr>
          <a:lstStyle/>
          <a:p>
            <a:endParaRPr lang="id-ID" sz="2400" dirty="0"/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/* untuk link yang belum di klik */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a:link { color: blue; }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/* untuk link yang sudah di klik */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a:visited { color:green; } 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/* ketika cursor berada di atas link */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a:hover { color:red; } </a:t>
            </a:r>
          </a:p>
          <a:p>
            <a:pPr marL="0" indent="0">
              <a:buNone/>
            </a:pPr>
            <a:r>
              <a:rPr lang="id-ID" sz="2400" dirty="0">
                <a:solidFill>
                  <a:schemeClr val="bg1"/>
                </a:solidFill>
              </a:rPr>
              <a:t>/* ketika link dalam keadaan aktif atau terpilih */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2400" dirty="0" smtClean="0">
                <a:solidFill>
                  <a:schemeClr val="bg1"/>
                </a:solidFill>
              </a:rPr>
              <a:t>a:active </a:t>
            </a:r>
            <a:r>
              <a:rPr lang="id-ID" sz="2400" dirty="0">
                <a:solidFill>
                  <a:schemeClr val="bg1"/>
                </a:solidFill>
              </a:rPr>
              <a:t>{ color: orange; } </a:t>
            </a:r>
            <a:endParaRPr lang="id-ID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3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2769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Pseudo-class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86805"/>
            <a:ext cx="8974943" cy="3615267"/>
          </a:xfrm>
        </p:spPr>
        <p:txBody>
          <a:bodyPr>
            <a:noAutofit/>
          </a:bodyPr>
          <a:lstStyle/>
          <a:p>
            <a:endParaRPr lang="id-ID" sz="2800" dirty="0" smtClean="0">
              <a:solidFill>
                <a:schemeClr val="bg1"/>
              </a:solidFill>
            </a:endParaRPr>
          </a:p>
          <a:p>
            <a:endParaRPr lang="id-ID" sz="2800" dirty="0">
              <a:solidFill>
                <a:schemeClr val="bg1"/>
              </a:solidFill>
            </a:endParaRPr>
          </a:p>
          <a:p>
            <a:r>
              <a:rPr lang="id-ID" sz="2800" dirty="0">
                <a:solidFill>
                  <a:schemeClr val="bg1"/>
                </a:solidFill>
              </a:rPr>
              <a:t>Perhatikan juga urutan ketika penulisan semua pseudo class tersebut (Jika anda bermaksud menuliskan seluruh pseudo class untuk link):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hover </a:t>
            </a:r>
            <a:r>
              <a:rPr lang="id-ID" sz="2400" dirty="0">
                <a:solidFill>
                  <a:schemeClr val="bg1"/>
                </a:solidFill>
              </a:rPr>
              <a:t>harus ditulis sesudah :link dan :visited </a:t>
            </a:r>
          </a:p>
          <a:p>
            <a:r>
              <a:rPr lang="id-ID" sz="2400" dirty="0" smtClean="0">
                <a:solidFill>
                  <a:schemeClr val="bg1"/>
                </a:solidFill>
              </a:rPr>
              <a:t>active </a:t>
            </a:r>
            <a:r>
              <a:rPr lang="id-ID" sz="2400" dirty="0">
                <a:solidFill>
                  <a:schemeClr val="bg1"/>
                </a:solidFill>
              </a:rPr>
              <a:t>harus ditulis sesudah :hover.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sv-SE" sz="2400" dirty="0" smtClean="0">
                <a:solidFill>
                  <a:schemeClr val="bg1"/>
                </a:solidFill>
              </a:rPr>
              <a:t>Jika </a:t>
            </a:r>
            <a:r>
              <a:rPr lang="sv-SE" sz="2400" dirty="0">
                <a:solidFill>
                  <a:schemeClr val="bg1"/>
                </a:solidFill>
              </a:rPr>
              <a:t>tidak demikian maka efek tersebut tidak akan berjalan dengan baik. </a:t>
            </a:r>
            <a:endParaRPr lang="sv-SE" sz="2400" dirty="0" smtClean="0">
              <a:solidFill>
                <a:schemeClr val="bg1"/>
              </a:solidFill>
            </a:endParaRPr>
          </a:p>
          <a:p>
            <a:r>
              <a:rPr lang="id-ID" sz="2400" i="1" dirty="0" smtClean="0">
                <a:solidFill>
                  <a:schemeClr val="bg1"/>
                </a:solidFill>
              </a:rPr>
              <a:t>Pseudo </a:t>
            </a:r>
            <a:r>
              <a:rPr lang="id-ID" sz="2400" i="1" dirty="0">
                <a:solidFill>
                  <a:schemeClr val="bg1"/>
                </a:solidFill>
              </a:rPr>
              <a:t>Class :hover dan :active tidak hanya bisa digunakan untuk link saja </a:t>
            </a:r>
            <a:r>
              <a:rPr lang="id-ID" sz="2400" i="1" dirty="0" smtClean="0">
                <a:solidFill>
                  <a:schemeClr val="bg1"/>
                </a:solidFill>
              </a:rPr>
              <a:t>melainkan </a:t>
            </a:r>
            <a:r>
              <a:rPr lang="id-ID" sz="2400" i="1" dirty="0">
                <a:solidFill>
                  <a:schemeClr val="bg1"/>
                </a:solidFill>
              </a:rPr>
              <a:t>bisa diterapkan pada elemen/tag-tag HTML lainnya. </a:t>
            </a:r>
            <a:endParaRPr lang="id-ID" sz="2400" dirty="0">
              <a:solidFill>
                <a:schemeClr val="bg1"/>
              </a:solidFill>
            </a:endParaRPr>
          </a:p>
          <a:p>
            <a:endParaRPr lang="id-ID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9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0864" cy="1507067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Pseudo-Class </a:t>
            </a:r>
            <a:r>
              <a:rPr lang="id-ID" b="1" dirty="0">
                <a:solidFill>
                  <a:schemeClr val="bg1"/>
                </a:solidFill>
              </a:rPr>
              <a:t>:first-child dan :last-child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192867"/>
            <a:ext cx="9013580" cy="3615267"/>
          </a:xfrm>
        </p:spPr>
        <p:txBody>
          <a:bodyPr>
            <a:noAutofit/>
          </a:bodyPr>
          <a:lstStyle/>
          <a:p>
            <a:r>
              <a:rPr lang="id-ID" sz="2400" dirty="0" smtClean="0">
                <a:solidFill>
                  <a:schemeClr val="bg1"/>
                </a:solidFill>
              </a:rPr>
              <a:t>Selain </a:t>
            </a:r>
            <a:r>
              <a:rPr lang="id-ID" sz="2400" dirty="0">
                <a:solidFill>
                  <a:schemeClr val="bg1"/>
                </a:solidFill>
              </a:rPr>
              <a:t>pseudo-class untuk link/anchor ada juga pseudo class :first-child dan :last-child.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Keduanya </a:t>
            </a:r>
            <a:r>
              <a:rPr lang="id-ID" sz="2400" dirty="0">
                <a:solidFill>
                  <a:schemeClr val="bg1"/>
                </a:solidFill>
              </a:rPr>
              <a:t>digunakan untuk memilih elemen pertama dan terakhir dari suatu selector.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Misalnya </a:t>
            </a:r>
            <a:r>
              <a:rPr lang="id-ID" sz="2400" dirty="0">
                <a:solidFill>
                  <a:schemeClr val="bg1"/>
                </a:solidFill>
              </a:rPr>
              <a:t>kita mempunyai sebuah unordered list (ul), dengan beberapa list-item di dalamnya.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Kita </a:t>
            </a:r>
            <a:r>
              <a:rPr lang="id-ID" sz="2400" dirty="0">
                <a:solidFill>
                  <a:schemeClr val="bg1"/>
                </a:solidFill>
              </a:rPr>
              <a:t>bisa memberikan style khusus untuk list-item yang pertama dan yang terakhir dengan menggunakan :first-child dan :last-child. </a:t>
            </a:r>
            <a:endParaRPr lang="id-ID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7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0864" cy="1507067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66" r="87925" b="72660"/>
          <a:stretch/>
        </p:blipFill>
        <p:spPr>
          <a:xfrm>
            <a:off x="6232116" y="2192867"/>
            <a:ext cx="3117537" cy="2739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083" t="12632" r="51518" b="51629"/>
          <a:stretch/>
        </p:blipFill>
        <p:spPr>
          <a:xfrm>
            <a:off x="684212" y="2192867"/>
            <a:ext cx="4328710" cy="29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0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0864" cy="1507067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85" t="12456" r="53003" b="53565"/>
          <a:stretch/>
        </p:blipFill>
        <p:spPr>
          <a:xfrm>
            <a:off x="684211" y="2192867"/>
            <a:ext cx="4621647" cy="315186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132" r="88835" b="57086"/>
          <a:stretch/>
        </p:blipFill>
        <p:spPr>
          <a:xfrm>
            <a:off x="6690927" y="2192867"/>
            <a:ext cx="2527685" cy="22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2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Pengertian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4295"/>
            <a:ext cx="8534400" cy="361526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CSS yang </a:t>
            </a:r>
            <a:r>
              <a:rPr lang="en-US" sz="2800" dirty="0" err="1" smtClean="0">
                <a:solidFill>
                  <a:schemeClr val="bg1"/>
                </a:solidFill>
              </a:rPr>
              <a:t>memberikan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pengaturan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bagaimana</a:t>
            </a:r>
            <a:r>
              <a:rPr lang="en-US" sz="2800" dirty="0" smtClean="0">
                <a:solidFill>
                  <a:schemeClr val="bg1"/>
                </a:solidFill>
              </a:rPr>
              <a:t> m</a:t>
            </a:r>
            <a:r>
              <a:rPr lang="id-ID" sz="2800" dirty="0" smtClean="0">
                <a:solidFill>
                  <a:schemeClr val="bg1"/>
                </a:solidFill>
              </a:rPr>
              <a:t>enggunakan </a:t>
            </a:r>
            <a:r>
              <a:rPr lang="id-ID" sz="2800" dirty="0">
                <a:solidFill>
                  <a:schemeClr val="bg1"/>
                </a:solidFill>
              </a:rPr>
              <a:t>sebuah gambar menjadi background untuk suatu elemen.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Pembahasan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melingkupi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background-image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err="1" smtClean="0">
                <a:solidFill>
                  <a:schemeClr val="bg1"/>
                </a:solidFill>
              </a:rPr>
              <a:t>teknik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sprite,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background-repeat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8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background-ima</a:t>
            </a:r>
            <a:r>
              <a:rPr lang="en-US" b="1" dirty="0" smtClean="0">
                <a:solidFill>
                  <a:schemeClr val="bg1"/>
                </a:solidFill>
              </a:rPr>
              <a:t>GE</a:t>
            </a:r>
            <a:r>
              <a:rPr lang="id-ID" dirty="0" smtClean="0"/>
              <a:t>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192867"/>
            <a:ext cx="9966616" cy="3615267"/>
          </a:xfrm>
        </p:spPr>
        <p:txBody>
          <a:bodyPr>
            <a:noAutofit/>
          </a:bodyPr>
          <a:lstStyle/>
          <a:p>
            <a:r>
              <a:rPr lang="id-ID" sz="2800" dirty="0" smtClean="0">
                <a:solidFill>
                  <a:schemeClr val="bg1"/>
                </a:solidFill>
              </a:rPr>
              <a:t>Untuk </a:t>
            </a:r>
            <a:r>
              <a:rPr lang="id-ID" sz="2800" dirty="0">
                <a:solidFill>
                  <a:schemeClr val="bg1"/>
                </a:solidFill>
              </a:rPr>
              <a:t>memanggil gambar sebagai background dari elemen, </a:t>
            </a:r>
            <a:r>
              <a:rPr lang="en-US" sz="2800" dirty="0" err="1" smtClean="0">
                <a:solidFill>
                  <a:schemeClr val="bg1"/>
                </a:solidFill>
              </a:rPr>
              <a:t>dapat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di</a:t>
            </a:r>
            <a:r>
              <a:rPr lang="id-ID" sz="2800" dirty="0" smtClean="0">
                <a:solidFill>
                  <a:schemeClr val="bg1"/>
                </a:solidFill>
              </a:rPr>
              <a:t>gunakan </a:t>
            </a:r>
            <a:r>
              <a:rPr lang="id-ID" sz="2800" dirty="0">
                <a:solidFill>
                  <a:schemeClr val="bg1"/>
                </a:solidFill>
              </a:rPr>
              <a:t>property background-image.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id-ID" sz="2800" dirty="0" smtClean="0">
                <a:solidFill>
                  <a:srgbClr val="FF0000"/>
                </a:solidFill>
              </a:rPr>
              <a:t>background-image </a:t>
            </a:r>
            <a:r>
              <a:rPr lang="id-ID" sz="2800" dirty="0">
                <a:solidFill>
                  <a:srgbClr val="FF0000"/>
                </a:solidFill>
              </a:rPr>
              <a:t>: url </a:t>
            </a:r>
            <a:r>
              <a:rPr lang="id-ID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id-ID" sz="2800" dirty="0" smtClean="0">
                <a:solidFill>
                  <a:srgbClr val="FF0000"/>
                </a:solidFill>
              </a:rPr>
              <a:t>images/background.jpg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r>
              <a:rPr lang="id-ID" sz="2800" dirty="0" smtClean="0">
                <a:solidFill>
                  <a:srgbClr val="FF0000"/>
                </a:solidFill>
              </a:rPr>
              <a:t>);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gambar </a:t>
            </a:r>
            <a:r>
              <a:rPr lang="id-ID" sz="2400" dirty="0">
                <a:solidFill>
                  <a:schemeClr val="bg1"/>
                </a:solidFill>
              </a:rPr>
              <a:t>dengan ukuran kecil maka anda akan melihat background ditampilkan secara berulang untuk memenuhi seluruh element tersebut. </a:t>
            </a:r>
          </a:p>
        </p:txBody>
      </p:sp>
    </p:spTree>
    <p:extLst>
      <p:ext uri="{BB962C8B-B14F-4D97-AF65-F5344CB8AC3E}">
        <p14:creationId xmlns:p14="http://schemas.microsoft.com/office/powerpoint/2010/main" xmlns="" val="5061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46" t="7167" r="3446" b="6584"/>
          <a:stretch/>
        </p:blipFill>
        <p:spPr>
          <a:xfrm>
            <a:off x="5834130" y="2192867"/>
            <a:ext cx="5344732" cy="3374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432" t="31294" r="50231" b="31382"/>
          <a:stretch/>
        </p:blipFill>
        <p:spPr>
          <a:xfrm>
            <a:off x="684212" y="2192867"/>
            <a:ext cx="4597758" cy="27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08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background-repeat 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9129489" cy="3615267"/>
          </a:xfrm>
        </p:spPr>
        <p:txBody>
          <a:bodyPr>
            <a:noAutofit/>
          </a:bodyPr>
          <a:lstStyle/>
          <a:p>
            <a:r>
              <a:rPr lang="id-ID" sz="2800" dirty="0" smtClean="0">
                <a:solidFill>
                  <a:schemeClr val="bg1"/>
                </a:solidFill>
              </a:rPr>
              <a:t>Pengulangan </a:t>
            </a:r>
            <a:r>
              <a:rPr lang="id-ID" sz="2800" dirty="0">
                <a:solidFill>
                  <a:schemeClr val="bg1"/>
                </a:solidFill>
              </a:rPr>
              <a:t>gambar background tersebut bisa kita atur dengan menggunakan property background-repeat.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G</a:t>
            </a:r>
            <a:r>
              <a:rPr lang="id-ID" sz="2400" dirty="0" smtClean="0">
                <a:solidFill>
                  <a:schemeClr val="bg1"/>
                </a:solidFill>
              </a:rPr>
              <a:t>ambar </a:t>
            </a:r>
            <a:r>
              <a:rPr lang="en-US" sz="2400" dirty="0" err="1" smtClean="0">
                <a:solidFill>
                  <a:schemeClr val="bg1"/>
                </a:solidFill>
              </a:rPr>
              <a:t>dapat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diulang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secara </a:t>
            </a:r>
            <a:r>
              <a:rPr lang="id-ID" sz="2400" dirty="0">
                <a:solidFill>
                  <a:schemeClr val="bg1"/>
                </a:solidFill>
              </a:rPr>
              <a:t>horizontal (sesuai sumbu x) atau secara vertikal (y) atau </a:t>
            </a:r>
            <a:r>
              <a:rPr lang="id-ID" sz="2400" dirty="0" smtClean="0">
                <a:solidFill>
                  <a:schemeClr val="bg1"/>
                </a:solidFill>
              </a:rPr>
              <a:t>pun </a:t>
            </a:r>
            <a:r>
              <a:rPr lang="id-ID" sz="2400" dirty="0">
                <a:solidFill>
                  <a:schemeClr val="bg1"/>
                </a:solidFill>
              </a:rPr>
              <a:t>dapat tidak mengulangi </a:t>
            </a:r>
            <a:r>
              <a:rPr lang="en-US" sz="2400" dirty="0" err="1" smtClean="0">
                <a:solidFill>
                  <a:schemeClr val="bg1"/>
                </a:solidFill>
              </a:rPr>
              <a:t>gambar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id-ID" sz="2400" dirty="0" smtClean="0">
                <a:solidFill>
                  <a:schemeClr val="bg1"/>
                </a:solidFill>
              </a:rPr>
              <a:t>tersebut</a:t>
            </a:r>
            <a:r>
              <a:rPr lang="id-ID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877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78" r="55441" b="6774"/>
          <a:stretch/>
        </p:blipFill>
        <p:spPr>
          <a:xfrm>
            <a:off x="5082039" y="2192867"/>
            <a:ext cx="2258845" cy="2395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583" b="19410"/>
          <a:stretch/>
        </p:blipFill>
        <p:spPr>
          <a:xfrm>
            <a:off x="687283" y="2192867"/>
            <a:ext cx="4002876" cy="1620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8759" r="57853" b="28212"/>
          <a:stretch/>
        </p:blipFill>
        <p:spPr>
          <a:xfrm>
            <a:off x="7732764" y="2836810"/>
            <a:ext cx="2971695" cy="24985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3504" y="3942005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background-repeat </a:t>
            </a:r>
            <a:r>
              <a:rPr lang="id-ID" dirty="0">
                <a:solidFill>
                  <a:schemeClr val="bg1"/>
                </a:solidFill>
              </a:rPr>
              <a:t>: repeat-x;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8901" y="4809275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background-repeat </a:t>
            </a:r>
            <a:r>
              <a:rPr lang="id-ID" dirty="0">
                <a:solidFill>
                  <a:schemeClr val="bg1"/>
                </a:solidFill>
              </a:rPr>
              <a:t>: </a:t>
            </a:r>
            <a:r>
              <a:rPr lang="id-ID" dirty="0" smtClean="0">
                <a:solidFill>
                  <a:schemeClr val="bg1"/>
                </a:solidFill>
              </a:rPr>
              <a:t>repeat-</a:t>
            </a:r>
            <a:r>
              <a:rPr lang="en-US" dirty="0" smtClean="0">
                <a:solidFill>
                  <a:schemeClr val="bg1"/>
                </a:solidFill>
              </a:rPr>
              <a:t>y</a:t>
            </a:r>
            <a:r>
              <a:rPr lang="id-ID" dirty="0" smtClean="0">
                <a:solidFill>
                  <a:schemeClr val="bg1"/>
                </a:solidFill>
              </a:rPr>
              <a:t>;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9335" y="2321473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background-repeat </a:t>
            </a:r>
            <a:r>
              <a:rPr lang="id-ID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no-</a:t>
            </a:r>
            <a:r>
              <a:rPr lang="id-ID" dirty="0" smtClean="0">
                <a:solidFill>
                  <a:schemeClr val="bg1"/>
                </a:solidFill>
              </a:rPr>
              <a:t>repeat; 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background-</a:t>
            </a: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id-ID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40596"/>
            <a:ext cx="9309793" cy="3615267"/>
          </a:xfrm>
        </p:spPr>
        <p:txBody>
          <a:bodyPr>
            <a:noAutofit/>
          </a:bodyPr>
          <a:lstStyle/>
          <a:p>
            <a:r>
              <a:rPr lang="id-ID" sz="2800" dirty="0" smtClean="0">
                <a:solidFill>
                  <a:schemeClr val="bg1"/>
                </a:solidFill>
              </a:rPr>
              <a:t>Posisi </a:t>
            </a:r>
            <a:r>
              <a:rPr lang="id-ID" sz="2800" dirty="0">
                <a:solidFill>
                  <a:schemeClr val="bg1"/>
                </a:solidFill>
              </a:rPr>
              <a:t>gambar background dapat </a:t>
            </a:r>
            <a:r>
              <a:rPr lang="en-US" sz="2800" dirty="0" smtClean="0">
                <a:solidFill>
                  <a:schemeClr val="bg1"/>
                </a:solidFill>
              </a:rPr>
              <a:t>di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r>
              <a:rPr lang="id-ID" sz="2800" dirty="0">
                <a:solidFill>
                  <a:schemeClr val="bg1"/>
                </a:solidFill>
              </a:rPr>
              <a:t>tentukan letaknya dengan menentukan jarak x (horizontal) dan y (vertical).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Property yang </a:t>
            </a:r>
            <a:r>
              <a:rPr lang="en-US" sz="2800" dirty="0" err="1" smtClean="0">
                <a:solidFill>
                  <a:schemeClr val="bg1"/>
                </a:solidFill>
              </a:rPr>
              <a:t>digunakan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background-position-x, background-position-y, background-position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Value yang </a:t>
            </a:r>
            <a:r>
              <a:rPr lang="en-US" sz="2800" dirty="0" err="1" smtClean="0">
                <a:solidFill>
                  <a:schemeClr val="bg1"/>
                </a:solidFill>
              </a:rPr>
              <a:t>diberikan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memberikan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jarak</a:t>
            </a:r>
            <a:r>
              <a:rPr lang="en-US" sz="2800" dirty="0" smtClean="0">
                <a:solidFill>
                  <a:schemeClr val="bg1"/>
                </a:solidFill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</a:rPr>
              <a:t>besar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terhadap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jarak</a:t>
            </a:r>
            <a:r>
              <a:rPr lang="en-US" sz="2800" dirty="0" smtClean="0">
                <a:solidFill>
                  <a:schemeClr val="bg1"/>
                </a:solidFill>
              </a:rPr>
              <a:t> horizontal/vertical </a:t>
            </a:r>
            <a:r>
              <a:rPr lang="en-US" sz="2800" dirty="0" err="1" smtClean="0">
                <a:solidFill>
                  <a:schemeClr val="bg1"/>
                </a:solidFill>
              </a:rPr>
              <a:t>begitu</a:t>
            </a:r>
            <a:r>
              <a:rPr lang="en-US" sz="2800" dirty="0" smtClean="0">
                <a:solidFill>
                  <a:schemeClr val="bg1"/>
                </a:solidFill>
              </a:rPr>
              <a:t> juga </a:t>
            </a:r>
            <a:r>
              <a:rPr lang="en-US" sz="2800" dirty="0" err="1" smtClean="0">
                <a:solidFill>
                  <a:schemeClr val="bg1"/>
                </a:solidFill>
              </a:rPr>
              <a:t>sebaliknya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2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contoh</a:t>
            </a:r>
            <a:endParaRPr lang="id-ID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55" r="44409" b="32059"/>
          <a:stretch/>
        </p:blipFill>
        <p:spPr>
          <a:xfrm>
            <a:off x="684212" y="2192867"/>
            <a:ext cx="3189200" cy="1941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287" r="71116" b="9728"/>
          <a:stretch/>
        </p:blipFill>
        <p:spPr>
          <a:xfrm>
            <a:off x="4432882" y="1696911"/>
            <a:ext cx="2354853" cy="3712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9287" r="47955" b="9199"/>
          <a:stretch/>
        </p:blipFill>
        <p:spPr>
          <a:xfrm>
            <a:off x="7472296" y="2807594"/>
            <a:ext cx="3934336" cy="3464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067" y="4355136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background-position-x : 150px;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6526" y="5630145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background-position-</a:t>
            </a:r>
            <a:r>
              <a:rPr lang="en-US" dirty="0" smtClean="0">
                <a:solidFill>
                  <a:schemeClr val="bg1"/>
                </a:solidFill>
              </a:rPr>
              <a:t>y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: 150px;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2296" y="2192867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background-position </a:t>
            </a:r>
            <a:r>
              <a:rPr lang="id-ID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150px </a:t>
            </a:r>
            <a:r>
              <a:rPr lang="id-ID" dirty="0" smtClean="0">
                <a:solidFill>
                  <a:schemeClr val="bg1"/>
                </a:solidFill>
              </a:rPr>
              <a:t>150px</a:t>
            </a:r>
            <a:r>
              <a:rPr lang="id-ID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2064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</a:rPr>
              <a:t>Image </a:t>
            </a:r>
            <a:r>
              <a:rPr lang="id-ID" b="1" dirty="0">
                <a:solidFill>
                  <a:schemeClr val="bg1"/>
                </a:solidFill>
              </a:rPr>
              <a:t>Sprite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2192867"/>
            <a:ext cx="8987822" cy="361526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</a:t>
            </a:r>
            <a:r>
              <a:rPr lang="id-ID" sz="2800" dirty="0" smtClean="0">
                <a:solidFill>
                  <a:schemeClr val="bg1"/>
                </a:solidFill>
              </a:rPr>
              <a:t>ekumpulan </a:t>
            </a:r>
            <a:r>
              <a:rPr lang="id-ID" sz="2800" dirty="0">
                <a:solidFill>
                  <a:schemeClr val="bg1"/>
                </a:solidFill>
              </a:rPr>
              <a:t>gambar berbeda yang disatukan dalam satu file gambar.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id-ID" sz="2400" dirty="0" smtClean="0">
                <a:solidFill>
                  <a:schemeClr val="bg1"/>
                </a:solidFill>
              </a:rPr>
              <a:t>Teknik </a:t>
            </a:r>
            <a:r>
              <a:rPr lang="id-ID" sz="2400" dirty="0">
                <a:solidFill>
                  <a:schemeClr val="bg1"/>
                </a:solidFill>
              </a:rPr>
              <a:t>ini dilakukan untuk mempercepat loading website tanpa harus memanggil beberapa file gambar yang banyak. Cukup satu gambar dan kita tentukan lokasi gambar yang ingin ditampilkan. </a:t>
            </a:r>
          </a:p>
        </p:txBody>
      </p:sp>
    </p:spTree>
    <p:extLst>
      <p:ext uri="{BB962C8B-B14F-4D97-AF65-F5344CB8AC3E}">
        <p14:creationId xmlns:p14="http://schemas.microsoft.com/office/powerpoint/2010/main" xmlns="" val="27859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550</TotalTime>
  <Words>478</Words>
  <Application>Microsoft Office PowerPoint</Application>
  <PresentationFormat>Custom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CSS Image dan        Pseudo-class</vt:lpstr>
      <vt:lpstr>Pengertian</vt:lpstr>
      <vt:lpstr>background-imaGE </vt:lpstr>
      <vt:lpstr>contoh</vt:lpstr>
      <vt:lpstr>background-repeat </vt:lpstr>
      <vt:lpstr>contoh</vt:lpstr>
      <vt:lpstr>background-position </vt:lpstr>
      <vt:lpstr>contoh</vt:lpstr>
      <vt:lpstr>Image Sprite </vt:lpstr>
      <vt:lpstr>Contoh</vt:lpstr>
      <vt:lpstr>Pseudo-class</vt:lpstr>
      <vt:lpstr>Contoh</vt:lpstr>
      <vt:lpstr>Pseudo-Class untuk Link/Anchor </vt:lpstr>
      <vt:lpstr>Pseudo-class</vt:lpstr>
      <vt:lpstr>Pseudo-Class :first-child dan :last-child </vt:lpstr>
      <vt:lpstr>contoh</vt:lpstr>
      <vt:lpstr>contoh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Image</dc:title>
  <dc:creator>kharis</dc:creator>
  <cp:lastModifiedBy>B01</cp:lastModifiedBy>
  <cp:revision>24</cp:revision>
  <dcterms:created xsi:type="dcterms:W3CDTF">2017-04-25T15:59:14Z</dcterms:created>
  <dcterms:modified xsi:type="dcterms:W3CDTF">2017-04-26T06:03:56Z</dcterms:modified>
</cp:coreProperties>
</file>