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34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Floating, Positioning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Kharisma</a:t>
            </a:r>
            <a:r>
              <a:rPr lang="en-US" dirty="0" smtClean="0"/>
              <a:t>, S.T., M.Cs. – STMIK </a:t>
            </a:r>
            <a:r>
              <a:rPr lang="en-US" dirty="0" err="1" smtClean="0"/>
              <a:t>Jenderal</a:t>
            </a:r>
            <a:r>
              <a:rPr lang="en-US" dirty="0" smtClean="0"/>
              <a:t> </a:t>
            </a:r>
            <a:r>
              <a:rPr lang="en-US" dirty="0" err="1" smtClean="0"/>
              <a:t>Achmad</a:t>
            </a:r>
            <a:r>
              <a:rPr lang="en-US" dirty="0" smtClean="0"/>
              <a:t> </a:t>
            </a:r>
            <a:r>
              <a:rPr lang="en-US" dirty="0" err="1" smtClean="0"/>
              <a:t>Yani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20183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Dalam CSS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id-ID" dirty="0" smtClean="0"/>
              <a:t>dapat memposisikan </a:t>
            </a:r>
            <a:r>
              <a:rPr lang="id-ID" dirty="0"/>
              <a:t>(</a:t>
            </a:r>
            <a:r>
              <a:rPr lang="id-ID" i="1" dirty="0"/>
              <a:t>Positioning</a:t>
            </a:r>
            <a:r>
              <a:rPr lang="id-ID" dirty="0"/>
              <a:t>) elemen sesuai kehendak kita. Hal ini membuat desain web dengan CSS lebih fleksibel karena kita bisa menempatkan elemen-elemen HTML sesuai dengan keinginan kita atau tuntutan desain web. </a:t>
            </a:r>
            <a:endParaRPr lang="en-US" dirty="0" smtClean="0"/>
          </a:p>
          <a:p>
            <a:r>
              <a:rPr lang="en-US" dirty="0" smtClean="0"/>
              <a:t>Positioning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empat</a:t>
            </a:r>
            <a:r>
              <a:rPr lang="en-US" dirty="0" smtClean="0"/>
              <a:t> value 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Static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Relative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Absolute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fixed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31724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Secara </a:t>
            </a:r>
            <a:r>
              <a:rPr lang="id-ID" dirty="0"/>
              <a:t>default, seluruh elemen/tag HTML memiliki positioning static. </a:t>
            </a:r>
            <a:endParaRPr lang="en-US" dirty="0" smtClean="0"/>
          </a:p>
          <a:p>
            <a:r>
              <a:rPr lang="id-ID" dirty="0" smtClean="0"/>
              <a:t>Artinya </a:t>
            </a:r>
            <a:r>
              <a:rPr lang="en-US" dirty="0" err="1" smtClean="0"/>
              <a:t>kita</a:t>
            </a:r>
            <a:r>
              <a:rPr lang="id-ID" dirty="0" smtClean="0"/>
              <a:t> </a:t>
            </a:r>
            <a:r>
              <a:rPr lang="id-ID" dirty="0"/>
              <a:t>belum bisa/tidak dapat menentukan posisi elemen tersebut. </a:t>
            </a:r>
            <a:endParaRPr lang="en-US" dirty="0" smtClean="0"/>
          </a:p>
          <a:p>
            <a:r>
              <a:rPr lang="id-ID" dirty="0" smtClean="0"/>
              <a:t>Ketika </a:t>
            </a:r>
            <a:r>
              <a:rPr lang="en-US" dirty="0" err="1" smtClean="0"/>
              <a:t>kita</a:t>
            </a:r>
            <a:r>
              <a:rPr lang="id-ID" dirty="0" smtClean="0"/>
              <a:t> </a:t>
            </a:r>
            <a:r>
              <a:rPr lang="id-ID" dirty="0"/>
              <a:t>ingin merubah posisi dari elemen tersebut maka </a:t>
            </a:r>
            <a:r>
              <a:rPr lang="en-US" dirty="0" err="1" smtClean="0"/>
              <a:t>kita</a:t>
            </a:r>
            <a:r>
              <a:rPr lang="id-ID" dirty="0" smtClean="0"/>
              <a:t> </a:t>
            </a:r>
            <a:r>
              <a:rPr lang="id-ID" dirty="0"/>
              <a:t>harus memberikan </a:t>
            </a:r>
            <a:r>
              <a:rPr lang="id-ID" dirty="0">
                <a:solidFill>
                  <a:srgbClr val="0070C0"/>
                </a:solidFill>
              </a:rPr>
              <a:t>position:relative</a:t>
            </a:r>
            <a:r>
              <a:rPr lang="id-ID" dirty="0"/>
              <a:t> dan selanjutnya </a:t>
            </a:r>
            <a:r>
              <a:rPr lang="en-US" dirty="0" err="1" smtClean="0"/>
              <a:t>kita</a:t>
            </a:r>
            <a:r>
              <a:rPr lang="id-ID" dirty="0" smtClean="0"/>
              <a:t> </a:t>
            </a:r>
            <a:r>
              <a:rPr lang="id-ID" dirty="0"/>
              <a:t>dapat menggunakan property top, right, bottom, dan left untuk menentukan posisi elemen yang bersangkutan</a:t>
            </a:r>
            <a:r>
              <a:rPr lang="id-ID" dirty="0" smtClean="0"/>
              <a:t>.</a:t>
            </a:r>
            <a:endParaRPr lang="en-US" dirty="0" smtClean="0"/>
          </a:p>
          <a:p>
            <a:r>
              <a:rPr lang="id-ID" dirty="0" smtClean="0"/>
              <a:t>Ketika </a:t>
            </a:r>
            <a:r>
              <a:rPr lang="en-US" dirty="0" err="1" smtClean="0"/>
              <a:t>kita</a:t>
            </a:r>
            <a:r>
              <a:rPr lang="id-ID" dirty="0" smtClean="0"/>
              <a:t> </a:t>
            </a:r>
            <a:r>
              <a:rPr lang="id-ID" dirty="0"/>
              <a:t>tidak memberikan nilai pada property position, maka secara default, #box memiliki position:static, jadi </a:t>
            </a:r>
            <a:r>
              <a:rPr lang="en-US" dirty="0" err="1" smtClean="0"/>
              <a:t>kita</a:t>
            </a:r>
            <a:r>
              <a:rPr lang="id-ID" dirty="0" smtClean="0"/>
              <a:t> </a:t>
            </a:r>
            <a:r>
              <a:rPr lang="id-ID" dirty="0"/>
              <a:t>tidak dapat menggunakan property top, right, bottom dan left untuk menentukan posisi #box tersebut </a:t>
            </a:r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47959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333" t="29886" r="65969" b="65185"/>
          <a:stretch/>
        </p:blipFill>
        <p:spPr>
          <a:xfrm>
            <a:off x="2589212" y="2133600"/>
            <a:ext cx="2562895" cy="360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629" t="49954" r="65657" b="35845"/>
          <a:stretch/>
        </p:blipFill>
        <p:spPr>
          <a:xfrm>
            <a:off x="2587065" y="2579977"/>
            <a:ext cx="2565042" cy="1038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0962" t="43266" r="46074" b="13424"/>
          <a:stretch/>
        </p:blipFill>
        <p:spPr>
          <a:xfrm>
            <a:off x="7942928" y="2494209"/>
            <a:ext cx="2987899" cy="3168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4927" t="43090" r="63495" b="34903"/>
          <a:stretch/>
        </p:blipFill>
        <p:spPr>
          <a:xfrm>
            <a:off x="2587065" y="4632309"/>
            <a:ext cx="2807595" cy="16098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87065" y="3708979"/>
            <a:ext cx="5140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Property Top </a:t>
            </a:r>
            <a:r>
              <a:rPr lang="en-US" dirty="0" err="1" smtClean="0"/>
              <a:t>dan</a:t>
            </a:r>
            <a:r>
              <a:rPr lang="en-US" dirty="0" smtClean="0"/>
              <a:t> Left,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letak</a:t>
            </a:r>
            <a:r>
              <a:rPr lang="en-US" dirty="0" smtClean="0"/>
              <a:t> box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pengaturan</a:t>
            </a:r>
            <a:r>
              <a:rPr lang="en-US" dirty="0" smtClean="0"/>
              <a:t> Top </a:t>
            </a:r>
            <a:r>
              <a:rPr lang="en-US" dirty="0" err="1" smtClean="0"/>
              <a:t>dan</a:t>
            </a:r>
            <a:r>
              <a:rPr lang="en-US" dirty="0" smtClean="0"/>
              <a:t> Left?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298753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</a:t>
            </a:r>
            <a:r>
              <a:rPr lang="en-US" dirty="0" err="1" smtClean="0"/>
              <a:t>dari</a:t>
            </a:r>
            <a:r>
              <a:rPr lang="en-US" dirty="0" smtClean="0"/>
              <a:t> property positioning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diposisikan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property top, left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631" t="54357" r="63296" b="20115"/>
          <a:stretch/>
        </p:blipFill>
        <p:spPr>
          <a:xfrm>
            <a:off x="2589212" y="3088692"/>
            <a:ext cx="2871989" cy="1867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0171" t="42210" r="28257" b="12543"/>
          <a:stretch/>
        </p:blipFill>
        <p:spPr>
          <a:xfrm>
            <a:off x="6097652" y="3088692"/>
            <a:ext cx="5409128" cy="330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6331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Penambahan </a:t>
            </a:r>
            <a:r>
              <a:rPr lang="id-ID" dirty="0"/>
              <a:t>position:absolute akan membuat elemen tersebut terlepas dari aturan penempatan elemen dan dibatasi oleh parent yang memiliki positioning relative.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729" t="19850" r="61119" b="69939"/>
          <a:stretch/>
        </p:blipFill>
        <p:spPr>
          <a:xfrm>
            <a:off x="2589212" y="3197000"/>
            <a:ext cx="3142446" cy="746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531" t="45466" r="61317" b="20556"/>
          <a:stretch/>
        </p:blipFill>
        <p:spPr>
          <a:xfrm>
            <a:off x="2589212" y="4022411"/>
            <a:ext cx="3142446" cy="24856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3041" t="43266" r="41619" b="18354"/>
          <a:stretch/>
        </p:blipFill>
        <p:spPr>
          <a:xfrm>
            <a:off x="7199290" y="3197000"/>
            <a:ext cx="3296992" cy="280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7670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#</a:t>
            </a:r>
            <a:r>
              <a:rPr lang="id-ID" dirty="0"/>
              <a:t>box2 secara aturan ditampilkan berada di dalam div #box, anda dapat terlepas dari aturan tersebut dengan menambahkan positioning absolute. Sekarang </a:t>
            </a:r>
            <a:r>
              <a:rPr lang="id-ID" dirty="0" smtClean="0"/>
              <a:t>tambahkan </a:t>
            </a:r>
            <a:r>
              <a:rPr lang="id-ID" dirty="0"/>
              <a:t>position:absolute dan tentukan property bottom dan right.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531" t="41857" r="63693" b="33671"/>
          <a:stretch/>
        </p:blipFill>
        <p:spPr>
          <a:xfrm>
            <a:off x="2589212" y="3606085"/>
            <a:ext cx="2833353" cy="1790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4130" t="49956" r="31919" b="12368"/>
          <a:stretch/>
        </p:blipFill>
        <p:spPr>
          <a:xfrm>
            <a:off x="7087158" y="3606085"/>
            <a:ext cx="4417454" cy="275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759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#</a:t>
            </a:r>
            <a:r>
              <a:rPr lang="id-ID" dirty="0"/>
              <a:t>box2 akan terlepas dari aturan penempatan elemen (keluar dari #box) dan berada di kanan bawah browser. Untuk membatasi pergerakan dari #box2 yang memiliki positioning absolute, maka kita harus menambahkan positioning relative pada parentnya yakni #box.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927" t="41681" r="63594" b="38601"/>
          <a:stretch/>
        </p:blipFill>
        <p:spPr>
          <a:xfrm>
            <a:off x="2589212" y="3580325"/>
            <a:ext cx="2794716" cy="1442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1556" t="39216" r="40135" b="21347"/>
          <a:stretch/>
        </p:blipFill>
        <p:spPr>
          <a:xfrm>
            <a:off x="7267463" y="3580325"/>
            <a:ext cx="3683357" cy="288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0036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Sifat </a:t>
            </a:r>
            <a:r>
              <a:rPr lang="id-ID" dirty="0"/>
              <a:t>dari position fixed hampir sama dengan absolute, namun posisi dari elemen fixed akan tetap berada posisi yang ditentukan walaupun browser </a:t>
            </a:r>
            <a:r>
              <a:rPr lang="id-ID" dirty="0" smtClean="0"/>
              <a:t>di</a:t>
            </a:r>
            <a:r>
              <a:rPr lang="en-US" dirty="0" smtClean="0"/>
              <a:t> </a:t>
            </a:r>
            <a:r>
              <a:rPr lang="id-ID" i="1" dirty="0" smtClean="0"/>
              <a:t>zoom-in/out </a:t>
            </a:r>
            <a:r>
              <a:rPr lang="id-ID" dirty="0"/>
              <a:t>atau </a:t>
            </a:r>
            <a:r>
              <a:rPr lang="id-ID" dirty="0" smtClean="0"/>
              <a:t>di</a:t>
            </a:r>
            <a:r>
              <a:rPr lang="en-US" dirty="0" smtClean="0"/>
              <a:t> </a:t>
            </a:r>
            <a:r>
              <a:rPr lang="id-ID" i="1" dirty="0" smtClean="0"/>
              <a:t>scroll</a:t>
            </a:r>
            <a:r>
              <a:rPr lang="en-US" i="1" dirty="0" smtClean="0"/>
              <a:t> </a:t>
            </a:r>
            <a:r>
              <a:rPr lang="id-ID" dirty="0" smtClean="0"/>
              <a:t>ke </a:t>
            </a:r>
            <a:r>
              <a:rPr lang="id-ID" dirty="0"/>
              <a:t>atas atau ke bawah.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942903" y="3231455"/>
            <a:ext cx="4104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&lt;div id="social"&gt;Test DiCOba&lt;/div&gt;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942903" y="3879897"/>
            <a:ext cx="47715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#social { </a:t>
            </a:r>
          </a:p>
          <a:p>
            <a:r>
              <a:rPr lang="id-ID" dirty="0"/>
              <a:t>		position: fixed;</a:t>
            </a:r>
          </a:p>
          <a:p>
            <a:r>
              <a:rPr lang="id-ID" dirty="0"/>
              <a:t>		bottom: 0;</a:t>
            </a:r>
          </a:p>
          <a:p>
            <a:r>
              <a:rPr lang="id-ID" dirty="0"/>
              <a:t>		right: 0;</a:t>
            </a:r>
          </a:p>
          <a:p>
            <a:r>
              <a:rPr lang="id-ID" dirty="0"/>
              <a:t>		width: 300px;</a:t>
            </a:r>
          </a:p>
          <a:p>
            <a:r>
              <a:rPr lang="id-ID" dirty="0"/>
              <a:t>		border: 3px solid #73AD21;</a:t>
            </a:r>
          </a:p>
          <a:p>
            <a:r>
              <a:rPr lang="id-ID" dirty="0"/>
              <a:t>	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3032" t="57391" r="-349" b="4621"/>
          <a:stretch/>
        </p:blipFill>
        <p:spPr>
          <a:xfrm>
            <a:off x="7169478" y="3600787"/>
            <a:ext cx="4335133" cy="248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5561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Tumpukan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Dengan setting position: absolute kita dapat membuat elemen yang bertumpuk-tumpuk. </a:t>
            </a:r>
            <a:endParaRPr lang="en-US" dirty="0" smtClean="0"/>
          </a:p>
          <a:p>
            <a:r>
              <a:rPr lang="id-ID" dirty="0" smtClean="0"/>
              <a:t>Tentu </a:t>
            </a:r>
            <a:r>
              <a:rPr lang="id-ID" dirty="0"/>
              <a:t>saja kita akan mengatur tumpukan-tumpukan tersebut mana yang di depan dan di belakang. </a:t>
            </a:r>
            <a:endParaRPr lang="en-US" dirty="0" smtClean="0"/>
          </a:p>
          <a:p>
            <a:r>
              <a:rPr lang="id-ID" dirty="0" smtClean="0"/>
              <a:t>Pada </a:t>
            </a:r>
            <a:r>
              <a:rPr lang="id-ID" dirty="0"/>
              <a:t>CSS kita mengatur tumpukan ini dengan menggunakan </a:t>
            </a:r>
            <a:r>
              <a:rPr lang="id-ID" dirty="0">
                <a:solidFill>
                  <a:srgbClr val="0070C0"/>
                </a:solidFill>
              </a:rPr>
              <a:t>z-index</a:t>
            </a:r>
            <a:r>
              <a:rPr lang="id-ID" dirty="0"/>
              <a:t>.</a:t>
            </a:r>
          </a:p>
          <a:p>
            <a:r>
              <a:rPr lang="id-ID" dirty="0"/>
              <a:t>Makin besar nilai </a:t>
            </a:r>
            <a:r>
              <a:rPr lang="id-ID" dirty="0">
                <a:solidFill>
                  <a:srgbClr val="0070C0"/>
                </a:solidFill>
              </a:rPr>
              <a:t>z-index</a:t>
            </a:r>
            <a:r>
              <a:rPr lang="id-ID" dirty="0"/>
              <a:t> maka akan ditampilkan makin depan.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2129409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31" t="52770" r="39300" b="33595"/>
          <a:stretch/>
        </p:blipFill>
        <p:spPr>
          <a:xfrm>
            <a:off x="2589212" y="3902299"/>
            <a:ext cx="8151362" cy="11204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633" t="24252" r="77154" b="57086"/>
          <a:stretch/>
        </p:blipFill>
        <p:spPr>
          <a:xfrm>
            <a:off x="2589212" y="2116428"/>
            <a:ext cx="2613400" cy="1505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77" t="9991" r="64881" b="74692"/>
          <a:stretch/>
        </p:blipFill>
        <p:spPr>
          <a:xfrm>
            <a:off x="5795493" y="2116428"/>
            <a:ext cx="5319318" cy="131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201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Floating</a:t>
            </a:r>
            <a:endParaRPr lang="id-ID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89212" y="1944923"/>
            <a:ext cx="89154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d-ID" altLang="id-ID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float</a:t>
            </a:r>
            <a:r>
              <a:rPr kumimoji="0" lang="id-ID" altLang="id-ID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secara </a:t>
            </a:r>
            <a:r>
              <a:rPr kumimoji="0" lang="id-ID" altLang="id-ID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etimologi</a:t>
            </a:r>
            <a:r>
              <a:rPr kumimoji="0" lang="id-ID" altLang="id-ID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berarti </a:t>
            </a:r>
            <a:r>
              <a:rPr kumimoji="0" lang="id-ID" altLang="id-ID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j-lt"/>
              </a:rPr>
              <a:t>"mengapung"</a:t>
            </a:r>
            <a:r>
              <a:rPr kumimoji="0" lang="id-ID" altLang="id-ID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  <a:endParaRPr lang="en-US" altLang="id-ID" sz="2400" dirty="0">
              <a:solidFill>
                <a:schemeClr val="tx1"/>
              </a:solidFill>
              <a:latin typeface="+mj-lt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d-ID" altLang="id-ID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Property float digunakan untuk menentukan apakah sebuah elemen box harus mengapung (float) atau tidak.</a:t>
            </a:r>
            <a:endParaRPr kumimoji="0" lang="en-US" altLang="id-ID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d-ID" altLang="id-ID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Sebuah elemen bisa diposisikan seakan-akan berada mengapung diantara elemen setelahnya.</a:t>
            </a:r>
            <a:endParaRPr kumimoji="0" lang="en-US" altLang="id-ID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d-ID" altLang="id-ID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Mengapung berarti elemen yang mengalami </a:t>
            </a:r>
            <a:r>
              <a:rPr kumimoji="0" lang="id-ID" altLang="id-ID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float</a:t>
            </a:r>
            <a:r>
              <a:rPr kumimoji="0" lang="id-ID" altLang="id-ID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tersebut akan dipindahkan ke tepi paling kiri (</a:t>
            </a:r>
            <a:r>
              <a:rPr kumimoji="0" lang="id-ID" altLang="id-ID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j-lt"/>
              </a:rPr>
              <a:t>float:left</a:t>
            </a:r>
            <a:r>
              <a:rPr kumimoji="0" lang="id-ID" altLang="id-ID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 atau tepi paling kanan (</a:t>
            </a:r>
            <a:r>
              <a:rPr kumimoji="0" lang="id-ID" altLang="id-ID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j-lt"/>
              </a:rPr>
              <a:t>float:right</a:t>
            </a:r>
            <a:r>
              <a:rPr kumimoji="0" lang="id-ID" altLang="id-ID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 dari </a:t>
            </a:r>
            <a:r>
              <a:rPr kumimoji="0" lang="id-ID" altLang="id-ID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j-lt"/>
              </a:rPr>
              <a:t>element induknya</a:t>
            </a:r>
            <a:r>
              <a:rPr kumimoji="0" lang="id-ID" altLang="id-ID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endParaRPr kumimoji="0" lang="en-US" altLang="id-ID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id-ID" altLang="id-ID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299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Floating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d-ID" altLang="id-ID" sz="2400" dirty="0">
                <a:solidFill>
                  <a:srgbClr val="0070C0"/>
                </a:solidFill>
              </a:rPr>
              <a:t>Tujuan utama</a:t>
            </a:r>
            <a:r>
              <a:rPr lang="id-ID" altLang="id-ID" sz="2400" dirty="0">
                <a:solidFill>
                  <a:schemeClr val="tx1"/>
                </a:solidFill>
              </a:rPr>
              <a:t> </a:t>
            </a:r>
            <a:r>
              <a:rPr lang="id-ID" altLang="id-ID" sz="2400" dirty="0">
                <a:solidFill>
                  <a:srgbClr val="0070C0"/>
                </a:solidFill>
              </a:rPr>
              <a:t>float</a:t>
            </a:r>
            <a:r>
              <a:rPr lang="id-ID" altLang="id-ID" sz="2400" dirty="0">
                <a:solidFill>
                  <a:schemeClr val="tx1"/>
                </a:solidFill>
              </a:rPr>
              <a:t> adalah untuk mengatur text agar melipat di sekitar elemen image (gambar). Akan tetapi, float juga bisa digunakan untuk layout dan style lainnya.</a:t>
            </a:r>
            <a:endParaRPr lang="en-US" altLang="id-ID" sz="2400" dirty="0">
              <a:solidFill>
                <a:schemeClr val="tx1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d-ID" altLang="id-ID" sz="2400" dirty="0" smtClean="0">
                <a:solidFill>
                  <a:schemeClr val="tx1"/>
                </a:solidFill>
              </a:rPr>
              <a:t>Elemen </a:t>
            </a:r>
            <a:r>
              <a:rPr lang="id-ID" altLang="id-ID" sz="2400" dirty="0">
                <a:solidFill>
                  <a:schemeClr val="tx1"/>
                </a:solidFill>
              </a:rPr>
              <a:t>yang tidak mengalami float berada pada posisi normal, yaitu berada pada arah berlawanan dengan elemen yang mengelilinginya (bertumpuk dari atas kebawah atau dari kiri ke kanan). </a:t>
            </a:r>
            <a:endParaRPr lang="en-US" altLang="id-ID" sz="2400" dirty="0" smtClean="0">
              <a:solidFill>
                <a:schemeClr val="tx1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d-ID" altLang="id-ID" sz="2400" dirty="0" smtClean="0">
                <a:solidFill>
                  <a:schemeClr val="tx1"/>
                </a:solidFill>
              </a:rPr>
              <a:t>Sedangkan</a:t>
            </a:r>
            <a:r>
              <a:rPr lang="id-ID" altLang="id-ID" sz="2400" dirty="0">
                <a:solidFill>
                  <a:schemeClr val="tx1"/>
                </a:solidFill>
              </a:rPr>
              <a:t>, Elemen yang mengalami </a:t>
            </a:r>
            <a:r>
              <a:rPr lang="id-ID" altLang="id-ID" sz="2400" i="1" dirty="0">
                <a:solidFill>
                  <a:schemeClr val="tx1"/>
                </a:solidFill>
              </a:rPr>
              <a:t>float</a:t>
            </a:r>
            <a:r>
              <a:rPr lang="id-ID" altLang="id-ID" sz="2400" dirty="0">
                <a:solidFill>
                  <a:schemeClr val="tx1"/>
                </a:solidFill>
              </a:rPr>
              <a:t> </a:t>
            </a:r>
            <a:r>
              <a:rPr lang="id-ID" altLang="id-ID" sz="2400" dirty="0">
                <a:solidFill>
                  <a:srgbClr val="0070C0"/>
                </a:solidFill>
              </a:rPr>
              <a:t>tidak mengikuti kaidah sebagaimana semestinya</a:t>
            </a:r>
            <a:r>
              <a:rPr lang="id-ID" altLang="id-ID" sz="2400" dirty="0">
                <a:solidFill>
                  <a:schemeClr val="tx1"/>
                </a:solidFill>
              </a:rPr>
              <a:t>. </a:t>
            </a:r>
            <a:endParaRPr lang="en-US" altLang="id-ID" sz="2400" dirty="0" smtClean="0">
              <a:solidFill>
                <a:schemeClr val="tx1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d-ID" altLang="id-ID" sz="2400" dirty="0" smtClean="0">
                <a:solidFill>
                  <a:schemeClr val="tx1"/>
                </a:solidFill>
              </a:rPr>
              <a:t>Property </a:t>
            </a:r>
            <a:r>
              <a:rPr lang="id-ID" altLang="id-ID" sz="2400" dirty="0">
                <a:solidFill>
                  <a:schemeClr val="tx1"/>
                </a:solidFill>
              </a:rPr>
              <a:t>float tidak bisa digunakan untuk elemen-elemen yang memiliki </a:t>
            </a:r>
            <a:r>
              <a:rPr lang="id-ID" altLang="id-ID" sz="2400" dirty="0">
                <a:solidFill>
                  <a:srgbClr val="0070C0"/>
                </a:solidFill>
              </a:rPr>
              <a:t>posisi absolute </a:t>
            </a:r>
            <a:r>
              <a:rPr lang="id-ID" altLang="id-ID" sz="2400" dirty="0">
                <a:solidFill>
                  <a:schemeClr val="tx1"/>
                </a:solidFill>
              </a:rPr>
              <a:t>(</a:t>
            </a:r>
            <a:r>
              <a:rPr lang="id-ID" altLang="id-ID" sz="2400" dirty="0">
                <a:solidFill>
                  <a:srgbClr val="0070C0"/>
                </a:solidFill>
              </a:rPr>
              <a:t>position: absolute;</a:t>
            </a:r>
            <a:r>
              <a:rPr lang="id-ID" altLang="id-ID" sz="2400" dirty="0">
                <a:solidFill>
                  <a:schemeClr val="tx1"/>
                </a:solidFill>
              </a:rPr>
              <a:t>)</a:t>
            </a:r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xmlns="" val="26160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&lt;</a:t>
            </a:r>
            <a:r>
              <a:rPr lang="id-ID" dirty="0"/>
              <a:t>img src</a:t>
            </a:r>
            <a:r>
              <a:rPr lang="id-ID" dirty="0" smtClean="0"/>
              <a:t>=</a:t>
            </a:r>
            <a:r>
              <a:rPr lang="en-US" dirty="0" smtClean="0"/>
              <a:t>“</a:t>
            </a:r>
            <a:r>
              <a:rPr lang="id-ID" dirty="0" smtClean="0"/>
              <a:t>logo.png</a:t>
            </a:r>
            <a:r>
              <a:rPr lang="en-US" dirty="0" smtClean="0"/>
              <a:t>”</a:t>
            </a:r>
            <a:r>
              <a:rPr lang="id-ID" dirty="0" smtClean="0"/>
              <a:t> </a:t>
            </a:r>
            <a:r>
              <a:rPr lang="id-ID" dirty="0"/>
              <a:t>alt</a:t>
            </a:r>
            <a:r>
              <a:rPr lang="id-ID" dirty="0" smtClean="0"/>
              <a:t>=</a:t>
            </a:r>
            <a:r>
              <a:rPr lang="en-US" dirty="0" smtClean="0"/>
              <a:t>“</a:t>
            </a:r>
            <a:r>
              <a:rPr lang="id-ID" dirty="0" smtClean="0"/>
              <a:t>gambar</a:t>
            </a:r>
            <a:r>
              <a:rPr lang="en-US" smtClean="0"/>
              <a:t>”</a:t>
            </a:r>
            <a:r>
              <a:rPr lang="id-ID" smtClean="0"/>
              <a:t> </a:t>
            </a:r>
            <a:r>
              <a:rPr lang="id-ID" dirty="0"/>
              <a:t>/&gt; </a:t>
            </a:r>
          </a:p>
          <a:p>
            <a:pPr marL="0" indent="0">
              <a:buNone/>
            </a:pPr>
            <a:r>
              <a:rPr lang="id-ID" dirty="0"/>
              <a:t>&lt;p&gt;Lorem ipsum dolor sit amet, consectetuer adipiscing elit. Maecenas porttitor congue massa. Fusce posuere, magna sed pulvinar ultricies, purus lectus malesuada libero, sit amet commodomagna eros quis urna.&lt;/p&gt;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Css</a:t>
            </a:r>
            <a:r>
              <a:rPr lang="en-US" dirty="0" smtClean="0"/>
              <a:t> : </a:t>
            </a:r>
          </a:p>
          <a:p>
            <a:pPr marL="400050" lvl="1" indent="0">
              <a:buNone/>
            </a:pPr>
            <a:r>
              <a:rPr lang="id-ID" sz="1800" dirty="0" smtClean="0"/>
              <a:t>img </a:t>
            </a:r>
            <a:r>
              <a:rPr lang="id-ID" sz="1800" dirty="0"/>
              <a:t>{ </a:t>
            </a:r>
          </a:p>
          <a:p>
            <a:pPr marL="400050" lvl="1" indent="0">
              <a:buNone/>
            </a:pPr>
            <a:r>
              <a:rPr lang="en-US" sz="1800" dirty="0" smtClean="0"/>
              <a:t>		</a:t>
            </a:r>
            <a:r>
              <a:rPr lang="id-ID" sz="1800" dirty="0" smtClean="0"/>
              <a:t>float</a:t>
            </a:r>
            <a:r>
              <a:rPr lang="id-ID" sz="1800" dirty="0"/>
              <a:t>: left; </a:t>
            </a:r>
          </a:p>
          <a:p>
            <a:pPr marL="400050" lvl="1" indent="0">
              <a:buNone/>
            </a:pPr>
            <a:r>
              <a:rPr lang="id-ID" sz="1800" dirty="0"/>
              <a:t>}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5480" b="59427"/>
          <a:stretch/>
        </p:blipFill>
        <p:spPr>
          <a:xfrm>
            <a:off x="5931122" y="4022411"/>
            <a:ext cx="4897199" cy="145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49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CSS float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penanganan</a:t>
            </a:r>
            <a:r>
              <a:rPr lang="en-US" dirty="0" smtClean="0"/>
              <a:t> agar </a:t>
            </a:r>
            <a:r>
              <a:rPr lang="en-US" dirty="0" err="1" smtClean="0"/>
              <a:t>tampil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105" t="43618" r="48449" b="25396"/>
          <a:stretch/>
        </p:blipFill>
        <p:spPr>
          <a:xfrm>
            <a:off x="2589212" y="2744660"/>
            <a:ext cx="5228820" cy="26444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6508" t="44674" r="24495" b="25573"/>
          <a:stretch/>
        </p:blipFill>
        <p:spPr>
          <a:xfrm>
            <a:off x="7046912" y="4583733"/>
            <a:ext cx="4717961" cy="161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404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006" t="23019" r="29049" b="31896"/>
          <a:stretch/>
        </p:blipFill>
        <p:spPr>
          <a:xfrm>
            <a:off x="2158138" y="1918063"/>
            <a:ext cx="7018987" cy="32980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7203" t="39831" r="54190" b="9375"/>
          <a:stretch/>
        </p:blipFill>
        <p:spPr>
          <a:xfrm>
            <a:off x="7046912" y="2863308"/>
            <a:ext cx="3721995" cy="371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287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Penyelesaian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id-ID" dirty="0" smtClean="0"/>
              <a:t>menambahkan </a:t>
            </a:r>
            <a:r>
              <a:rPr lang="id-ID" dirty="0"/>
              <a:t>floating pada </a:t>
            </a:r>
            <a:r>
              <a:rPr lang="id-ID" dirty="0">
                <a:solidFill>
                  <a:srgbClr val="0070C0"/>
                </a:solidFill>
              </a:rPr>
              <a:t>#artikel </a:t>
            </a:r>
            <a:r>
              <a:rPr lang="id-ID" dirty="0"/>
              <a:t>dan </a:t>
            </a:r>
            <a:r>
              <a:rPr lang="id-ID" dirty="0">
                <a:solidFill>
                  <a:srgbClr val="0070C0"/>
                </a:solidFill>
              </a:rPr>
              <a:t>#sidebar</a:t>
            </a:r>
            <a:r>
              <a:rPr lang="id-ID" dirty="0"/>
              <a:t>, </a:t>
            </a:r>
            <a:r>
              <a:rPr lang="en-US" dirty="0" err="1" smtClean="0"/>
              <a:t>maka</a:t>
            </a:r>
            <a:r>
              <a:rPr lang="id-ID" dirty="0" smtClean="0"/>
              <a:t> </a:t>
            </a:r>
            <a:r>
              <a:rPr lang="id-ID" dirty="0">
                <a:solidFill>
                  <a:srgbClr val="0070C0"/>
                </a:solidFill>
              </a:rPr>
              <a:t>#</a:t>
            </a:r>
            <a:r>
              <a:rPr lang="id-ID" dirty="0" smtClean="0">
                <a:solidFill>
                  <a:srgbClr val="0070C0"/>
                </a:solidFill>
              </a:rPr>
              <a:t>content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id-ID" dirty="0" smtClean="0"/>
              <a:t>menganggap </a:t>
            </a:r>
            <a:r>
              <a:rPr lang="id-ID" dirty="0"/>
              <a:t>tidak ada element didalamnya. </a:t>
            </a:r>
            <a:endParaRPr lang="en-US" dirty="0" smtClean="0"/>
          </a:p>
          <a:p>
            <a:r>
              <a:rPr lang="id-ID" dirty="0" smtClean="0"/>
              <a:t>Ada </a:t>
            </a:r>
            <a:r>
              <a:rPr lang="id-ID" dirty="0"/>
              <a:t>dua cara untuk menyelesaikan </a:t>
            </a:r>
            <a:r>
              <a:rPr lang="en-US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 smtClean="0"/>
              <a:t>Menambahkan</a:t>
            </a:r>
            <a:r>
              <a:rPr lang="en-US" sz="1800" dirty="0" smtClean="0"/>
              <a:t> style </a:t>
            </a:r>
            <a:r>
              <a:rPr lang="en-US" sz="1800" dirty="0" err="1" smtClean="0">
                <a:solidFill>
                  <a:srgbClr val="0070C0"/>
                </a:solidFill>
              </a:rPr>
              <a:t>overflow:hidden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#content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 smtClean="0"/>
          </a:p>
          <a:p>
            <a:pPr marL="800100" lvl="1" indent="-342900">
              <a:buFont typeface="+mj-lt"/>
              <a:buAutoNum type="arabicPeriod"/>
            </a:pP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endParaRPr lang="en-US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 smtClean="0"/>
              <a:t>Menambahkan</a:t>
            </a:r>
            <a:r>
              <a:rPr lang="en-US" sz="1800" dirty="0" smtClean="0"/>
              <a:t> div </a:t>
            </a:r>
            <a:r>
              <a:rPr lang="en-US" sz="1800" dirty="0" err="1" smtClean="0"/>
              <a:t>kosong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style </a:t>
            </a:r>
            <a:r>
              <a:rPr lang="en-US" sz="1800" dirty="0" err="1" smtClean="0"/>
              <a:t>clear:both</a:t>
            </a:r>
            <a:r>
              <a:rPr lang="en-US" sz="1800" dirty="0" smtClean="0"/>
              <a:t>;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</a:p>
          <a:p>
            <a:pPr marL="457200" lvl="1" indent="0">
              <a:buNone/>
            </a:pPr>
            <a:endParaRPr lang="en-US" sz="18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927" t="31470" r="65672" b="54622"/>
          <a:stretch/>
        </p:blipFill>
        <p:spPr>
          <a:xfrm>
            <a:off x="4057403" y="3447670"/>
            <a:ext cx="2524260" cy="10174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111" t="60040" r="52552" b="23317"/>
          <a:stretch/>
        </p:blipFill>
        <p:spPr>
          <a:xfrm>
            <a:off x="4057403" y="5073862"/>
            <a:ext cx="4337386" cy="12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51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191" t="47315" r="26177" b="16065"/>
          <a:stretch/>
        </p:blipFill>
        <p:spPr>
          <a:xfrm>
            <a:off x="2589212" y="2133600"/>
            <a:ext cx="6903076" cy="311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2293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CSS </a:t>
            </a:r>
            <a:r>
              <a:rPr lang="id-ID" dirty="0"/>
              <a:t>Reset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CSS </a:t>
            </a:r>
            <a:r>
              <a:rPr lang="id-ID" dirty="0"/>
              <a:t>Reset berfungsi untuk mereset atau mengatur ulang seluruh property-property yang telah disetting oleh browser, seperti margin, padding, warna huruf (link) ukuran huruf heading dan lain sebagainya. </a:t>
            </a:r>
            <a:endParaRPr lang="en-US" dirty="0" smtClean="0"/>
          </a:p>
          <a:p>
            <a:pPr marL="1257300" lvl="3" indent="0">
              <a:buNone/>
            </a:pPr>
            <a:r>
              <a:rPr lang="id-ID" sz="1800" dirty="0" smtClean="0"/>
              <a:t>* </a:t>
            </a:r>
            <a:r>
              <a:rPr lang="id-ID" sz="1800" dirty="0"/>
              <a:t>{ </a:t>
            </a:r>
          </a:p>
          <a:p>
            <a:pPr marL="1257300" lvl="3" indent="0">
              <a:buNone/>
            </a:pPr>
            <a:r>
              <a:rPr lang="en-US" sz="1800" dirty="0" smtClean="0"/>
              <a:t>		</a:t>
            </a:r>
            <a:r>
              <a:rPr lang="id-ID" sz="1800" dirty="0" smtClean="0"/>
              <a:t>margin:0</a:t>
            </a:r>
            <a:r>
              <a:rPr lang="id-ID" sz="1800" dirty="0"/>
              <a:t>; </a:t>
            </a:r>
          </a:p>
          <a:p>
            <a:pPr marL="1257300" lvl="3" indent="0">
              <a:buNone/>
            </a:pPr>
            <a:r>
              <a:rPr lang="en-US" sz="1800" dirty="0" smtClean="0"/>
              <a:t>		</a:t>
            </a:r>
            <a:r>
              <a:rPr lang="id-ID" sz="1800" dirty="0" smtClean="0"/>
              <a:t>padding:0</a:t>
            </a:r>
            <a:r>
              <a:rPr lang="id-ID" sz="1800" dirty="0"/>
              <a:t>; </a:t>
            </a:r>
          </a:p>
          <a:p>
            <a:pPr marL="1257300" lvl="3" indent="0">
              <a:buNone/>
            </a:pPr>
            <a:r>
              <a:rPr lang="en-US" sz="1800" dirty="0" smtClean="0"/>
              <a:t>  </a:t>
            </a:r>
            <a:r>
              <a:rPr lang="id-ID" sz="1800" dirty="0" smtClean="0"/>
              <a:t>} </a:t>
            </a:r>
            <a:endParaRPr lang="en-US" sz="1800" dirty="0" smtClean="0"/>
          </a:p>
          <a:p>
            <a:r>
              <a:rPr lang="id-ID" dirty="0" smtClean="0"/>
              <a:t>Selector </a:t>
            </a:r>
            <a:r>
              <a:rPr lang="id-ID" dirty="0"/>
              <a:t>bintang (*) digunakan untuk memberikan style pada Seluruh elemen/Tag HTML. Dalam kasus ini, kita akan mengatur ulang margin dan padding menjadi 0 pada seluruh elemen HTML yang ada. </a:t>
            </a:r>
          </a:p>
        </p:txBody>
      </p:sp>
    </p:spTree>
    <p:extLst>
      <p:ext uri="{BB962C8B-B14F-4D97-AF65-F5344CB8AC3E}">
        <p14:creationId xmlns:p14="http://schemas.microsoft.com/office/powerpoint/2010/main" xmlns="" val="31545824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3441</TotalTime>
  <Words>689</Words>
  <Application>Microsoft Office PowerPoint</Application>
  <PresentationFormat>Custom</PresentationFormat>
  <Paragraphs>77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Wisp</vt:lpstr>
      <vt:lpstr>Floating, Positioning</vt:lpstr>
      <vt:lpstr>Deskripsi Floating</vt:lpstr>
      <vt:lpstr>Deskripsi Floating</vt:lpstr>
      <vt:lpstr>Contoh </vt:lpstr>
      <vt:lpstr>Contoh Kasus </vt:lpstr>
      <vt:lpstr>Contoh Kasus</vt:lpstr>
      <vt:lpstr>Penyelesaian</vt:lpstr>
      <vt:lpstr>Hasil Akhir</vt:lpstr>
      <vt:lpstr>CSS Reset </vt:lpstr>
      <vt:lpstr>Positioning</vt:lpstr>
      <vt:lpstr>Static </vt:lpstr>
      <vt:lpstr>Contoh </vt:lpstr>
      <vt:lpstr>Relative </vt:lpstr>
      <vt:lpstr>Absolute </vt:lpstr>
      <vt:lpstr>Absolute </vt:lpstr>
      <vt:lpstr>Absolute </vt:lpstr>
      <vt:lpstr>Fixed </vt:lpstr>
      <vt:lpstr>Tumpukan elemen</vt:lpstr>
      <vt:lpstr>Contoh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Floating, Positioning</dc:title>
  <dc:creator>kharis</dc:creator>
  <cp:lastModifiedBy>B01</cp:lastModifiedBy>
  <cp:revision>20</cp:revision>
  <dcterms:created xsi:type="dcterms:W3CDTF">2017-05-02T21:58:51Z</dcterms:created>
  <dcterms:modified xsi:type="dcterms:W3CDTF">2017-05-05T09:55:07Z</dcterms:modified>
</cp:coreProperties>
</file>