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16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987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777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489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0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2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7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1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5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27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Tag DIV dan TABLE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Kharisma, ST.,M.Cs. – STMIK Jenderal Achmad Yani</a:t>
            </a:r>
          </a:p>
        </p:txBody>
      </p:sp>
    </p:spTree>
    <p:extLst>
      <p:ext uri="{BB962C8B-B14F-4D97-AF65-F5344CB8AC3E}">
        <p14:creationId xmlns:p14="http://schemas.microsoft.com/office/powerpoint/2010/main" val="37592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Tag Table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endParaRPr lang="id-ID" dirty="0"/>
          </a:p>
          <a:p>
            <a:pPr marL="1714500" lvl="4" indent="0">
              <a:buNone/>
            </a:pPr>
            <a:r>
              <a:rPr lang="id-ID" sz="2000" dirty="0"/>
              <a:t>&lt;table&gt; </a:t>
            </a:r>
          </a:p>
          <a:p>
            <a:pPr marL="1714500" lvl="4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	&lt;tr</a:t>
            </a:r>
            <a:r>
              <a:rPr lang="id-ID" sz="2000" dirty="0"/>
              <a:t>&gt; </a:t>
            </a:r>
          </a:p>
          <a:p>
            <a:pPr marL="1714500" lvl="4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		&lt;td&gt;No</a:t>
            </a:r>
            <a:r>
              <a:rPr lang="id-ID" sz="2000" dirty="0"/>
              <a:t>&lt;/td&gt; </a:t>
            </a:r>
          </a:p>
          <a:p>
            <a:pPr marL="1714500" lvl="4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		&lt;td&gt;Nama</a:t>
            </a:r>
            <a:r>
              <a:rPr lang="id-ID" sz="2000" dirty="0"/>
              <a:t>&lt;/td&gt; </a:t>
            </a:r>
          </a:p>
          <a:p>
            <a:pPr marL="1714500" lvl="4" indent="0">
              <a:buNone/>
            </a:pPr>
            <a:r>
              <a:rPr lang="id-ID" sz="2000" dirty="0"/>
              <a:t>	</a:t>
            </a:r>
            <a:r>
              <a:rPr lang="id-ID" sz="2000" dirty="0" smtClean="0"/>
              <a:t>		&lt;td&gt;Alamat</a:t>
            </a:r>
            <a:r>
              <a:rPr lang="id-ID" sz="2000" dirty="0"/>
              <a:t>&lt;/td&gt; </a:t>
            </a:r>
          </a:p>
          <a:p>
            <a:pPr marL="1714500" lvl="4" indent="0">
              <a:buNone/>
            </a:pPr>
            <a:r>
              <a:rPr lang="id-ID" sz="2000" dirty="0" smtClean="0"/>
              <a:t>		&lt;/</a:t>
            </a:r>
            <a:r>
              <a:rPr lang="id-ID" sz="2000" dirty="0"/>
              <a:t>tr&gt; </a:t>
            </a:r>
          </a:p>
          <a:p>
            <a:pPr marL="1714500" lvl="4" indent="0">
              <a:buNone/>
            </a:pPr>
            <a:r>
              <a:rPr lang="id-ID" sz="2000" dirty="0" smtClean="0"/>
              <a:t>&lt;/</a:t>
            </a:r>
            <a:r>
              <a:rPr lang="id-ID" sz="2000" dirty="0"/>
              <a:t>table&gt; 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21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Tag Table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31380"/>
            <a:ext cx="10554574" cy="3636511"/>
          </a:xfrm>
        </p:spPr>
        <p:txBody>
          <a:bodyPr>
            <a:normAutofit fontScale="77500" lnSpcReduction="20000"/>
          </a:bodyPr>
          <a:lstStyle/>
          <a:p>
            <a:pPr marL="1714500" lvl="4" indent="0">
              <a:buNone/>
            </a:pPr>
            <a:r>
              <a:rPr lang="id-ID" sz="2600" dirty="0" smtClean="0"/>
              <a:t>&lt;</a:t>
            </a:r>
            <a:r>
              <a:rPr lang="id-ID" sz="2600" dirty="0"/>
              <a:t>table&gt; </a:t>
            </a:r>
          </a:p>
          <a:p>
            <a:pPr marL="1714500" lvl="4" indent="0">
              <a:buNone/>
            </a:pPr>
            <a:r>
              <a:rPr lang="id-ID" sz="2600" dirty="0" smtClean="0"/>
              <a:t>		&lt;tr</a:t>
            </a:r>
            <a:r>
              <a:rPr lang="id-ID" sz="2600" dirty="0"/>
              <a:t>&gt; </a:t>
            </a:r>
          </a:p>
          <a:p>
            <a:pPr marL="1714500" lvl="4" indent="0">
              <a:buNone/>
            </a:pPr>
            <a:r>
              <a:rPr lang="id-ID" sz="2600" dirty="0" smtClean="0"/>
              <a:t>			&lt;td&gt;No</a:t>
            </a:r>
            <a:r>
              <a:rPr lang="id-ID" sz="2600" dirty="0"/>
              <a:t>&lt;/td</a:t>
            </a:r>
            <a:r>
              <a:rPr lang="id-ID" sz="2600" dirty="0" smtClean="0"/>
              <a:t>&gt;	</a:t>
            </a:r>
            <a:r>
              <a:rPr lang="fi-FI" sz="2600" dirty="0" smtClean="0"/>
              <a:t>&lt;</a:t>
            </a:r>
            <a:r>
              <a:rPr lang="fi-FI" sz="2600" dirty="0"/>
              <a:t>td colspan=2&gt;Jenis Kelamin&lt;/td&gt; </a:t>
            </a:r>
          </a:p>
          <a:p>
            <a:pPr marL="1714500" lvl="4" indent="0">
              <a:buNone/>
            </a:pPr>
            <a:r>
              <a:rPr lang="id-ID" sz="2600" dirty="0" smtClean="0"/>
              <a:t>			&lt;</a:t>
            </a:r>
            <a:r>
              <a:rPr lang="id-ID" sz="2600" dirty="0"/>
              <a:t>td rowspan=2&gt;Nama&lt;/td&gt; </a:t>
            </a:r>
          </a:p>
          <a:p>
            <a:pPr marL="1714500" lvl="4" indent="0">
              <a:buNone/>
            </a:pPr>
            <a:r>
              <a:rPr lang="id-ID" sz="2600" dirty="0" smtClean="0"/>
              <a:t>		&lt;/</a:t>
            </a:r>
            <a:r>
              <a:rPr lang="id-ID" sz="2600" dirty="0"/>
              <a:t>tr&gt; </a:t>
            </a:r>
          </a:p>
          <a:p>
            <a:pPr marL="1714500" lvl="4" indent="0">
              <a:buNone/>
            </a:pPr>
            <a:r>
              <a:rPr lang="id-ID" sz="2600" dirty="0" smtClean="0"/>
              <a:t>		&lt;</a:t>
            </a:r>
            <a:r>
              <a:rPr lang="id-ID" sz="2600" dirty="0"/>
              <a:t>tr&gt; </a:t>
            </a:r>
          </a:p>
          <a:p>
            <a:pPr marL="1714500" lvl="4" indent="0">
              <a:buNone/>
            </a:pPr>
            <a:r>
              <a:rPr lang="id-ID" sz="2600" dirty="0" smtClean="0"/>
              <a:t>			&lt;</a:t>
            </a:r>
            <a:r>
              <a:rPr lang="id-ID" sz="2600" dirty="0"/>
              <a:t>td&gt;L&lt;/td</a:t>
            </a:r>
            <a:r>
              <a:rPr lang="id-ID" sz="2600" dirty="0" smtClean="0"/>
              <a:t>&gt;&lt;</a:t>
            </a:r>
            <a:r>
              <a:rPr lang="id-ID" sz="2600" dirty="0"/>
              <a:t>td&gt;P&lt;/td&gt; </a:t>
            </a:r>
          </a:p>
          <a:p>
            <a:pPr marL="1714500" lvl="4" indent="0">
              <a:buNone/>
            </a:pPr>
            <a:r>
              <a:rPr lang="id-ID" sz="2600" dirty="0" smtClean="0"/>
              <a:t>		&lt;/</a:t>
            </a:r>
            <a:r>
              <a:rPr lang="id-ID" sz="2600" dirty="0"/>
              <a:t>tr&gt; </a:t>
            </a:r>
          </a:p>
          <a:p>
            <a:pPr marL="1714500" lvl="4" indent="0">
              <a:buNone/>
            </a:pPr>
            <a:r>
              <a:rPr lang="id-ID" sz="2600" dirty="0" smtClean="0"/>
              <a:t>	</a:t>
            </a:r>
            <a:r>
              <a:rPr lang="en-US" sz="2600" dirty="0" smtClean="0"/>
              <a:t>	</a:t>
            </a:r>
            <a:r>
              <a:rPr lang="id-ID" sz="2600" dirty="0" smtClean="0"/>
              <a:t>&lt;</a:t>
            </a:r>
            <a:r>
              <a:rPr lang="id-ID" sz="2600" dirty="0"/>
              <a:t>tr&gt; </a:t>
            </a:r>
            <a:endParaRPr lang="id-ID" sz="2200" dirty="0"/>
          </a:p>
          <a:p>
            <a:pPr marL="0" indent="0">
              <a:buNone/>
            </a:pPr>
            <a:r>
              <a:rPr lang="id-ID" dirty="0" smtClean="0"/>
              <a:t>			</a:t>
            </a:r>
            <a:r>
              <a:rPr lang="en-US" dirty="0" smtClean="0"/>
              <a:t>	</a:t>
            </a:r>
            <a:r>
              <a:rPr lang="id-ID" dirty="0" smtClean="0"/>
              <a:t>&lt;</a:t>
            </a:r>
            <a:r>
              <a:rPr lang="id-ID" dirty="0"/>
              <a:t>td&gt;1&lt;/</a:t>
            </a:r>
            <a:r>
              <a:rPr lang="id-ID" dirty="0" smtClean="0"/>
              <a:t>td&gt;&lt;</a:t>
            </a:r>
            <a:r>
              <a:rPr lang="id-ID" dirty="0"/>
              <a:t>td&gt;L&lt;/</a:t>
            </a:r>
            <a:r>
              <a:rPr lang="id-ID" dirty="0" smtClean="0"/>
              <a:t>td&gt;&lt;</a:t>
            </a:r>
            <a:r>
              <a:rPr lang="id-ID" dirty="0"/>
              <a:t>td&gt;&lt;/td</a:t>
            </a:r>
            <a:r>
              <a:rPr lang="id-ID" dirty="0" smtClean="0"/>
              <a:t>&gt;&lt;td&gt;KHarisma&lt;/td&gt;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&lt;/tr&gt;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&lt;/table&gt; </a:t>
            </a:r>
            <a:endParaRPr lang="id-ID" dirty="0"/>
          </a:p>
          <a:p>
            <a:pPr marL="1714500" lvl="4" indent="0">
              <a:buNone/>
            </a:pPr>
            <a:endParaRPr lang="id-ID" sz="1700" dirty="0"/>
          </a:p>
        </p:txBody>
      </p:sp>
    </p:spTree>
    <p:extLst>
      <p:ext uri="{BB962C8B-B14F-4D97-AF65-F5344CB8AC3E}">
        <p14:creationId xmlns:p14="http://schemas.microsoft.com/office/powerpoint/2010/main" val="18907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Table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id-ID" dirty="0"/>
              <a:t>Agar format tabel sesuai dengan ketentuan, Anda dapat menggunakan tag &lt;thead&gt; </a:t>
            </a:r>
            <a:r>
              <a:rPr lang="id-ID" dirty="0" smtClean="0"/>
              <a:t>untuk </a:t>
            </a:r>
            <a:r>
              <a:rPr lang="id-ID" dirty="0"/>
              <a:t>baris yang menjadi Judul tabel, </a:t>
            </a:r>
            <a:endParaRPr lang="id-ID" dirty="0" smtClean="0"/>
          </a:p>
          <a:p>
            <a:r>
              <a:rPr lang="id-ID" dirty="0" smtClean="0"/>
              <a:t>&lt;</a:t>
            </a:r>
            <a:r>
              <a:rPr lang="id-ID" dirty="0"/>
              <a:t>tbody&gt; untuk data/isi dari tabel dan </a:t>
            </a:r>
            <a:endParaRPr lang="id-ID" dirty="0" smtClean="0"/>
          </a:p>
          <a:p>
            <a:r>
              <a:rPr lang="id-ID" dirty="0" smtClean="0"/>
              <a:t>&lt;</a:t>
            </a:r>
            <a:r>
              <a:rPr lang="id-ID" dirty="0"/>
              <a:t>tfooter&gt; untuk kaki tabel (bisa diisi sama dengan thead atau lainnya).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09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Kesalahan Penggunaan 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37" y="2119664"/>
            <a:ext cx="10554574" cy="2870899"/>
          </a:xfrm>
        </p:spPr>
        <p:txBody>
          <a:bodyPr>
            <a:normAutofit lnSpcReduction="10000"/>
          </a:bodyPr>
          <a:lstStyle/>
          <a:p>
            <a:endParaRPr lang="id-ID" dirty="0"/>
          </a:p>
          <a:p>
            <a:r>
              <a:rPr lang="id-ID" dirty="0"/>
              <a:t>Masih banyak yang menggunakan tabel untuk keperluan layouting sebuah website, misalnya menggunakan tag table untuk membuat layout 2 kolom, 3 kolom, atau 4 </a:t>
            </a:r>
            <a:r>
              <a:rPr lang="id-ID" dirty="0" smtClean="0"/>
              <a:t>kolom</a:t>
            </a:r>
            <a:endParaRPr lang="id-ID" dirty="0"/>
          </a:p>
          <a:p>
            <a:r>
              <a:rPr lang="id-ID" dirty="0"/>
              <a:t>Layout table biasanya dibuat secara otomatis oleh aplikasi seperti Dreamweaver atau Photoshop (di-</a:t>
            </a:r>
            <a:r>
              <a:rPr lang="id-ID" i="1" dirty="0"/>
              <a:t>generate </a:t>
            </a:r>
            <a:r>
              <a:rPr lang="id-ID" dirty="0"/>
              <a:t>oleh slicing tool). </a:t>
            </a:r>
            <a:r>
              <a:rPr lang="id-ID" dirty="0" smtClean="0"/>
              <a:t> </a:t>
            </a:r>
            <a:endParaRPr lang="en-US" dirty="0" smtClean="0"/>
          </a:p>
          <a:p>
            <a:r>
              <a:rPr lang="en-US" dirty="0" err="1" smtClean="0"/>
              <a:t>Harusnya</a:t>
            </a:r>
            <a:r>
              <a:rPr lang="en-US" dirty="0" smtClean="0"/>
              <a:t> </a:t>
            </a:r>
            <a:r>
              <a:rPr lang="id-ID" dirty="0" smtClean="0"/>
              <a:t>Tag </a:t>
            </a:r>
            <a:r>
              <a:rPr lang="id-ID" dirty="0"/>
              <a:t>table digunakan untuk memformat data tabular/data yang membutuhkan format tabel 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091" t="59640" r="25980" b="20818"/>
          <a:stretch/>
        </p:blipFill>
        <p:spPr>
          <a:xfrm>
            <a:off x="2916796" y="4990563"/>
            <a:ext cx="5975797" cy="14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id-ID" dirty="0" smtClean="0"/>
              <a:t>Kesalahan </a:t>
            </a:r>
            <a:r>
              <a:rPr lang="id-ID" dirty="0"/>
              <a:t>Penggunaan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71" t="24780" r="27663" b="17825"/>
          <a:stretch/>
        </p:blipFill>
        <p:spPr>
          <a:xfrm>
            <a:off x="3369703" y="2336873"/>
            <a:ext cx="5499279" cy="41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Tag DIV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Tag DIV (division/bagian ) adalah Tag yang digunakan untuk mengelompokkan tag-tag html menjadi suatu grup </a:t>
            </a:r>
          </a:p>
          <a:p>
            <a:pPr marL="0" indent="0">
              <a:buNone/>
            </a:pPr>
            <a:r>
              <a:rPr lang="id-ID" dirty="0" smtClean="0"/>
              <a:t>Sebuah website/blog yang ada s</a:t>
            </a:r>
            <a:r>
              <a:rPr lang="en-US" dirty="0" smtClean="0"/>
              <a:t>a</a:t>
            </a:r>
            <a:r>
              <a:rPr lang="id-ID" dirty="0" smtClean="0"/>
              <a:t>at ini terdiri dari 4 grup</a:t>
            </a:r>
          </a:p>
          <a:p>
            <a:r>
              <a:rPr lang="id-ID" dirty="0" smtClean="0"/>
              <a:t>Header</a:t>
            </a:r>
          </a:p>
          <a:p>
            <a:r>
              <a:rPr lang="id-ID" dirty="0" smtClean="0"/>
              <a:t>Content</a:t>
            </a:r>
          </a:p>
          <a:p>
            <a:r>
              <a:rPr lang="id-ID" dirty="0" smtClean="0"/>
              <a:t>Sidebar</a:t>
            </a:r>
          </a:p>
          <a:p>
            <a:r>
              <a:rPr lang="id-ID" dirty="0" smtClean="0"/>
              <a:t>Footer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74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Tag DIV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&lt;</a:t>
            </a:r>
            <a:r>
              <a:rPr lang="id-ID" dirty="0"/>
              <a:t>div id</a:t>
            </a:r>
            <a:r>
              <a:rPr lang="id-ID" dirty="0" smtClean="0"/>
              <a:t>=“header”&gt;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&lt;/div&gt; </a:t>
            </a:r>
          </a:p>
          <a:p>
            <a:pPr marL="0" indent="0">
              <a:buNone/>
            </a:pPr>
            <a:r>
              <a:rPr lang="id-ID" dirty="0" smtClean="0"/>
              <a:t>&lt;div id=“content”&gt; </a:t>
            </a:r>
          </a:p>
          <a:p>
            <a:pPr marL="0" indent="0">
              <a:buNone/>
            </a:pPr>
            <a:r>
              <a:rPr lang="id-ID" dirty="0" smtClean="0"/>
              <a:t>&lt;/div&gt; </a:t>
            </a:r>
          </a:p>
          <a:p>
            <a:pPr marL="0" indent="0">
              <a:buNone/>
            </a:pPr>
            <a:r>
              <a:rPr lang="id-ID" dirty="0" smtClean="0"/>
              <a:t>&lt;div id=“sidebar”&gt; </a:t>
            </a:r>
          </a:p>
          <a:p>
            <a:pPr marL="0" indent="0">
              <a:buNone/>
            </a:pPr>
            <a:r>
              <a:rPr lang="id-ID" dirty="0" smtClean="0"/>
              <a:t>&lt;/div&gt; </a:t>
            </a:r>
          </a:p>
          <a:p>
            <a:pPr marL="0" indent="0">
              <a:buNone/>
            </a:pPr>
            <a:r>
              <a:rPr lang="id-ID" dirty="0" smtClean="0"/>
              <a:t>&lt;div id=“footer”&gt; </a:t>
            </a:r>
          </a:p>
          <a:p>
            <a:pPr marL="0" indent="0">
              <a:buNone/>
            </a:pPr>
            <a:r>
              <a:rPr lang="id-ID" dirty="0" smtClean="0"/>
              <a:t>&lt;/div&gt; 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5104325" y="3024879"/>
            <a:ext cx="6100294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Jika </a:t>
            </a:r>
            <a:r>
              <a:rPr lang="id-ID" dirty="0"/>
              <a:t>anda menampilkannya pada browser, anda tidak akan melihat apa-apa karena tag div tidak akan menampilkan efek visual. Tag ini hanya digunakan untuk membuat dokumen HTML lebih terstruktur dengan membagi-bagi dokumen ke dalam bagian-bagian yang lebih spesifik.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34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Atribut ID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d-ID" dirty="0"/>
          </a:p>
          <a:p>
            <a:r>
              <a:rPr lang="id-ID" dirty="0"/>
              <a:t>Atribut ID digunakan untuk penamaan elemen HTML yang memiliki karakteristik unik/berbeda. </a:t>
            </a:r>
            <a:endParaRPr lang="id-ID" dirty="0" smtClean="0"/>
          </a:p>
          <a:p>
            <a:r>
              <a:rPr lang="id-ID" dirty="0" smtClean="0"/>
              <a:t>Tidak </a:t>
            </a:r>
            <a:r>
              <a:rPr lang="id-ID" dirty="0"/>
              <a:t>boleh ada dua atau lebih elemen yang mempunyai ID yang sama. </a:t>
            </a:r>
            <a:endParaRPr lang="id-ID" dirty="0" smtClean="0"/>
          </a:p>
          <a:p>
            <a:r>
              <a:rPr lang="id-ID" dirty="0" smtClean="0"/>
              <a:t>Contoh Atribut Salah</a:t>
            </a:r>
          </a:p>
          <a:p>
            <a:pPr marL="800100" lvl="2" indent="0">
              <a:buNone/>
            </a:pPr>
            <a:r>
              <a:rPr lang="id-ID" sz="2200" dirty="0" smtClean="0"/>
              <a:t>&lt;</a:t>
            </a:r>
            <a:r>
              <a:rPr lang="id-ID" sz="2200" dirty="0"/>
              <a:t>div </a:t>
            </a:r>
            <a:r>
              <a:rPr lang="id-ID" sz="2200" dirty="0" smtClean="0"/>
              <a:t>id=“menu”&gt; </a:t>
            </a:r>
            <a:endParaRPr lang="id-ID" sz="2200" dirty="0"/>
          </a:p>
          <a:p>
            <a:pPr marL="800100" lvl="2" indent="0">
              <a:buNone/>
            </a:pPr>
            <a:r>
              <a:rPr lang="id-ID" sz="2200" dirty="0" smtClean="0"/>
              <a:t>		&lt;ul </a:t>
            </a:r>
            <a:r>
              <a:rPr lang="id-ID" sz="2200" dirty="0"/>
              <a:t>id</a:t>
            </a:r>
            <a:r>
              <a:rPr lang="id-ID" sz="2200" dirty="0" smtClean="0"/>
              <a:t>=“menu”&gt; </a:t>
            </a:r>
            <a:endParaRPr lang="id-ID" sz="2200" dirty="0"/>
          </a:p>
          <a:p>
            <a:pPr marL="800100" lvl="2" indent="0">
              <a:buNone/>
            </a:pPr>
            <a:r>
              <a:rPr lang="id-ID" sz="2200" dirty="0" smtClean="0"/>
              <a:t>			&lt;</a:t>
            </a:r>
            <a:r>
              <a:rPr lang="id-ID" sz="2200" dirty="0"/>
              <a:t>li&gt;Beranda&lt;/li&gt; </a:t>
            </a:r>
          </a:p>
          <a:p>
            <a:pPr marL="800100" lvl="2" indent="0">
              <a:buNone/>
            </a:pPr>
            <a:r>
              <a:rPr lang="id-ID" sz="2200" dirty="0" smtClean="0"/>
              <a:t>			&lt;</a:t>
            </a:r>
            <a:r>
              <a:rPr lang="id-ID" sz="2200" dirty="0"/>
              <a:t>li&gt;Tutorial&lt;/li&gt; </a:t>
            </a:r>
          </a:p>
          <a:p>
            <a:pPr marL="800100" lvl="2" indent="0">
              <a:buNone/>
            </a:pPr>
            <a:r>
              <a:rPr lang="id-ID" sz="2200" dirty="0" smtClean="0"/>
              <a:t>		&lt;/</a:t>
            </a:r>
            <a:r>
              <a:rPr lang="id-ID" sz="2200" dirty="0"/>
              <a:t>ul&gt; </a:t>
            </a:r>
          </a:p>
          <a:p>
            <a:pPr marL="800100" lvl="2" indent="0">
              <a:buNone/>
            </a:pPr>
            <a:r>
              <a:rPr lang="id-ID" sz="2200" dirty="0" smtClean="0"/>
              <a:t>&lt;/</a:t>
            </a:r>
            <a:r>
              <a:rPr lang="id-ID" sz="2200" dirty="0"/>
              <a:t>div&gt; 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10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Atribut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d-ID" dirty="0"/>
          </a:p>
          <a:p>
            <a:r>
              <a:rPr lang="id-ID" dirty="0"/>
              <a:t>Class digunakan untuk penamaan elemen yang memiliki karakteristik/struktur sama dan dapat digunakan berulang kali dalam markup (Kode HTML). </a:t>
            </a:r>
          </a:p>
          <a:p>
            <a:r>
              <a:rPr lang="id-ID" dirty="0" smtClean="0"/>
              <a:t>Contoh</a:t>
            </a:r>
            <a:endParaRPr lang="id-ID" dirty="0"/>
          </a:p>
          <a:p>
            <a:pPr marL="1257300" lvl="3" indent="0">
              <a:buNone/>
            </a:pPr>
            <a:r>
              <a:rPr lang="id-ID" sz="1800" dirty="0"/>
              <a:t>&lt;ul </a:t>
            </a:r>
            <a:r>
              <a:rPr lang="id-ID" sz="1800" dirty="0" smtClean="0"/>
              <a:t>id=“menu”&gt; </a:t>
            </a:r>
            <a:endParaRPr lang="id-ID" sz="1800" dirty="0"/>
          </a:p>
          <a:p>
            <a:pPr marL="1257300" lvl="3" indent="0">
              <a:buNone/>
            </a:pPr>
            <a:r>
              <a:rPr lang="id-ID" sz="1800" dirty="0" smtClean="0"/>
              <a:t>		</a:t>
            </a:r>
            <a:r>
              <a:rPr lang="it-IT" sz="1800" dirty="0" smtClean="0"/>
              <a:t>&lt;li </a:t>
            </a:r>
            <a:r>
              <a:rPr lang="it-IT" sz="1800" dirty="0"/>
              <a:t>class</a:t>
            </a:r>
            <a:r>
              <a:rPr lang="it-IT" sz="1800" dirty="0" smtClean="0"/>
              <a:t>=</a:t>
            </a:r>
            <a:r>
              <a:rPr lang="id-ID" sz="1800" dirty="0" smtClean="0"/>
              <a:t>“</a:t>
            </a:r>
            <a:r>
              <a:rPr lang="it-IT" sz="1800" dirty="0" smtClean="0"/>
              <a:t>merah</a:t>
            </a:r>
            <a:r>
              <a:rPr lang="id-ID" sz="1800" dirty="0" smtClean="0"/>
              <a:t>”</a:t>
            </a:r>
            <a:r>
              <a:rPr lang="it-IT" sz="1800" dirty="0" smtClean="0"/>
              <a:t>&gt;</a:t>
            </a:r>
            <a:r>
              <a:rPr lang="it-IT" sz="1800" dirty="0"/>
              <a:t>Beranda&lt;/li&gt; </a:t>
            </a:r>
          </a:p>
          <a:p>
            <a:pPr marL="1257300" lvl="3" indent="0">
              <a:buNone/>
            </a:pPr>
            <a:r>
              <a:rPr lang="id-ID" sz="1800" dirty="0" smtClean="0"/>
              <a:t>		&lt;</a:t>
            </a:r>
            <a:r>
              <a:rPr lang="id-ID" sz="1800" dirty="0"/>
              <a:t>li&gt;Tutorial&lt;/li&gt; </a:t>
            </a:r>
          </a:p>
          <a:p>
            <a:pPr marL="1257300" lvl="3" indent="0">
              <a:buNone/>
            </a:pPr>
            <a:r>
              <a:rPr lang="id-ID" sz="1800" dirty="0" smtClean="0"/>
              <a:t>		</a:t>
            </a:r>
            <a:r>
              <a:rPr lang="it-IT" sz="1800" dirty="0" smtClean="0"/>
              <a:t>&lt;</a:t>
            </a:r>
            <a:r>
              <a:rPr lang="it-IT" sz="1800" dirty="0"/>
              <a:t>li class</a:t>
            </a:r>
            <a:r>
              <a:rPr lang="it-IT" sz="1800" dirty="0" smtClean="0"/>
              <a:t>=</a:t>
            </a:r>
            <a:r>
              <a:rPr lang="id-ID" sz="1800" dirty="0" smtClean="0"/>
              <a:t>“</a:t>
            </a:r>
            <a:r>
              <a:rPr lang="it-IT" sz="1800" dirty="0" smtClean="0"/>
              <a:t>merah</a:t>
            </a:r>
            <a:r>
              <a:rPr lang="id-ID" sz="1800" dirty="0" smtClean="0"/>
              <a:t>”</a:t>
            </a:r>
            <a:r>
              <a:rPr lang="it-IT" sz="1800" dirty="0" smtClean="0"/>
              <a:t>&gt;</a:t>
            </a:r>
            <a:r>
              <a:rPr lang="it-IT" sz="1800" dirty="0"/>
              <a:t>Berita&lt;/li&gt; </a:t>
            </a:r>
          </a:p>
          <a:p>
            <a:pPr marL="1257300" lvl="3" indent="0">
              <a:buNone/>
            </a:pPr>
            <a:r>
              <a:rPr lang="id-ID" sz="1800" dirty="0" smtClean="0"/>
              <a:t>		&lt;</a:t>
            </a:r>
            <a:r>
              <a:rPr lang="id-ID" sz="1800" dirty="0"/>
              <a:t>li&gt;Video&lt;/li&gt; </a:t>
            </a:r>
          </a:p>
          <a:p>
            <a:pPr marL="1257300" lvl="3" indent="0">
              <a:buNone/>
            </a:pPr>
            <a:r>
              <a:rPr lang="id-ID" sz="1800" dirty="0" smtClean="0"/>
              <a:t>&lt;/</a:t>
            </a:r>
            <a:r>
              <a:rPr lang="id-ID" sz="1800" dirty="0"/>
              <a:t>ul&gt;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38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dirty="0"/>
              <a:t/>
            </a:r>
            <a:br>
              <a:rPr lang="id-ID" b="0" dirty="0"/>
            </a:br>
            <a:r>
              <a:rPr lang="id-ID" b="0" dirty="0"/>
              <a:t>Child, Parent dan Siblings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endParaRPr lang="id-ID" dirty="0"/>
          </a:p>
          <a:p>
            <a:pPr marL="1714500" lvl="4" indent="0">
              <a:buNone/>
            </a:pPr>
            <a:r>
              <a:rPr lang="id-ID" sz="2400" dirty="0"/>
              <a:t>&lt;div id</a:t>
            </a:r>
            <a:r>
              <a:rPr lang="id-ID" sz="2400" dirty="0" smtClean="0"/>
              <a:t>=“wrapper”&gt; </a:t>
            </a:r>
            <a:endParaRPr lang="id-ID" sz="2400" dirty="0"/>
          </a:p>
          <a:p>
            <a:pPr marL="1714500" lvl="4" indent="0">
              <a:buNone/>
            </a:pPr>
            <a:r>
              <a:rPr lang="id-ID" sz="2400" dirty="0" smtClean="0"/>
              <a:t>		&lt;div </a:t>
            </a:r>
            <a:r>
              <a:rPr lang="id-ID" sz="2400" dirty="0"/>
              <a:t>id</a:t>
            </a:r>
            <a:r>
              <a:rPr lang="id-ID" sz="2400" dirty="0" smtClean="0"/>
              <a:t>=“content”&gt; </a:t>
            </a:r>
            <a:endParaRPr lang="id-ID" sz="2400" dirty="0"/>
          </a:p>
          <a:p>
            <a:pPr marL="1714500" lvl="4" indent="0">
              <a:buNone/>
            </a:pPr>
            <a:r>
              <a:rPr lang="id-ID" sz="2400" dirty="0" smtClean="0"/>
              <a:t>			</a:t>
            </a:r>
            <a:r>
              <a:rPr lang="fr-FR" sz="2400" dirty="0" smtClean="0"/>
              <a:t>&lt;</a:t>
            </a:r>
            <a:r>
              <a:rPr lang="fr-FR" sz="2400" dirty="0"/>
              <a:t>div id</a:t>
            </a:r>
            <a:r>
              <a:rPr lang="fr-FR" sz="2400" dirty="0" smtClean="0"/>
              <a:t>=</a:t>
            </a:r>
            <a:r>
              <a:rPr lang="id-ID" sz="2400" dirty="0" smtClean="0"/>
              <a:t>“</a:t>
            </a:r>
            <a:r>
              <a:rPr lang="fr-FR" sz="2400" dirty="0" smtClean="0"/>
              <a:t>article</a:t>
            </a:r>
            <a:r>
              <a:rPr lang="id-ID" sz="2400" dirty="0" smtClean="0"/>
              <a:t>”</a:t>
            </a:r>
            <a:r>
              <a:rPr lang="fr-FR" sz="2400" dirty="0" smtClean="0"/>
              <a:t>&gt;&lt;/</a:t>
            </a:r>
            <a:r>
              <a:rPr lang="fr-FR" sz="2400" dirty="0"/>
              <a:t>div&gt; </a:t>
            </a:r>
          </a:p>
          <a:p>
            <a:pPr marL="1714500" lvl="4" indent="0">
              <a:buNone/>
            </a:pPr>
            <a:r>
              <a:rPr lang="id-ID" sz="2400" dirty="0" smtClean="0"/>
              <a:t>			&lt;</a:t>
            </a:r>
            <a:r>
              <a:rPr lang="id-ID" sz="2400" dirty="0"/>
              <a:t>div id</a:t>
            </a:r>
            <a:r>
              <a:rPr lang="id-ID" sz="2400" dirty="0" smtClean="0"/>
              <a:t>=“sidebar”&gt;&lt;/</a:t>
            </a:r>
            <a:r>
              <a:rPr lang="id-ID" sz="2400" dirty="0"/>
              <a:t>div&gt; </a:t>
            </a:r>
          </a:p>
          <a:p>
            <a:pPr marL="1714500" lvl="4" indent="0">
              <a:buNone/>
            </a:pPr>
            <a:r>
              <a:rPr lang="id-ID" sz="2400" dirty="0" smtClean="0"/>
              <a:t>		&lt;/</a:t>
            </a:r>
            <a:r>
              <a:rPr lang="id-ID" sz="2400" dirty="0"/>
              <a:t>div&gt; </a:t>
            </a:r>
          </a:p>
          <a:p>
            <a:pPr marL="1714500" lvl="4" indent="0">
              <a:buNone/>
            </a:pPr>
            <a:r>
              <a:rPr lang="id-ID" sz="2400" dirty="0" smtClean="0"/>
              <a:t>&lt;/</a:t>
            </a:r>
            <a:r>
              <a:rPr lang="id-ID" sz="2400" dirty="0"/>
              <a:t>div&gt;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19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dirty="0"/>
              <a:t>Child, Parent dan Siblings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  <a:p>
            <a:r>
              <a:rPr lang="id-ID" dirty="0"/>
              <a:t>&lt;div id</a:t>
            </a:r>
            <a:r>
              <a:rPr lang="id-ID" dirty="0" smtClean="0"/>
              <a:t>=“wrapper”&gt; </a:t>
            </a:r>
            <a:r>
              <a:rPr lang="id-ID" dirty="0"/>
              <a:t>disebut </a:t>
            </a:r>
            <a:r>
              <a:rPr lang="id-ID" b="1" dirty="0"/>
              <a:t>Parent</a:t>
            </a:r>
            <a:r>
              <a:rPr lang="id-ID" dirty="0"/>
              <a:t>, dan tag HTML yang ada di dalamnya disebut dengan </a:t>
            </a:r>
            <a:r>
              <a:rPr lang="id-ID" b="1" dirty="0"/>
              <a:t>Child</a:t>
            </a:r>
            <a:r>
              <a:rPr lang="id-ID" dirty="0"/>
              <a:t>(&lt;div id</a:t>
            </a:r>
            <a:r>
              <a:rPr lang="id-ID" dirty="0" smtClean="0"/>
              <a:t>=“content”&gt;). </a:t>
            </a:r>
            <a:endParaRPr lang="id-ID" dirty="0"/>
          </a:p>
          <a:p>
            <a:r>
              <a:rPr lang="id-ID" dirty="0" smtClean="0"/>
              <a:t>Begitu </a:t>
            </a:r>
            <a:r>
              <a:rPr lang="id-ID" dirty="0"/>
              <a:t>juga dengan &lt;div id</a:t>
            </a:r>
            <a:r>
              <a:rPr lang="id-ID" dirty="0" smtClean="0"/>
              <a:t>=“content”&gt; </a:t>
            </a:r>
            <a:r>
              <a:rPr lang="id-ID" dirty="0"/>
              <a:t>disebut </a:t>
            </a:r>
            <a:r>
              <a:rPr lang="id-ID" b="1" dirty="0"/>
              <a:t>parent </a:t>
            </a:r>
            <a:r>
              <a:rPr lang="id-ID" dirty="0"/>
              <a:t>untuk &lt;div id</a:t>
            </a:r>
            <a:r>
              <a:rPr lang="id-ID" dirty="0" smtClean="0"/>
              <a:t>=“article”&gt; </a:t>
            </a:r>
            <a:r>
              <a:rPr lang="id-ID" dirty="0"/>
              <a:t>dan &lt;div id</a:t>
            </a:r>
            <a:r>
              <a:rPr lang="id-ID" dirty="0" smtClean="0"/>
              <a:t>=“sidebar”&gt;, </a:t>
            </a:r>
            <a:endParaRPr lang="id-ID" dirty="0"/>
          </a:p>
          <a:p>
            <a:r>
              <a:rPr lang="id-ID" dirty="0" smtClean="0"/>
              <a:t>hubungan antara &lt;</a:t>
            </a:r>
            <a:r>
              <a:rPr lang="id-ID" dirty="0"/>
              <a:t>div </a:t>
            </a:r>
            <a:r>
              <a:rPr lang="id-ID" dirty="0" smtClean="0"/>
              <a:t>id=“article”&gt; </a:t>
            </a:r>
            <a:r>
              <a:rPr lang="id-ID" dirty="0"/>
              <a:t>dan &lt;div id</a:t>
            </a:r>
            <a:r>
              <a:rPr lang="id-ID" dirty="0" smtClean="0"/>
              <a:t>=“sidebar”&gt; </a:t>
            </a:r>
            <a:r>
              <a:rPr lang="id-ID" dirty="0"/>
              <a:t>disebut dengan sibling, atau saudara.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54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Tag 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/>
              <a:t>Untuk menampilkan data dengan tipe tabel dalam HTML, </a:t>
            </a:r>
            <a:endParaRPr lang="id-ID" dirty="0" smtClean="0"/>
          </a:p>
          <a:p>
            <a:r>
              <a:rPr lang="id-ID" dirty="0" smtClean="0"/>
              <a:t>&lt;table&gt;&lt;/table&gt;</a:t>
            </a:r>
            <a:endParaRPr lang="id-ID" dirty="0"/>
          </a:p>
          <a:p>
            <a:r>
              <a:rPr lang="id-ID" dirty="0"/>
              <a:t>Untuk membuat baris tabel, kita gunakan tag &lt;tr</a:t>
            </a:r>
            <a:r>
              <a:rPr lang="id-ID" dirty="0" smtClean="0"/>
              <a:t>&gt;  </a:t>
            </a:r>
            <a:r>
              <a:rPr lang="id-ID" dirty="0"/>
              <a:t>– </a:t>
            </a:r>
            <a:r>
              <a:rPr lang="id-ID" dirty="0" smtClean="0"/>
              <a:t> singkatan </a:t>
            </a:r>
            <a:r>
              <a:rPr lang="id-ID" dirty="0"/>
              <a:t>dari </a:t>
            </a:r>
            <a:r>
              <a:rPr lang="id-ID" i="1" dirty="0"/>
              <a:t>table row </a:t>
            </a:r>
            <a:r>
              <a:rPr lang="id-ID" dirty="0"/>
              <a:t>(ditulis di dalam tag table) </a:t>
            </a:r>
          </a:p>
          <a:p>
            <a:r>
              <a:rPr lang="id-ID" dirty="0"/>
              <a:t>untuk menentukan banyaknya kolom, tergantung dari banyaknya tag &lt;td&gt; (</a:t>
            </a:r>
            <a:r>
              <a:rPr lang="id-ID" i="1" dirty="0"/>
              <a:t>table data</a:t>
            </a:r>
            <a:r>
              <a:rPr lang="id-ID" dirty="0"/>
              <a:t>) yang digunakan di dalam tag &lt;tr&gt; 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8175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Tag Table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  <a:p>
            <a:r>
              <a:rPr lang="id-ID" dirty="0" smtClean="0"/>
              <a:t>Untuk </a:t>
            </a:r>
            <a:r>
              <a:rPr lang="id-ID" dirty="0"/>
              <a:t>menyatukan kolom atau baris (</a:t>
            </a:r>
            <a:r>
              <a:rPr lang="id-ID" i="1" dirty="0"/>
              <a:t>merge-cell</a:t>
            </a:r>
            <a:r>
              <a:rPr lang="id-ID" dirty="0"/>
              <a:t>) kita tambahkan atribut colspan (untuk </a:t>
            </a:r>
            <a:r>
              <a:rPr lang="id-ID" i="1" dirty="0"/>
              <a:t>merge horizontally-</a:t>
            </a:r>
            <a:r>
              <a:rPr lang="id-ID" dirty="0"/>
              <a:t>secara horizontal) atau rowspan (untuk </a:t>
            </a:r>
            <a:r>
              <a:rPr lang="id-ID" i="1" dirty="0"/>
              <a:t>merge vertically</a:t>
            </a:r>
            <a:r>
              <a:rPr lang="id-ID" dirty="0"/>
              <a:t>). </a:t>
            </a:r>
            <a:r>
              <a:rPr lang="id-ID" dirty="0" smtClean="0"/>
              <a:t> </a:t>
            </a:r>
            <a:endParaRPr lang="id-ID" dirty="0"/>
          </a:p>
          <a:p>
            <a:r>
              <a:rPr lang="id-ID" dirty="0"/>
              <a:t>untuk memberi garis pada tabel anda dapat menambahkan atribut border=1 pada tag &lt;table&gt; atau anda dapat menambahkan border lewat CSS nantinya. </a:t>
            </a:r>
          </a:p>
        </p:txBody>
      </p:sp>
    </p:spTree>
    <p:extLst>
      <p:ext uri="{BB962C8B-B14F-4D97-AF65-F5344CB8AC3E}">
        <p14:creationId xmlns:p14="http://schemas.microsoft.com/office/powerpoint/2010/main" val="21484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229</TotalTime>
  <Words>512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Tag DIV dan TABLE</vt:lpstr>
      <vt:lpstr>Tag DIV</vt:lpstr>
      <vt:lpstr>Contoh Tag DIV</vt:lpstr>
      <vt:lpstr>Atribut ID</vt:lpstr>
      <vt:lpstr>Atribut CLASS</vt:lpstr>
      <vt:lpstr> Child, Parent dan Siblings </vt:lpstr>
      <vt:lpstr>Child, Parent dan Siblings </vt:lpstr>
      <vt:lpstr>Tag Table</vt:lpstr>
      <vt:lpstr>Tag Table</vt:lpstr>
      <vt:lpstr>Contoh Tag Table </vt:lpstr>
      <vt:lpstr>Contoh Tag Table </vt:lpstr>
      <vt:lpstr>Struktur Table </vt:lpstr>
      <vt:lpstr>Kesalahan Penggunaan Table</vt:lpstr>
      <vt:lpstr>Contoh Kesalahan Penggunaan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DIV dan TABLE</dc:title>
  <dc:creator>kharis</dc:creator>
  <cp:lastModifiedBy>kharis</cp:lastModifiedBy>
  <cp:revision>10</cp:revision>
  <dcterms:created xsi:type="dcterms:W3CDTF">2017-03-08T01:19:31Z</dcterms:created>
  <dcterms:modified xsi:type="dcterms:W3CDTF">2017-03-08T05:08:43Z</dcterms:modified>
</cp:coreProperties>
</file>