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65" r:id="rId5"/>
    <p:sldId id="266" r:id="rId6"/>
    <p:sldId id="267" r:id="rId7"/>
    <p:sldId id="263" r:id="rId8"/>
    <p:sldId id="268" r:id="rId9"/>
    <p:sldId id="270" r:id="rId10"/>
    <p:sldId id="271" r:id="rId11"/>
    <p:sldId id="272" r:id="rId12"/>
    <p:sldId id="273" r:id="rId13"/>
    <p:sldId id="274" r:id="rId14"/>
    <p:sldId id="275" r:id="rId15"/>
    <p:sldId id="27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0" d="100"/>
          <a:sy n="50" d="100"/>
        </p:scale>
        <p:origin x="5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2/22/2017</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2/22/2017</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2/22/2017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2/22/2017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2/22/2017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2/22/2017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2/22/2017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2/22/2017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2/22/2017</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smtClean="0"/>
              <a:t>Meta, image, link</a:t>
            </a:r>
            <a:endParaRPr lang="id-ID" dirty="0"/>
          </a:p>
        </p:txBody>
      </p:sp>
      <p:sp>
        <p:nvSpPr>
          <p:cNvPr id="3" name="Subtitle 2"/>
          <p:cNvSpPr>
            <a:spLocks noGrp="1"/>
          </p:cNvSpPr>
          <p:nvPr>
            <p:ph type="subTitle" idx="1"/>
          </p:nvPr>
        </p:nvSpPr>
        <p:spPr/>
        <p:txBody>
          <a:bodyPr/>
          <a:lstStyle/>
          <a:p>
            <a:r>
              <a:rPr lang="id-ID" dirty="0" smtClean="0"/>
              <a:t>Kharisma, ST.,M.Cs.</a:t>
            </a:r>
          </a:p>
          <a:p>
            <a:r>
              <a:rPr lang="id-ID" dirty="0" smtClean="0"/>
              <a:t>STMIK Jenderal Achmad Yani</a:t>
            </a:r>
            <a:endParaRPr lang="id-ID" dirty="0"/>
          </a:p>
        </p:txBody>
      </p:sp>
    </p:spTree>
    <p:extLst>
      <p:ext uri="{BB962C8B-B14F-4D97-AF65-F5344CB8AC3E}">
        <p14:creationId xmlns:p14="http://schemas.microsoft.com/office/powerpoint/2010/main" val="10129288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Posisi gambar didalam folder</a:t>
            </a:r>
            <a:endParaRPr lang="id-ID" dirty="0"/>
          </a:p>
        </p:txBody>
      </p:sp>
      <p:sp>
        <p:nvSpPr>
          <p:cNvPr id="3" name="Content Placeholder 2"/>
          <p:cNvSpPr>
            <a:spLocks noGrp="1"/>
          </p:cNvSpPr>
          <p:nvPr>
            <p:ph idx="1"/>
          </p:nvPr>
        </p:nvSpPr>
        <p:spPr/>
        <p:txBody>
          <a:bodyPr/>
          <a:lstStyle/>
          <a:p>
            <a:r>
              <a:rPr lang="id-ID" dirty="0"/>
              <a:t>kondisi dimana file html kalian diatas satu tingkat dengan folder gambar kalian. Maka penulisan sumber gambar seperti ini</a:t>
            </a:r>
            <a:r>
              <a:rPr lang="id-ID" dirty="0" smtClean="0"/>
              <a:t>.</a:t>
            </a:r>
          </a:p>
          <a:p>
            <a:pPr marL="0" indent="0">
              <a:buNone/>
            </a:pPr>
            <a:r>
              <a:rPr lang="en-US" dirty="0"/>
              <a:t>&lt;html&gt;</a:t>
            </a:r>
          </a:p>
          <a:p>
            <a:pPr marL="0" indent="0">
              <a:buNone/>
            </a:pPr>
            <a:r>
              <a:rPr lang="en-US" dirty="0"/>
              <a:t>	&lt;head&gt;&lt;/head&gt;</a:t>
            </a:r>
          </a:p>
          <a:p>
            <a:pPr marL="0" indent="0">
              <a:buNone/>
            </a:pPr>
            <a:r>
              <a:rPr lang="en-US" dirty="0"/>
              <a:t>	&lt;body&gt;</a:t>
            </a:r>
          </a:p>
          <a:p>
            <a:pPr marL="0" indent="0">
              <a:buNone/>
            </a:pPr>
            <a:r>
              <a:rPr lang="en-US" dirty="0"/>
              <a:t>		&lt;</a:t>
            </a:r>
            <a:r>
              <a:rPr lang="en-US" dirty="0" err="1"/>
              <a:t>img</a:t>
            </a:r>
            <a:r>
              <a:rPr lang="en-US" dirty="0"/>
              <a:t> </a:t>
            </a:r>
            <a:r>
              <a:rPr lang="en-US" dirty="0" err="1"/>
              <a:t>src</a:t>
            </a:r>
            <a:r>
              <a:rPr lang="en-US" dirty="0"/>
              <a:t>="</a:t>
            </a:r>
            <a:r>
              <a:rPr lang="en-US" dirty="0" err="1"/>
              <a:t>img</a:t>
            </a:r>
            <a:r>
              <a:rPr lang="en-US" dirty="0"/>
              <a:t>/dumet.jpg" alt=""&gt;</a:t>
            </a:r>
          </a:p>
          <a:p>
            <a:pPr marL="0" indent="0">
              <a:buNone/>
            </a:pPr>
            <a:r>
              <a:rPr lang="en-US" dirty="0"/>
              <a:t>	&lt;/body&gt;</a:t>
            </a:r>
          </a:p>
          <a:p>
            <a:pPr marL="0" indent="0">
              <a:buNone/>
            </a:pPr>
            <a:r>
              <a:rPr lang="en-US" dirty="0"/>
              <a:t>&lt;/html&gt;</a:t>
            </a:r>
            <a:endParaRPr lang="id-ID"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6123" y="3041158"/>
            <a:ext cx="4543425" cy="1162050"/>
          </a:xfrm>
          <a:prstGeom prst="rect">
            <a:avLst/>
          </a:prstGeom>
        </p:spPr>
      </p:pic>
    </p:spTree>
    <p:extLst>
      <p:ext uri="{BB962C8B-B14F-4D97-AF65-F5344CB8AC3E}">
        <p14:creationId xmlns:p14="http://schemas.microsoft.com/office/powerpoint/2010/main" val="6808740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Posisi file didalam folder</a:t>
            </a:r>
            <a:endParaRPr lang="id-ID" dirty="0"/>
          </a:p>
        </p:txBody>
      </p:sp>
      <p:sp>
        <p:nvSpPr>
          <p:cNvPr id="3" name="Content Placeholder 2"/>
          <p:cNvSpPr>
            <a:spLocks noGrp="1"/>
          </p:cNvSpPr>
          <p:nvPr>
            <p:ph idx="1"/>
          </p:nvPr>
        </p:nvSpPr>
        <p:spPr/>
        <p:txBody>
          <a:bodyPr>
            <a:normAutofit lnSpcReduction="10000"/>
          </a:bodyPr>
          <a:lstStyle/>
          <a:p>
            <a:r>
              <a:rPr lang="id-ID" dirty="0"/>
              <a:t>kondisi ini kebalikannyam, file html didalam folder, sedangkan gambarnya berada diatas satu tingkat dari folder file html</a:t>
            </a:r>
            <a:r>
              <a:rPr lang="id-ID" dirty="0" smtClean="0"/>
              <a:t>. Kode “../” menandakan untuk keluar satu folder</a:t>
            </a:r>
          </a:p>
          <a:p>
            <a:pPr marL="0" indent="0">
              <a:buNone/>
            </a:pPr>
            <a:r>
              <a:rPr lang="en-US" dirty="0"/>
              <a:t>&lt;html&gt;</a:t>
            </a:r>
          </a:p>
          <a:p>
            <a:pPr marL="0" indent="0">
              <a:buNone/>
            </a:pPr>
            <a:r>
              <a:rPr lang="en-US" dirty="0"/>
              <a:t>	&lt;head&gt;&lt;/head&gt;</a:t>
            </a:r>
          </a:p>
          <a:p>
            <a:pPr marL="0" indent="0">
              <a:buNone/>
            </a:pPr>
            <a:r>
              <a:rPr lang="en-US" dirty="0"/>
              <a:t>	&lt;body&gt;</a:t>
            </a:r>
          </a:p>
          <a:p>
            <a:pPr marL="0" indent="0">
              <a:buNone/>
            </a:pPr>
            <a:r>
              <a:rPr lang="en-US" dirty="0"/>
              <a:t>		&lt;</a:t>
            </a:r>
            <a:r>
              <a:rPr lang="en-US" dirty="0" err="1"/>
              <a:t>img</a:t>
            </a:r>
            <a:r>
              <a:rPr lang="en-US" dirty="0"/>
              <a:t> </a:t>
            </a:r>
            <a:r>
              <a:rPr lang="en-US" dirty="0" err="1"/>
              <a:t>src</a:t>
            </a:r>
            <a:r>
              <a:rPr lang="en-US" dirty="0"/>
              <a:t>="../dumet.jpg" alt=""&gt;</a:t>
            </a:r>
          </a:p>
          <a:p>
            <a:pPr marL="0" indent="0">
              <a:buNone/>
            </a:pPr>
            <a:r>
              <a:rPr lang="en-US" dirty="0"/>
              <a:t>	&lt;/body&gt;</a:t>
            </a:r>
          </a:p>
          <a:p>
            <a:pPr marL="0" indent="0">
              <a:buNone/>
            </a:pPr>
            <a:r>
              <a:rPr lang="en-US" dirty="0"/>
              <a:t>&lt;/html&gt;</a:t>
            </a:r>
            <a:endParaRPr lang="id-ID"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4087" y="3194631"/>
            <a:ext cx="4200525" cy="1009650"/>
          </a:xfrm>
          <a:prstGeom prst="rect">
            <a:avLst/>
          </a:prstGeom>
        </p:spPr>
      </p:pic>
    </p:spTree>
    <p:extLst>
      <p:ext uri="{BB962C8B-B14F-4D97-AF65-F5344CB8AC3E}">
        <p14:creationId xmlns:p14="http://schemas.microsoft.com/office/powerpoint/2010/main" val="26072631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Link</a:t>
            </a:r>
            <a:endParaRPr lang="id-ID" dirty="0"/>
          </a:p>
        </p:txBody>
      </p:sp>
      <p:sp>
        <p:nvSpPr>
          <p:cNvPr id="3" name="Content Placeholder 2"/>
          <p:cNvSpPr>
            <a:spLocks noGrp="1"/>
          </p:cNvSpPr>
          <p:nvPr>
            <p:ph idx="1"/>
          </p:nvPr>
        </p:nvSpPr>
        <p:spPr/>
        <p:txBody>
          <a:bodyPr/>
          <a:lstStyle/>
          <a:p>
            <a:r>
              <a:rPr lang="id-ID" dirty="0" smtClean="0"/>
              <a:t>Link akan </a:t>
            </a:r>
            <a:r>
              <a:rPr lang="id-ID" dirty="0"/>
              <a:t>membuat konten atau </a:t>
            </a:r>
            <a:r>
              <a:rPr lang="id-ID" i="1" dirty="0"/>
              <a:t>elemen </a:t>
            </a:r>
            <a:r>
              <a:rPr lang="id-ID" i="1" dirty="0" smtClean="0"/>
              <a:t>HTML</a:t>
            </a:r>
            <a:r>
              <a:rPr lang="id-ID" dirty="0" smtClean="0"/>
              <a:t> </a:t>
            </a:r>
            <a:r>
              <a:rPr lang="id-ID" dirty="0"/>
              <a:t>dapat di klik dan akan mengarahkan/membawa anda ke halaman web lainnya. Biasanya suatu link ditampilkan berwarna biru dan bergaris bawah (selama belum diberi style</a:t>
            </a:r>
            <a:r>
              <a:rPr lang="id-ID" dirty="0" smtClean="0"/>
              <a:t>).</a:t>
            </a:r>
          </a:p>
          <a:p>
            <a:r>
              <a:rPr lang="id-ID" dirty="0" smtClean="0"/>
              <a:t>Link menggunakan tag &lt;a&gt;</a:t>
            </a:r>
          </a:p>
          <a:p>
            <a:r>
              <a:rPr lang="id-ID" dirty="0" smtClean="0"/>
              <a:t>Atribut target digunakan untuk menentukan alamat dibuka di halaman yang sama atau baru</a:t>
            </a:r>
          </a:p>
          <a:p>
            <a:r>
              <a:rPr lang="id-ID" dirty="0" smtClean="0"/>
              <a:t>&lt;a href=“” target=“_self”&gt;&lt;/a&gt;</a:t>
            </a:r>
          </a:p>
          <a:p>
            <a:r>
              <a:rPr lang="id-ID" dirty="0"/>
              <a:t>&lt;a href=“” target</a:t>
            </a:r>
            <a:r>
              <a:rPr lang="id-ID" dirty="0" smtClean="0"/>
              <a:t>=“_blank”&gt;&lt;/</a:t>
            </a:r>
            <a:r>
              <a:rPr lang="id-ID" dirty="0"/>
              <a:t>a&gt;</a:t>
            </a:r>
          </a:p>
          <a:p>
            <a:endParaRPr lang="id-ID" dirty="0"/>
          </a:p>
        </p:txBody>
      </p:sp>
    </p:spTree>
    <p:extLst>
      <p:ext uri="{BB962C8B-B14F-4D97-AF65-F5344CB8AC3E}">
        <p14:creationId xmlns:p14="http://schemas.microsoft.com/office/powerpoint/2010/main" val="15172996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Link standar</a:t>
            </a:r>
            <a:endParaRPr lang="id-ID" dirty="0"/>
          </a:p>
        </p:txBody>
      </p:sp>
      <p:sp>
        <p:nvSpPr>
          <p:cNvPr id="3" name="Content Placeholder 2"/>
          <p:cNvSpPr>
            <a:spLocks noGrp="1"/>
          </p:cNvSpPr>
          <p:nvPr>
            <p:ph idx="1"/>
          </p:nvPr>
        </p:nvSpPr>
        <p:spPr/>
        <p:txBody>
          <a:bodyPr/>
          <a:lstStyle/>
          <a:p>
            <a:r>
              <a:rPr lang="id-ID" dirty="0" smtClean="0"/>
              <a:t>Link </a:t>
            </a:r>
            <a:r>
              <a:rPr lang="id-ID" dirty="0"/>
              <a:t>atau biasa disebut dengan anchor (pengait) dapat dibuat dengan menambahkan tag &lt;a&gt; pada teks yang ingin kita buat menjadi link. </a:t>
            </a:r>
          </a:p>
          <a:p>
            <a:r>
              <a:rPr lang="it-IT" dirty="0"/>
              <a:t>Klik &lt;a&gt;disini&lt;/a&gt; untuk mendownload </a:t>
            </a:r>
          </a:p>
          <a:p>
            <a:r>
              <a:rPr lang="id-ID" dirty="0"/>
              <a:t>Namun anda tidak akan melihat perubahan pada teks “disini” karena kita belum “mengaitkannya” ke halaman web lain. Untuk itu kita akan menggunakan attribut href untuk menyimpan alamat web yang akan dituju ketika link di klik (penulisan lokasi sama halnya dengan attribut src pada tag img). </a:t>
            </a:r>
          </a:p>
          <a:p>
            <a:pPr marL="0" indent="0">
              <a:buNone/>
            </a:pPr>
            <a:r>
              <a:rPr lang="id-ID" dirty="0"/>
              <a:t>	</a:t>
            </a:r>
            <a:r>
              <a:rPr lang="en-US" dirty="0" err="1" smtClean="0"/>
              <a:t>Klik</a:t>
            </a:r>
            <a:r>
              <a:rPr lang="en-US" dirty="0" smtClean="0"/>
              <a:t> </a:t>
            </a:r>
            <a:r>
              <a:rPr lang="en-US" dirty="0"/>
              <a:t>&lt;a </a:t>
            </a:r>
            <a:r>
              <a:rPr lang="en-US" dirty="0" err="1"/>
              <a:t>href</a:t>
            </a:r>
            <a:r>
              <a:rPr lang="en-US" dirty="0"/>
              <a:t>=‚http://www.alamat-tujuan.com‛&gt;</a:t>
            </a:r>
            <a:r>
              <a:rPr lang="en-US" dirty="0" err="1"/>
              <a:t>disini</a:t>
            </a:r>
            <a:r>
              <a:rPr lang="en-US" dirty="0"/>
              <a:t>&lt;/a&gt; </a:t>
            </a:r>
            <a:r>
              <a:rPr lang="en-US" dirty="0" err="1"/>
              <a:t>untuk</a:t>
            </a:r>
            <a:r>
              <a:rPr lang="en-US" dirty="0"/>
              <a:t> </a:t>
            </a:r>
            <a:r>
              <a:rPr lang="en-US" dirty="0" err="1"/>
              <a:t>mendownload</a:t>
            </a:r>
            <a:r>
              <a:rPr lang="en-US" dirty="0"/>
              <a:t> </a:t>
            </a:r>
          </a:p>
          <a:p>
            <a:endParaRPr lang="id-ID" dirty="0"/>
          </a:p>
        </p:txBody>
      </p:sp>
    </p:spTree>
    <p:extLst>
      <p:ext uri="{BB962C8B-B14F-4D97-AF65-F5344CB8AC3E}">
        <p14:creationId xmlns:p14="http://schemas.microsoft.com/office/powerpoint/2010/main" val="3367028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Link email</a:t>
            </a:r>
            <a:endParaRPr lang="id-ID" dirty="0"/>
          </a:p>
        </p:txBody>
      </p:sp>
      <p:sp>
        <p:nvSpPr>
          <p:cNvPr id="3" name="Content Placeholder 2"/>
          <p:cNvSpPr>
            <a:spLocks noGrp="1"/>
          </p:cNvSpPr>
          <p:nvPr>
            <p:ph idx="1"/>
          </p:nvPr>
        </p:nvSpPr>
        <p:spPr/>
        <p:txBody>
          <a:bodyPr/>
          <a:lstStyle/>
          <a:p>
            <a:r>
              <a:rPr lang="id-ID" dirty="0" smtClean="0"/>
              <a:t>link </a:t>
            </a:r>
            <a:r>
              <a:rPr lang="id-ID" dirty="0"/>
              <a:t>ini berisi alamat email yang ketika diklik, aplikasi untuk mengirim email akan otomatis terbuka dan tujuan email secara otomatis terisi dengan alamat yang telah ditentukan. </a:t>
            </a:r>
          </a:p>
          <a:p>
            <a:r>
              <a:rPr lang="id-ID" dirty="0"/>
              <a:t>Untuk membuat link email, anda tinggal menambahkan mailto:alamat@email di dalam atribut href. </a:t>
            </a:r>
          </a:p>
          <a:p>
            <a:r>
              <a:rPr lang="id-ID" dirty="0"/>
              <a:t>&lt;a href=‚</a:t>
            </a:r>
            <a:r>
              <a:rPr lang="id-ID" dirty="0" smtClean="0"/>
              <a:t>mailto:kharisma.anoe@gmail.com</a:t>
            </a:r>
            <a:r>
              <a:rPr lang="id-ID" dirty="0"/>
              <a:t>‛&gt;Kirim Email&lt;/a&gt;</a:t>
            </a:r>
          </a:p>
        </p:txBody>
      </p:sp>
    </p:spTree>
    <p:extLst>
      <p:ext uri="{BB962C8B-B14F-4D97-AF65-F5344CB8AC3E}">
        <p14:creationId xmlns:p14="http://schemas.microsoft.com/office/powerpoint/2010/main" val="16008588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Link untuk halaman yang sama</a:t>
            </a:r>
            <a:endParaRPr lang="id-ID" dirty="0"/>
          </a:p>
        </p:txBody>
      </p:sp>
      <p:sp>
        <p:nvSpPr>
          <p:cNvPr id="3" name="Content Placeholder 2"/>
          <p:cNvSpPr>
            <a:spLocks noGrp="1"/>
          </p:cNvSpPr>
          <p:nvPr>
            <p:ph idx="1"/>
          </p:nvPr>
        </p:nvSpPr>
        <p:spPr/>
        <p:txBody>
          <a:bodyPr/>
          <a:lstStyle/>
          <a:p>
            <a:r>
              <a:rPr lang="id-ID" dirty="0" smtClean="0"/>
              <a:t>Link hanya berpindah-pindah dihalaman yang sama, link ini akan lebih bermanfaat jika digunakan untuk konten halaman yang panjang sehingga tidak perlu repot scroll ke atas maupun ke bawah</a:t>
            </a:r>
          </a:p>
          <a:p>
            <a:r>
              <a:rPr lang="id-ID" dirty="0" smtClean="0"/>
              <a:t>&lt;</a:t>
            </a:r>
            <a:r>
              <a:rPr lang="id-ID" dirty="0"/>
              <a:t>a href=”#namabagian”&gt;Bagian Tentang &lt;/a&gt;</a:t>
            </a:r>
          </a:p>
          <a:p>
            <a:r>
              <a:rPr lang="id-ID" dirty="0"/>
              <a:t>Tanda # menunjukkan bahwa link tersebut ditujukan kepada link dalam dokumen </a:t>
            </a:r>
            <a:r>
              <a:rPr lang="id-ID" dirty="0" smtClean="0"/>
              <a:t>yang sama.</a:t>
            </a:r>
          </a:p>
          <a:p>
            <a:r>
              <a:rPr lang="id-ID" dirty="0" smtClean="0"/>
              <a:t>Pada bagian alamat yang dituju dibuatkan tag &lt;a&gt;</a:t>
            </a:r>
          </a:p>
          <a:p>
            <a:r>
              <a:rPr lang="id-ID" dirty="0" smtClean="0"/>
              <a:t>&lt;a name=“#</a:t>
            </a:r>
            <a:r>
              <a:rPr lang="id-ID" smtClean="0"/>
              <a:t>namabagian”&gt;Bagian Tentang &lt;/a&gt;</a:t>
            </a:r>
            <a:endParaRPr lang="id-ID" dirty="0" smtClean="0"/>
          </a:p>
          <a:p>
            <a:endParaRPr lang="id-ID" dirty="0"/>
          </a:p>
        </p:txBody>
      </p:sp>
    </p:spTree>
    <p:extLst>
      <p:ext uri="{BB962C8B-B14F-4D97-AF65-F5344CB8AC3E}">
        <p14:creationId xmlns:p14="http://schemas.microsoft.com/office/powerpoint/2010/main" val="24519705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Tag Meta</a:t>
            </a:r>
            <a:endParaRPr lang="id-ID" dirty="0"/>
          </a:p>
        </p:txBody>
      </p:sp>
      <p:sp>
        <p:nvSpPr>
          <p:cNvPr id="4" name="Rectangle 1"/>
          <p:cNvSpPr>
            <a:spLocks noGrp="1" noChangeArrowheads="1"/>
          </p:cNvSpPr>
          <p:nvPr>
            <p:ph idx="1"/>
          </p:nvPr>
        </p:nvSpPr>
        <p:spPr bwMode="auto">
          <a:xfrm>
            <a:off x="1371600" y="2305304"/>
            <a:ext cx="9871656"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id-ID" altLang="id-ID" sz="2400" b="0" i="0" u="none" strike="noStrike" cap="none" normalizeH="0" baseline="0" dirty="0" smtClean="0">
                <a:ln>
                  <a:noFill/>
                </a:ln>
                <a:solidFill>
                  <a:schemeClr val="tx1"/>
                </a:solidFill>
                <a:effectLst/>
                <a:latin typeface="Arial" panose="020B0604020202020204" pitchFamily="34" charset="0"/>
              </a:rPr>
              <a:t>Tag meta adalah cara terbaik bagi para webmaster dalam memberikan informasi</a:t>
            </a:r>
            <a:r>
              <a:rPr kumimoji="0" lang="id-ID" altLang="id-ID" sz="2400" b="0" i="0" u="none" strike="noStrike" cap="none" normalizeH="0" dirty="0" smtClean="0">
                <a:ln>
                  <a:noFill/>
                </a:ln>
                <a:solidFill>
                  <a:schemeClr val="tx1"/>
                </a:solidFill>
                <a:effectLst/>
                <a:latin typeface="Arial" panose="020B0604020202020204" pitchFamily="34" charset="0"/>
              </a:rPr>
              <a:t> </a:t>
            </a:r>
            <a:r>
              <a:rPr kumimoji="0" lang="id-ID" altLang="id-ID" sz="2400" b="0" i="0" u="none" strike="noStrike" cap="none" normalizeH="0" baseline="0" dirty="0" smtClean="0">
                <a:ln>
                  <a:noFill/>
                </a:ln>
                <a:solidFill>
                  <a:schemeClr val="tx1"/>
                </a:solidFill>
                <a:effectLst/>
                <a:latin typeface="Arial" panose="020B0604020202020204" pitchFamily="34" charset="0"/>
              </a:rPr>
              <a:t>mengenai situs mereka kepada mesin pencari. </a:t>
            </a:r>
          </a:p>
          <a:p>
            <a:pPr eaLnBrk="0" fontAlgn="base" hangingPunct="0">
              <a:lnSpc>
                <a:spcPct val="100000"/>
              </a:lnSpc>
              <a:spcBef>
                <a:spcPct val="0"/>
              </a:spcBef>
              <a:spcAft>
                <a:spcPct val="0"/>
              </a:spcAft>
            </a:pPr>
            <a:r>
              <a:rPr kumimoji="0" lang="id-ID" altLang="id-ID" sz="2400" b="0" i="0" u="none" strike="noStrike" cap="none" normalizeH="0" baseline="0" dirty="0" smtClean="0">
                <a:ln>
                  <a:noFill/>
                </a:ln>
                <a:solidFill>
                  <a:schemeClr val="tx1"/>
                </a:solidFill>
                <a:effectLst/>
                <a:latin typeface="Arial" panose="020B0604020202020204" pitchFamily="34" charset="0"/>
              </a:rPr>
              <a:t>Tag meta dapat digunakan untuk memberikan informasi ke semua jenis klien, dan setiap sistem hanya memproses tag meta yang dipahaminya dan mengabaikan yang lain. </a:t>
            </a:r>
          </a:p>
          <a:p>
            <a:pPr eaLnBrk="0" fontAlgn="base" hangingPunct="0">
              <a:lnSpc>
                <a:spcPct val="100000"/>
              </a:lnSpc>
              <a:spcBef>
                <a:spcPct val="0"/>
              </a:spcBef>
              <a:spcAft>
                <a:spcPct val="0"/>
              </a:spcAft>
            </a:pPr>
            <a:r>
              <a:rPr kumimoji="0" lang="id-ID" altLang="id-ID" sz="2400" b="0" i="0" u="none" strike="noStrike" cap="none" normalizeH="0" baseline="0" dirty="0" smtClean="0">
                <a:ln>
                  <a:noFill/>
                </a:ln>
                <a:solidFill>
                  <a:schemeClr val="tx1"/>
                </a:solidFill>
                <a:effectLst/>
                <a:latin typeface="Arial" panose="020B0604020202020204" pitchFamily="34" charset="0"/>
              </a:rPr>
              <a:t>Tag meta ditambahkan ke bagian </a:t>
            </a:r>
            <a:r>
              <a:rPr kumimoji="0" lang="id-ID" altLang="id-ID" b="0" i="0" u="none" strike="noStrike" cap="none" normalizeH="0" baseline="0" dirty="0" smtClean="0">
                <a:ln>
                  <a:noFill/>
                </a:ln>
                <a:solidFill>
                  <a:schemeClr val="tx1"/>
                </a:solidFill>
                <a:effectLst/>
                <a:latin typeface="Arial Unicode MS" panose="020B0604020202020204" pitchFamily="34" charset="-128"/>
              </a:rPr>
              <a:t>&lt;head&gt;.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id-ID" altLang="id-ID"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694853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Tag Meta - 2</a:t>
            </a:r>
            <a:endParaRPr lang="id-ID" dirty="0"/>
          </a:p>
        </p:txBody>
      </p:sp>
      <p:sp>
        <p:nvSpPr>
          <p:cNvPr id="3" name="Content Placeholder 2"/>
          <p:cNvSpPr>
            <a:spLocks noGrp="1"/>
          </p:cNvSpPr>
          <p:nvPr>
            <p:ph idx="1"/>
          </p:nvPr>
        </p:nvSpPr>
        <p:spPr>
          <a:xfrm>
            <a:off x="1371600" y="2453426"/>
            <a:ext cx="9601200" cy="3581400"/>
          </a:xfrm>
        </p:spPr>
        <p:txBody>
          <a:bodyPr/>
          <a:lstStyle/>
          <a:p>
            <a:r>
              <a:rPr lang="id-ID" dirty="0" smtClean="0"/>
              <a:t>HTTP-EQUIV</a:t>
            </a:r>
            <a:r>
              <a:rPr lang="id-ID" dirty="0"/>
              <a:t>	</a:t>
            </a:r>
            <a:r>
              <a:rPr lang="id-ID" dirty="0" smtClean="0"/>
              <a:t>: Atribut </a:t>
            </a:r>
            <a:r>
              <a:rPr lang="id-ID" dirty="0"/>
              <a:t>ini menghubungkan elemen META ke respon protokol </a:t>
            </a:r>
            <a:r>
              <a:rPr lang="id-ID" dirty="0" smtClean="0"/>
              <a:t>tertentu.</a:t>
            </a:r>
            <a:endParaRPr lang="id-ID" dirty="0"/>
          </a:p>
          <a:p>
            <a:r>
              <a:rPr lang="id-ID" dirty="0" smtClean="0"/>
              <a:t>NAME : Untuk </a:t>
            </a:r>
            <a:r>
              <a:rPr lang="id-ID" dirty="0"/>
              <a:t>menambahkan keterangan elemen. Jika atribut ini tidak </a:t>
            </a:r>
            <a:r>
              <a:rPr lang="id-ID" dirty="0" smtClean="0"/>
              <a:t>ada diasumsikan </a:t>
            </a:r>
            <a:r>
              <a:rPr lang="id-ID" dirty="0"/>
              <a:t>sama dengan HTTP-EQUIV.	</a:t>
            </a:r>
          </a:p>
          <a:p>
            <a:r>
              <a:rPr lang="id-ID" dirty="0"/>
              <a:t>URL	</a:t>
            </a:r>
            <a:r>
              <a:rPr lang="id-ID" dirty="0" smtClean="0"/>
              <a:t>: Mendefinisikan </a:t>
            </a:r>
            <a:r>
              <a:rPr lang="id-ID" dirty="0"/>
              <a:t>target dokumen.	</a:t>
            </a:r>
          </a:p>
          <a:p>
            <a:r>
              <a:rPr lang="it-IT" dirty="0" smtClean="0"/>
              <a:t>CONTENT</a:t>
            </a:r>
            <a:r>
              <a:rPr lang="id-ID" dirty="0" smtClean="0"/>
              <a:t> : </a:t>
            </a:r>
            <a:r>
              <a:rPr lang="it-IT" dirty="0" smtClean="0"/>
              <a:t>Menunjukkan </a:t>
            </a:r>
            <a:r>
              <a:rPr lang="it-IT" dirty="0"/>
              <a:t>respon nilai dari properti.	</a:t>
            </a:r>
          </a:p>
          <a:p>
            <a:endParaRPr lang="id-ID" dirty="0"/>
          </a:p>
        </p:txBody>
      </p:sp>
    </p:spTree>
    <p:extLst>
      <p:ext uri="{BB962C8B-B14F-4D97-AF65-F5344CB8AC3E}">
        <p14:creationId xmlns:p14="http://schemas.microsoft.com/office/powerpoint/2010/main" val="31504312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Contoh tag meta</a:t>
            </a:r>
            <a:endParaRPr lang="id-ID" dirty="0"/>
          </a:p>
        </p:txBody>
      </p:sp>
      <p:sp>
        <p:nvSpPr>
          <p:cNvPr id="3" name="Content Placeholder 2"/>
          <p:cNvSpPr>
            <a:spLocks noGrp="1"/>
          </p:cNvSpPr>
          <p:nvPr>
            <p:ph idx="1"/>
          </p:nvPr>
        </p:nvSpPr>
        <p:spPr/>
        <p:txBody>
          <a:bodyPr/>
          <a:lstStyle/>
          <a:p>
            <a:pPr marL="0" indent="0">
              <a:buNone/>
            </a:pPr>
            <a:r>
              <a:rPr lang="pt-BR" sz="1800" dirty="0"/>
              <a:t>&lt;META HTTP-EQUIV=”refresh” CONTENT=”</a:t>
            </a:r>
            <a:r>
              <a:rPr lang="pt-BR" sz="1800" dirty="0" smtClean="0"/>
              <a:t>60</a:t>
            </a:r>
            <a:r>
              <a:rPr lang="id-ID" sz="1800" smtClean="0"/>
              <a:t>;URL=www.google.com</a:t>
            </a:r>
            <a:r>
              <a:rPr lang="id-ID" sz="1800" dirty="0" smtClean="0"/>
              <a:t>”&gt;</a:t>
            </a:r>
            <a:endParaRPr lang="id-ID" sz="1800" dirty="0"/>
          </a:p>
          <a:p>
            <a:endParaRPr lang="id-ID" dirty="0" smtClean="0"/>
          </a:p>
          <a:p>
            <a:r>
              <a:rPr lang="id-ID" dirty="0" smtClean="0"/>
              <a:t>elemen </a:t>
            </a:r>
            <a:r>
              <a:rPr lang="id-ID" dirty="0"/>
              <a:t>META diatas dimaksudkan untuk menginstruksikan browser untuk menunggu </a:t>
            </a:r>
            <a:r>
              <a:rPr lang="id-ID" dirty="0" smtClean="0"/>
              <a:t>60 detik </a:t>
            </a:r>
            <a:r>
              <a:rPr lang="id-ID" dirty="0"/>
              <a:t>untuk kemudian memanggil dokumen baru. Instruksi semacam ini digunakan </a:t>
            </a:r>
            <a:r>
              <a:rPr lang="id-ID" dirty="0" smtClean="0"/>
              <a:t>jika </a:t>
            </a:r>
            <a:r>
              <a:rPr lang="fi-FI" dirty="0" smtClean="0"/>
              <a:t>dokumen </a:t>
            </a:r>
            <a:r>
              <a:rPr lang="fi-FI" dirty="0"/>
              <a:t>pindah ke lokasi lain.</a:t>
            </a:r>
            <a:endParaRPr lang="id-ID" dirty="0"/>
          </a:p>
        </p:txBody>
      </p:sp>
    </p:spTree>
    <p:extLst>
      <p:ext uri="{BB962C8B-B14F-4D97-AF65-F5344CB8AC3E}">
        <p14:creationId xmlns:p14="http://schemas.microsoft.com/office/powerpoint/2010/main" val="1917054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t>META dengan search engine</a:t>
            </a:r>
          </a:p>
        </p:txBody>
      </p:sp>
      <p:sp>
        <p:nvSpPr>
          <p:cNvPr id="3" name="Content Placeholder 2"/>
          <p:cNvSpPr>
            <a:spLocks noGrp="1"/>
          </p:cNvSpPr>
          <p:nvPr>
            <p:ph idx="1"/>
          </p:nvPr>
        </p:nvSpPr>
        <p:spPr/>
        <p:txBody>
          <a:bodyPr>
            <a:normAutofit/>
          </a:bodyPr>
          <a:lstStyle/>
          <a:p>
            <a:r>
              <a:rPr lang="id-ID" dirty="0"/>
              <a:t>Digunakan untuk spesifikasi keyword (kata kunci) oleh search engine. Jika </a:t>
            </a:r>
            <a:r>
              <a:rPr lang="id-ID" dirty="0" smtClean="0"/>
              <a:t>beberapa META </a:t>
            </a:r>
            <a:r>
              <a:rPr lang="id-ID" dirty="0"/>
              <a:t>menggunakan atribut “lang” untuk menampilkan hasil pencarian oleh </a:t>
            </a:r>
            <a:r>
              <a:rPr lang="id-ID" dirty="0" smtClean="0"/>
              <a:t>atribut “lang”</a:t>
            </a:r>
          </a:p>
          <a:p>
            <a:pPr marL="0" indent="0">
              <a:buNone/>
            </a:pPr>
            <a:r>
              <a:rPr lang="en-US" dirty="0"/>
              <a:t>&lt; -- for speakers of US </a:t>
            </a:r>
            <a:r>
              <a:rPr lang="en-US" dirty="0" err="1"/>
              <a:t>english</a:t>
            </a:r>
            <a:r>
              <a:rPr lang="en-US" dirty="0"/>
              <a:t> -- &gt;</a:t>
            </a:r>
          </a:p>
          <a:p>
            <a:pPr marL="0" indent="0">
              <a:buNone/>
            </a:pPr>
            <a:r>
              <a:rPr lang="id-ID" dirty="0"/>
              <a:t>&lt;META NAME=”keywords” lang=”</a:t>
            </a:r>
            <a:r>
              <a:rPr lang="id-ID" dirty="0" smtClean="0"/>
              <a:t>en-us” content</a:t>
            </a:r>
            <a:r>
              <a:rPr lang="id-ID" dirty="0"/>
              <a:t>=”vacation,Greece,Water”&gt;</a:t>
            </a:r>
          </a:p>
          <a:p>
            <a:pPr marL="0" indent="0">
              <a:buNone/>
            </a:pPr>
            <a:r>
              <a:rPr lang="en-US" dirty="0"/>
              <a:t>&lt; -- for speakers of British </a:t>
            </a:r>
            <a:r>
              <a:rPr lang="en-US" dirty="0" err="1"/>
              <a:t>english</a:t>
            </a:r>
            <a:r>
              <a:rPr lang="en-US" dirty="0"/>
              <a:t> -- &gt;</a:t>
            </a:r>
          </a:p>
          <a:p>
            <a:pPr marL="0" indent="0">
              <a:buNone/>
            </a:pPr>
            <a:r>
              <a:rPr lang="id-ID" dirty="0"/>
              <a:t>&lt;META NAME=”keywords” lang=”</a:t>
            </a:r>
            <a:r>
              <a:rPr lang="id-ID" dirty="0" smtClean="0"/>
              <a:t>en-us” content</a:t>
            </a:r>
            <a:r>
              <a:rPr lang="id-ID" dirty="0"/>
              <a:t>=”holiday,Greece,Water”&gt;</a:t>
            </a:r>
          </a:p>
        </p:txBody>
      </p:sp>
    </p:spTree>
    <p:extLst>
      <p:ext uri="{BB962C8B-B14F-4D97-AF65-F5344CB8AC3E}">
        <p14:creationId xmlns:p14="http://schemas.microsoft.com/office/powerpoint/2010/main" val="1520575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t>META dan data profile</a:t>
            </a:r>
          </a:p>
        </p:txBody>
      </p:sp>
      <p:sp>
        <p:nvSpPr>
          <p:cNvPr id="3" name="Content Placeholder 2"/>
          <p:cNvSpPr>
            <a:spLocks noGrp="1"/>
          </p:cNvSpPr>
          <p:nvPr>
            <p:ph idx="1"/>
          </p:nvPr>
        </p:nvSpPr>
        <p:spPr>
          <a:xfrm>
            <a:off x="1371600" y="2286000"/>
            <a:ext cx="9601200" cy="3960254"/>
          </a:xfrm>
        </p:spPr>
        <p:txBody>
          <a:bodyPr>
            <a:normAutofit lnSpcReduction="10000"/>
          </a:bodyPr>
          <a:lstStyle/>
          <a:p>
            <a:r>
              <a:rPr lang="id-ID" dirty="0"/>
              <a:t>Atribut profile dalam HEAD menunjukkan lokasi profile meta data. Nilai atribut </a:t>
            </a:r>
            <a:r>
              <a:rPr lang="id-ID" dirty="0" smtClean="0"/>
              <a:t>profile adalah </a:t>
            </a:r>
            <a:r>
              <a:rPr lang="id-ID" dirty="0"/>
              <a:t>URL. Browser menggunakan URL untuk 2 hal,yaitu sebagai nama unik </a:t>
            </a:r>
            <a:r>
              <a:rPr lang="id-ID" dirty="0" smtClean="0"/>
              <a:t>dan sebagai </a:t>
            </a:r>
            <a:r>
              <a:rPr lang="id-ID" dirty="0"/>
              <a:t>link</a:t>
            </a:r>
            <a:r>
              <a:rPr lang="id-ID" dirty="0" smtClean="0"/>
              <a:t>.</a:t>
            </a:r>
          </a:p>
          <a:p>
            <a:pPr marL="0" indent="0">
              <a:buNone/>
            </a:pPr>
            <a:r>
              <a:rPr lang="id-ID" dirty="0"/>
              <a:t>&lt;HEAD profile</a:t>
            </a:r>
            <a:r>
              <a:rPr lang="id-ID" dirty="0" smtClean="0"/>
              <a:t>=”http</a:t>
            </a:r>
            <a:r>
              <a:rPr lang="id-ID" dirty="0"/>
              <a:t>://www.stmikayani.ac.id/”&gt;</a:t>
            </a:r>
          </a:p>
          <a:p>
            <a:pPr marL="0" indent="0">
              <a:buNone/>
            </a:pPr>
            <a:r>
              <a:rPr lang="id-ID" dirty="0"/>
              <a:t>&lt;TITLE&gt;STMIK </a:t>
            </a:r>
            <a:r>
              <a:rPr lang="id-ID" dirty="0" smtClean="0"/>
              <a:t>Jenderal Achmad Yani&lt;/</a:t>
            </a:r>
            <a:r>
              <a:rPr lang="id-ID" dirty="0"/>
              <a:t>TITLE&gt;</a:t>
            </a:r>
          </a:p>
          <a:p>
            <a:pPr marL="0" indent="0">
              <a:buNone/>
            </a:pPr>
            <a:r>
              <a:rPr lang="en-US" dirty="0"/>
              <a:t>&lt;META name=”author” content</a:t>
            </a:r>
            <a:r>
              <a:rPr lang="en-US" dirty="0" smtClean="0"/>
              <a:t>=”</a:t>
            </a:r>
            <a:r>
              <a:rPr lang="id-ID" dirty="0" smtClean="0"/>
              <a:t>kharisma</a:t>
            </a:r>
            <a:r>
              <a:rPr lang="en-US" dirty="0" smtClean="0"/>
              <a:t>”&gt;</a:t>
            </a:r>
            <a:endParaRPr lang="en-US" dirty="0"/>
          </a:p>
          <a:p>
            <a:pPr marL="0" indent="0">
              <a:buNone/>
            </a:pPr>
            <a:r>
              <a:rPr lang="id-ID" dirty="0"/>
              <a:t>&lt;META name=”copyright” content=”&amp;</a:t>
            </a:r>
            <a:r>
              <a:rPr lang="id-ID" dirty="0" smtClean="0"/>
              <a:t>copy;2017 </a:t>
            </a:r>
            <a:r>
              <a:rPr lang="id-ID" dirty="0"/>
              <a:t>STMIK </a:t>
            </a:r>
            <a:r>
              <a:rPr lang="id-ID" dirty="0" smtClean="0"/>
              <a:t>Jenderal Achmad Yani”&gt;</a:t>
            </a:r>
            <a:endParaRPr lang="id-ID" dirty="0"/>
          </a:p>
          <a:p>
            <a:pPr marL="0" indent="0">
              <a:buNone/>
            </a:pPr>
            <a:r>
              <a:rPr lang="id-ID" dirty="0"/>
              <a:t>&lt;META name=”keywords” content=”Komputer, visi-misi, </a:t>
            </a:r>
            <a:r>
              <a:rPr lang="id-ID" dirty="0" smtClean="0"/>
              <a:t>sejarah, jurusan</a:t>
            </a:r>
            <a:r>
              <a:rPr lang="id-ID" dirty="0"/>
              <a:t>”&gt;</a:t>
            </a:r>
          </a:p>
          <a:p>
            <a:pPr marL="0" indent="0">
              <a:buNone/>
            </a:pPr>
            <a:r>
              <a:rPr lang="fr-FR" dirty="0"/>
              <a:t>&lt;META </a:t>
            </a:r>
            <a:r>
              <a:rPr lang="fr-FR" dirty="0" err="1"/>
              <a:t>name</a:t>
            </a:r>
            <a:r>
              <a:rPr lang="fr-FR" dirty="0"/>
              <a:t>=”date” content” </a:t>
            </a:r>
            <a:r>
              <a:rPr lang="fr-FR" dirty="0" smtClean="0"/>
              <a:t>20</a:t>
            </a:r>
            <a:r>
              <a:rPr lang="id-ID" dirty="0" smtClean="0"/>
              <a:t>17</a:t>
            </a:r>
            <a:r>
              <a:rPr lang="fr-FR" dirty="0" smtClean="0"/>
              <a:t>.</a:t>
            </a:r>
            <a:r>
              <a:rPr lang="id-ID" dirty="0" smtClean="0"/>
              <a:t>02</a:t>
            </a:r>
            <a:r>
              <a:rPr lang="fr-FR" dirty="0" smtClean="0"/>
              <a:t>.05T08:15:30+00:00</a:t>
            </a:r>
            <a:r>
              <a:rPr lang="fr-FR" dirty="0"/>
              <a:t>”&gt;</a:t>
            </a:r>
          </a:p>
          <a:p>
            <a:pPr marL="0" indent="0">
              <a:buNone/>
            </a:pPr>
            <a:r>
              <a:rPr lang="id-ID" dirty="0"/>
              <a:t>&lt;/HEAD&gt;</a:t>
            </a:r>
          </a:p>
        </p:txBody>
      </p:sp>
    </p:spTree>
    <p:extLst>
      <p:ext uri="{BB962C8B-B14F-4D97-AF65-F5344CB8AC3E}">
        <p14:creationId xmlns:p14="http://schemas.microsoft.com/office/powerpoint/2010/main" val="125083762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Image </a:t>
            </a:r>
            <a:endParaRPr lang="id-ID" dirty="0"/>
          </a:p>
        </p:txBody>
      </p:sp>
      <p:sp>
        <p:nvSpPr>
          <p:cNvPr id="3" name="Content Placeholder 2"/>
          <p:cNvSpPr>
            <a:spLocks noGrp="1"/>
          </p:cNvSpPr>
          <p:nvPr>
            <p:ph idx="1"/>
          </p:nvPr>
        </p:nvSpPr>
        <p:spPr/>
        <p:txBody>
          <a:bodyPr>
            <a:normAutofit/>
          </a:bodyPr>
          <a:lstStyle/>
          <a:p>
            <a:r>
              <a:rPr lang="id-ID" dirty="0"/>
              <a:t>Gambar didalam suatu web page merupakan daya penarik bagi pengunjung suatu website.</a:t>
            </a:r>
          </a:p>
          <a:p>
            <a:r>
              <a:rPr lang="id-ID" dirty="0"/>
              <a:t>Umumnya website dilengkapi dengan gambar-gambar untuk membuat orang tertarik </a:t>
            </a:r>
            <a:r>
              <a:rPr lang="id-ID" dirty="0" smtClean="0"/>
              <a:t>untuk melihat </a:t>
            </a:r>
            <a:r>
              <a:rPr lang="id-ID" dirty="0"/>
              <a:t>dan membaca isi yang ada di suatu </a:t>
            </a:r>
            <a:r>
              <a:rPr lang="id-ID" dirty="0" smtClean="0"/>
              <a:t>website</a:t>
            </a:r>
          </a:p>
          <a:p>
            <a:r>
              <a:rPr lang="id-ID" dirty="0" smtClean="0"/>
              <a:t>Jenis file gambar yang biasa dipakai adalah PNG, JPG, GIF</a:t>
            </a:r>
            <a:endParaRPr lang="id-ID" dirty="0"/>
          </a:p>
          <a:p>
            <a:r>
              <a:rPr lang="id-ID" dirty="0"/>
              <a:t>Tag img termasuk ke dalam tag spesial dan tidak memiliki tag penutup (Disebut juga sebagai </a:t>
            </a:r>
            <a:r>
              <a:rPr lang="id-ID" i="1" dirty="0"/>
              <a:t>Self Closed Tag</a:t>
            </a:r>
            <a:r>
              <a:rPr lang="id-ID" dirty="0"/>
              <a:t>),</a:t>
            </a:r>
            <a:endParaRPr lang="id-ID" dirty="0" smtClean="0"/>
          </a:p>
          <a:p>
            <a:r>
              <a:rPr lang="id-ID" dirty="0"/>
              <a:t>&lt;img src=”nama image</a:t>
            </a:r>
            <a:r>
              <a:rPr lang="id-ID" dirty="0" smtClean="0"/>
              <a:t>”&gt;</a:t>
            </a:r>
          </a:p>
          <a:p>
            <a:r>
              <a:rPr lang="id-ID" dirty="0"/>
              <a:t>&lt;body background=”nama_image.ext”&gt;</a:t>
            </a:r>
          </a:p>
        </p:txBody>
      </p:sp>
    </p:spTree>
    <p:extLst>
      <p:ext uri="{BB962C8B-B14F-4D97-AF65-F5344CB8AC3E}">
        <p14:creationId xmlns:p14="http://schemas.microsoft.com/office/powerpoint/2010/main" val="38244238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Atribut dalam tag IMG</a:t>
            </a:r>
            <a:endParaRPr lang="id-ID" dirty="0"/>
          </a:p>
        </p:txBody>
      </p:sp>
      <p:sp>
        <p:nvSpPr>
          <p:cNvPr id="3" name="Content Placeholder 2"/>
          <p:cNvSpPr>
            <a:spLocks noGrp="1"/>
          </p:cNvSpPr>
          <p:nvPr>
            <p:ph idx="1"/>
          </p:nvPr>
        </p:nvSpPr>
        <p:spPr/>
        <p:txBody>
          <a:bodyPr/>
          <a:lstStyle/>
          <a:p>
            <a:r>
              <a:rPr lang="id-ID" dirty="0"/>
              <a:t>Src Menunjukkan URL atau direktori file gambar</a:t>
            </a:r>
          </a:p>
          <a:p>
            <a:r>
              <a:rPr lang="id-ID" dirty="0"/>
              <a:t>Align Menentukan posisi teks di sekitar gambar dengan nilai </a:t>
            </a:r>
            <a:r>
              <a:rPr lang="id-ID" dirty="0" smtClean="0"/>
              <a:t>: Top,middle,bottom,left,right</a:t>
            </a:r>
            <a:endParaRPr lang="id-ID" dirty="0"/>
          </a:p>
          <a:p>
            <a:r>
              <a:rPr lang="id-ID" dirty="0"/>
              <a:t>Width Menentukan lebar dari gambar (dalam ukuran pixel)</a:t>
            </a:r>
          </a:p>
          <a:p>
            <a:r>
              <a:rPr lang="id-ID" dirty="0"/>
              <a:t>Height Menentukan tinggi gambar (dalam ukuran pixel)</a:t>
            </a:r>
          </a:p>
          <a:p>
            <a:r>
              <a:rPr lang="sv-SE" dirty="0"/>
              <a:t>Alt Menampilkan teks pengganti gambar jika gambar tidak </a:t>
            </a:r>
            <a:r>
              <a:rPr lang="sv-SE" dirty="0" smtClean="0"/>
              <a:t>dapat</a:t>
            </a:r>
            <a:r>
              <a:rPr lang="id-ID" dirty="0" smtClean="0"/>
              <a:t> ditampilkan. Pada </a:t>
            </a:r>
            <a:r>
              <a:rPr lang="id-ID" dirty="0"/>
              <a:t>browser tertentu dapat pula ditampilkan sebagai tooltip.</a:t>
            </a:r>
          </a:p>
        </p:txBody>
      </p:sp>
    </p:spTree>
    <p:extLst>
      <p:ext uri="{BB962C8B-B14F-4D97-AF65-F5344CB8AC3E}">
        <p14:creationId xmlns:p14="http://schemas.microsoft.com/office/powerpoint/2010/main" val="42584758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Posisi dalam satu folder</a:t>
            </a:r>
            <a:endParaRPr lang="id-ID" dirty="0"/>
          </a:p>
        </p:txBody>
      </p:sp>
      <p:sp>
        <p:nvSpPr>
          <p:cNvPr id="3" name="Content Placeholder 2"/>
          <p:cNvSpPr>
            <a:spLocks noGrp="1"/>
          </p:cNvSpPr>
          <p:nvPr>
            <p:ph idx="1"/>
          </p:nvPr>
        </p:nvSpPr>
        <p:spPr/>
        <p:txBody>
          <a:bodyPr>
            <a:normAutofit fontScale="92500" lnSpcReduction="20000"/>
          </a:bodyPr>
          <a:lstStyle/>
          <a:p>
            <a:r>
              <a:rPr lang="id-ID" dirty="0"/>
              <a:t>kondisi ini dimana file html kalian berada dalam satu folder </a:t>
            </a:r>
            <a:r>
              <a:rPr lang="id-ID" dirty="0" smtClean="0"/>
              <a:t>dengan gambar. Dapat langsung menuliskan nama filenya atau diawali dengan “./” yang menunjukkan berada dilokasi yang sama </a:t>
            </a:r>
          </a:p>
          <a:p>
            <a:pPr marL="0" indent="0">
              <a:lnSpc>
                <a:spcPct val="100000"/>
              </a:lnSpc>
              <a:buNone/>
            </a:pPr>
            <a:r>
              <a:rPr lang="en-US" dirty="0"/>
              <a:t>&lt;html&gt;</a:t>
            </a:r>
          </a:p>
          <a:p>
            <a:pPr marL="0" indent="0">
              <a:lnSpc>
                <a:spcPct val="100000"/>
              </a:lnSpc>
              <a:buNone/>
            </a:pPr>
            <a:r>
              <a:rPr lang="en-US" dirty="0"/>
              <a:t>	&lt;head&gt;&lt;/head&gt;</a:t>
            </a:r>
          </a:p>
          <a:p>
            <a:pPr marL="0" indent="0">
              <a:lnSpc>
                <a:spcPct val="100000"/>
              </a:lnSpc>
              <a:buNone/>
            </a:pPr>
            <a:r>
              <a:rPr lang="en-US" dirty="0"/>
              <a:t>	&lt;body&gt;</a:t>
            </a:r>
          </a:p>
          <a:p>
            <a:pPr marL="0" indent="0">
              <a:lnSpc>
                <a:spcPct val="100000"/>
              </a:lnSpc>
              <a:buNone/>
            </a:pPr>
            <a:r>
              <a:rPr lang="en-US" dirty="0"/>
              <a:t>		&lt;</a:t>
            </a:r>
            <a:r>
              <a:rPr lang="en-US" dirty="0" err="1"/>
              <a:t>img</a:t>
            </a:r>
            <a:r>
              <a:rPr lang="en-US" dirty="0"/>
              <a:t> </a:t>
            </a:r>
            <a:r>
              <a:rPr lang="en-US" dirty="0" err="1"/>
              <a:t>src</a:t>
            </a:r>
            <a:r>
              <a:rPr lang="en-US" dirty="0"/>
              <a:t>="dumet.jpg" alt</a:t>
            </a:r>
            <a:r>
              <a:rPr lang="en-US" dirty="0" smtClean="0"/>
              <a:t>=""&gt;</a:t>
            </a:r>
            <a:endParaRPr lang="id-ID" dirty="0" smtClean="0"/>
          </a:p>
          <a:p>
            <a:pPr marL="0" indent="0">
              <a:lnSpc>
                <a:spcPct val="100000"/>
              </a:lnSpc>
              <a:buNone/>
            </a:pPr>
            <a:r>
              <a:rPr lang="id-ID" dirty="0"/>
              <a:t>	</a:t>
            </a:r>
            <a:r>
              <a:rPr lang="id-ID" dirty="0" smtClean="0"/>
              <a:t>	</a:t>
            </a:r>
            <a:r>
              <a:rPr lang="en-US" dirty="0"/>
              <a:t> &lt;</a:t>
            </a:r>
            <a:r>
              <a:rPr lang="en-US" dirty="0" err="1"/>
              <a:t>img</a:t>
            </a:r>
            <a:r>
              <a:rPr lang="en-US" dirty="0"/>
              <a:t> </a:t>
            </a:r>
            <a:r>
              <a:rPr lang="en-US" dirty="0" err="1"/>
              <a:t>src</a:t>
            </a:r>
            <a:r>
              <a:rPr lang="en-US" dirty="0" smtClean="0"/>
              <a:t>=“</a:t>
            </a:r>
            <a:r>
              <a:rPr lang="id-ID" dirty="0" smtClean="0"/>
              <a:t>./</a:t>
            </a:r>
            <a:r>
              <a:rPr lang="en-US" dirty="0" smtClean="0"/>
              <a:t>dumet.jpg</a:t>
            </a:r>
            <a:r>
              <a:rPr lang="en-US" dirty="0"/>
              <a:t>" alt=""&gt;</a:t>
            </a:r>
          </a:p>
          <a:p>
            <a:pPr marL="0" indent="0">
              <a:lnSpc>
                <a:spcPct val="100000"/>
              </a:lnSpc>
              <a:buNone/>
            </a:pPr>
            <a:r>
              <a:rPr lang="en-US" dirty="0"/>
              <a:t>	&lt;/body&gt;</a:t>
            </a:r>
          </a:p>
          <a:p>
            <a:pPr marL="0" indent="0">
              <a:lnSpc>
                <a:spcPct val="100000"/>
              </a:lnSpc>
              <a:buNone/>
            </a:pPr>
            <a:r>
              <a:rPr lang="en-US" dirty="0"/>
              <a:t>&lt;/html&gt;</a:t>
            </a:r>
            <a:endParaRPr lang="id-ID"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2231" y="3713341"/>
            <a:ext cx="4514850" cy="1285875"/>
          </a:xfrm>
          <a:prstGeom prst="rect">
            <a:avLst/>
          </a:prstGeom>
        </p:spPr>
      </p:pic>
    </p:spTree>
    <p:extLst>
      <p:ext uri="{BB962C8B-B14F-4D97-AF65-F5344CB8AC3E}">
        <p14:creationId xmlns:p14="http://schemas.microsoft.com/office/powerpoint/2010/main" val="1518582138"/>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A2E40"/>
      </a:dk2>
      <a:lt2>
        <a:srgbClr val="EBE7DD"/>
      </a:lt2>
      <a:accent1>
        <a:srgbClr val="69A1AB"/>
      </a:accent1>
      <a:accent2>
        <a:srgbClr val="F2C418"/>
      </a:accent2>
      <a:accent3>
        <a:srgbClr val="87492C"/>
      </a:accent3>
      <a:accent4>
        <a:srgbClr val="4A845E"/>
      </a:accent4>
      <a:accent5>
        <a:srgbClr val="DC9528"/>
      </a:accent5>
      <a:accent6>
        <a:srgbClr val="9A5D78"/>
      </a:accent6>
      <a:hlink>
        <a:srgbClr val="66C8E3"/>
      </a:hlink>
      <a:folHlink>
        <a:srgbClr val="B162A1"/>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17F9D331-421E-442F-B033-AF5B21A44854}"/>
    </a:ext>
  </a:extLst>
</a:theme>
</file>

<file path=ppt/theme/themeOverride1.xml><?xml version="1.0" encoding="utf-8"?>
<a:themeOverride xmlns:a="http://schemas.openxmlformats.org/drawingml/2006/main">
  <a:clrScheme name="Crop">
    <a:dk1>
      <a:sysClr val="windowText" lastClr="000000"/>
    </a:dk1>
    <a:lt1>
      <a:sysClr val="window" lastClr="FFFFFF"/>
    </a:lt1>
    <a:dk2>
      <a:srgbClr val="1A2E40"/>
    </a:dk2>
    <a:lt2>
      <a:srgbClr val="EBE7DD"/>
    </a:lt2>
    <a:accent1>
      <a:srgbClr val="69A1AB"/>
    </a:accent1>
    <a:accent2>
      <a:srgbClr val="F2C418"/>
    </a:accent2>
    <a:accent3>
      <a:srgbClr val="87492C"/>
    </a:accent3>
    <a:accent4>
      <a:srgbClr val="4A845E"/>
    </a:accent4>
    <a:accent5>
      <a:srgbClr val="DC9528"/>
    </a:accent5>
    <a:accent6>
      <a:srgbClr val="9A5D78"/>
    </a:accent6>
    <a:hlink>
      <a:srgbClr val="66C8E3"/>
    </a:hlink>
    <a:folHlink>
      <a:srgbClr val="B162A1"/>
    </a:folHlink>
  </a:clrScheme>
</a:themeOverride>
</file>

<file path=docProps/app.xml><?xml version="1.0" encoding="utf-8"?>
<Properties xmlns="http://schemas.openxmlformats.org/officeDocument/2006/extended-properties" xmlns:vt="http://schemas.openxmlformats.org/officeDocument/2006/docPropsVTypes">
  <Template/>
  <TotalTime>211</TotalTime>
  <Words>833</Words>
  <Application>Microsoft Office PowerPoint</Application>
  <PresentationFormat>Widescreen</PresentationFormat>
  <Paragraphs>90</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 Unicode MS</vt:lpstr>
      <vt:lpstr>Arial</vt:lpstr>
      <vt:lpstr>Franklin Gothic Book</vt:lpstr>
      <vt:lpstr>Crop</vt:lpstr>
      <vt:lpstr>Meta, image, link</vt:lpstr>
      <vt:lpstr>Tag Meta</vt:lpstr>
      <vt:lpstr>Tag Meta - 2</vt:lpstr>
      <vt:lpstr>Contoh tag meta</vt:lpstr>
      <vt:lpstr>META dengan search engine</vt:lpstr>
      <vt:lpstr>META dan data profile</vt:lpstr>
      <vt:lpstr>Image </vt:lpstr>
      <vt:lpstr>Atribut dalam tag IMG</vt:lpstr>
      <vt:lpstr>Posisi dalam satu folder</vt:lpstr>
      <vt:lpstr>Posisi gambar didalam folder</vt:lpstr>
      <vt:lpstr>Posisi file didalam folder</vt:lpstr>
      <vt:lpstr>Link</vt:lpstr>
      <vt:lpstr>Link standar</vt:lpstr>
      <vt:lpstr>Link email</vt:lpstr>
      <vt:lpstr>Link untuk halaman yang sama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Meta, image, link</dc:title>
  <dc:creator>kharis</dc:creator>
  <cp:lastModifiedBy>kharis</cp:lastModifiedBy>
  <cp:revision>13</cp:revision>
  <dcterms:created xsi:type="dcterms:W3CDTF">2017-02-21T22:21:11Z</dcterms:created>
  <dcterms:modified xsi:type="dcterms:W3CDTF">2017-02-22T04:40:00Z</dcterms:modified>
</cp:coreProperties>
</file>