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9" r:id="rId8"/>
    <p:sldId id="263" r:id="rId9"/>
    <p:sldId id="271" r:id="rId10"/>
    <p:sldId id="264" r:id="rId11"/>
    <p:sldId id="270" r:id="rId12"/>
    <p:sldId id="272"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7" d="100"/>
          <a:sy n="67" d="100"/>
        </p:scale>
        <p:origin x="-78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3/28/2017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id-ID" sz="9600" dirty="0" smtClean="0"/>
              <a:t>WEB DASAR</a:t>
            </a:r>
            <a:endParaRPr lang="id-ID" sz="9600" dirty="0"/>
          </a:p>
        </p:txBody>
      </p:sp>
      <p:sp>
        <p:nvSpPr>
          <p:cNvPr id="3" name="Subtitle 2"/>
          <p:cNvSpPr>
            <a:spLocks noGrp="1"/>
          </p:cNvSpPr>
          <p:nvPr>
            <p:ph type="subTitle" idx="1"/>
          </p:nvPr>
        </p:nvSpPr>
        <p:spPr/>
        <p:txBody>
          <a:bodyPr/>
          <a:lstStyle/>
          <a:p>
            <a:r>
              <a:rPr lang="id-ID" dirty="0"/>
              <a:t>Kharisma,ST.,</a:t>
            </a:r>
            <a:r>
              <a:rPr lang="id-ID" dirty="0" smtClean="0"/>
              <a:t>M.Cs.</a:t>
            </a:r>
          </a:p>
          <a:p>
            <a:r>
              <a:rPr lang="id-ID" smtClean="0"/>
              <a:t>STMIK Jenderal achmad </a:t>
            </a:r>
            <a:r>
              <a:rPr lang="id-ID" dirty="0" smtClean="0"/>
              <a:t>yani</a:t>
            </a:r>
            <a:endParaRPr lang="id-ID" dirty="0"/>
          </a:p>
          <a:p>
            <a:endParaRPr lang="id-ID" dirty="0"/>
          </a:p>
        </p:txBody>
      </p:sp>
    </p:spTree>
    <p:extLst>
      <p:ext uri="{BB962C8B-B14F-4D97-AF65-F5344CB8AC3E}">
        <p14:creationId xmlns:p14="http://schemas.microsoft.com/office/powerpoint/2010/main" xmlns="" val="40673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Tag html</a:t>
            </a:r>
            <a:endParaRPr lang="id-ID" dirty="0"/>
          </a:p>
        </p:txBody>
      </p:sp>
      <p:sp>
        <p:nvSpPr>
          <p:cNvPr id="3" name="Content Placeholder 2"/>
          <p:cNvSpPr>
            <a:spLocks noGrp="1"/>
          </p:cNvSpPr>
          <p:nvPr>
            <p:ph idx="1"/>
          </p:nvPr>
        </p:nvSpPr>
        <p:spPr/>
        <p:txBody>
          <a:bodyPr>
            <a:normAutofit/>
          </a:bodyPr>
          <a:lstStyle/>
          <a:p>
            <a:pPr marL="914400" lvl="2" indent="0">
              <a:buNone/>
            </a:pPr>
            <a:r>
              <a:rPr lang="id-ID" sz="3600" dirty="0" smtClean="0"/>
              <a:t>&lt;namatag atribut=‚nilai Atribut‛&gt; </a:t>
            </a:r>
          </a:p>
          <a:p>
            <a:pPr marL="914400" lvl="2" indent="0">
              <a:buNone/>
            </a:pPr>
            <a:r>
              <a:rPr lang="id-ID" sz="3600" dirty="0" smtClean="0"/>
              <a:t>	Isi atau Konten </a:t>
            </a:r>
          </a:p>
          <a:p>
            <a:pPr marL="914400" lvl="2" indent="0">
              <a:buNone/>
            </a:pPr>
            <a:r>
              <a:rPr lang="id-ID" sz="3600" dirty="0" smtClean="0"/>
              <a:t>&lt;/namatag&gt;</a:t>
            </a:r>
            <a:endParaRPr lang="id-ID" sz="3600" dirty="0"/>
          </a:p>
        </p:txBody>
      </p:sp>
    </p:spTree>
    <p:extLst>
      <p:ext uri="{BB962C8B-B14F-4D97-AF65-F5344CB8AC3E}">
        <p14:creationId xmlns:p14="http://schemas.microsoft.com/office/powerpoint/2010/main" xmlns="" val="696203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atribut</a:t>
            </a:r>
            <a:endParaRPr lang="id-ID" dirty="0"/>
          </a:p>
        </p:txBody>
      </p:sp>
      <p:sp>
        <p:nvSpPr>
          <p:cNvPr id="3" name="Content Placeholder 2"/>
          <p:cNvSpPr>
            <a:spLocks noGrp="1"/>
          </p:cNvSpPr>
          <p:nvPr>
            <p:ph idx="1"/>
          </p:nvPr>
        </p:nvSpPr>
        <p:spPr/>
        <p:txBody>
          <a:bodyPr/>
          <a:lstStyle/>
          <a:p>
            <a:r>
              <a:rPr lang="id-ID" sz="2400" dirty="0" smtClean="0"/>
              <a:t>Komponen html yang terletak didalam sebuah tag </a:t>
            </a:r>
            <a:r>
              <a:rPr lang="id-ID" sz="2400" dirty="0"/>
              <a:t>yang menyatakan </a:t>
            </a:r>
            <a:r>
              <a:rPr lang="id-ID" sz="2400" dirty="0" smtClean="0"/>
              <a:t>karakteristiknya</a:t>
            </a:r>
          </a:p>
          <a:p>
            <a:r>
              <a:rPr lang="id-ID" sz="2400" dirty="0" smtClean="0"/>
              <a:t>Dalam sebuah tag, jumlah atribut yang dapat diletakkan bebas, sesuai dengan kebutuhan</a:t>
            </a:r>
          </a:p>
          <a:p>
            <a:r>
              <a:rPr lang="id-ID" sz="2400" dirty="0" smtClean="0"/>
              <a:t>Contoh : &lt;p </a:t>
            </a:r>
            <a:r>
              <a:rPr lang="id-ID" sz="2400" dirty="0"/>
              <a:t>align =”left”&gt;</a:t>
            </a:r>
          </a:p>
          <a:p>
            <a:r>
              <a:rPr lang="id-ID" sz="2400" dirty="0"/>
              <a:t>digunakan untuk membuat rata kiri suatu paragraph. Tag yang digunakan adalah &lt;p&gt; </a:t>
            </a:r>
            <a:r>
              <a:rPr lang="id-ID" sz="2400" dirty="0" smtClean="0"/>
              <a:t>dan atribut </a:t>
            </a:r>
            <a:r>
              <a:rPr lang="id-ID" sz="2400" dirty="0"/>
              <a:t>yang menyertainya adalah </a:t>
            </a:r>
            <a:r>
              <a:rPr lang="id-ID" sz="2400" b="1" dirty="0"/>
              <a:t>align </a:t>
            </a:r>
            <a:r>
              <a:rPr lang="id-ID" sz="2400" dirty="0"/>
              <a:t>dengan nilai </a:t>
            </a:r>
            <a:r>
              <a:rPr lang="id-ID" sz="2400" b="1" dirty="0"/>
              <a:t>left</a:t>
            </a:r>
            <a:r>
              <a:rPr lang="id-ID" sz="2400" dirty="0"/>
              <a:t>.</a:t>
            </a:r>
            <a:endParaRPr lang="id-ID" dirty="0"/>
          </a:p>
        </p:txBody>
      </p:sp>
    </p:spTree>
    <p:extLst>
      <p:ext uri="{BB962C8B-B14F-4D97-AF65-F5344CB8AC3E}">
        <p14:creationId xmlns:p14="http://schemas.microsoft.com/office/powerpoint/2010/main" xmlns="" val="80339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Nilai atribut</a:t>
            </a:r>
            <a:endParaRPr lang="id-ID" dirty="0"/>
          </a:p>
        </p:txBody>
      </p:sp>
      <p:sp>
        <p:nvSpPr>
          <p:cNvPr id="3" name="Content Placeholder 2"/>
          <p:cNvSpPr>
            <a:spLocks noGrp="1"/>
          </p:cNvSpPr>
          <p:nvPr>
            <p:ph idx="1"/>
          </p:nvPr>
        </p:nvSpPr>
        <p:spPr/>
        <p:txBody>
          <a:bodyPr>
            <a:normAutofit/>
          </a:bodyPr>
          <a:lstStyle/>
          <a:p>
            <a:pPr marL="0" indent="0">
              <a:buNone/>
            </a:pPr>
            <a:r>
              <a:rPr lang="id-ID" sz="2400" dirty="0"/>
              <a:t>Dalam HTML nilai atribut dalam pasangan tanda petik ganda kecuali jika :</a:t>
            </a:r>
          </a:p>
          <a:p>
            <a:r>
              <a:rPr lang="id-ID" sz="2400" dirty="0"/>
              <a:t> Nilai merupakan suatu kumpulan dari nilai tertentu (misal dalam &lt;P ALIGN=”left</a:t>
            </a:r>
            <a:r>
              <a:rPr lang="id-ID" sz="2400" dirty="0" smtClean="0"/>
              <a:t>”&gt;, tanda </a:t>
            </a:r>
            <a:r>
              <a:rPr lang="id-ID" sz="2400" dirty="0"/>
              <a:t>petik ganda boleh dihilangkan. Maka penulisannya boleh &lt;P ALIGN=left&gt;).</a:t>
            </a:r>
          </a:p>
          <a:p>
            <a:r>
              <a:rPr lang="id-ID" sz="2400" dirty="0"/>
              <a:t> Nilai hanya berisi angka,h uruf,dan titik (dalam &lt;IMG SRC=”</a:t>
            </a:r>
            <a:r>
              <a:rPr lang="id-ID" sz="2400" dirty="0" smtClean="0"/>
              <a:t>Picture/alam.gif” ALT</a:t>
            </a:r>
            <a:r>
              <a:rPr lang="id-ID" sz="2400" dirty="0"/>
              <a:t>=”menampilkan gambar pemandangan alam”&gt;, kedua nilai tersebut </a:t>
            </a:r>
            <a:r>
              <a:rPr lang="id-ID" sz="2400" dirty="0" smtClean="0"/>
              <a:t>memerlukan tanda </a:t>
            </a:r>
            <a:r>
              <a:rPr lang="id-ID" sz="2400" dirty="0"/>
              <a:t>petik ganda karena SRC mengandung tanda “/”, dan ALT mengandung spasi).</a:t>
            </a:r>
          </a:p>
        </p:txBody>
      </p:sp>
    </p:spTree>
    <p:extLst>
      <p:ext uri="{BB962C8B-B14F-4D97-AF65-F5344CB8AC3E}">
        <p14:creationId xmlns:p14="http://schemas.microsoft.com/office/powerpoint/2010/main" xmlns="" val="309489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html</a:t>
            </a:r>
            <a:endParaRPr lang="id-ID" dirty="0"/>
          </a:p>
        </p:txBody>
      </p:sp>
      <p:sp>
        <p:nvSpPr>
          <p:cNvPr id="3" name="Content Placeholder 2"/>
          <p:cNvSpPr>
            <a:spLocks noGrp="1"/>
          </p:cNvSpPr>
          <p:nvPr>
            <p:ph idx="1"/>
          </p:nvPr>
        </p:nvSpPr>
        <p:spPr>
          <a:xfrm>
            <a:off x="2781838" y="2142066"/>
            <a:ext cx="6903076" cy="4104187"/>
          </a:xfrm>
        </p:spPr>
        <p:txBody>
          <a:bodyPr>
            <a:normAutofit fontScale="25000" lnSpcReduction="20000"/>
          </a:bodyPr>
          <a:lstStyle/>
          <a:p>
            <a:endParaRPr lang="id-ID" dirty="0"/>
          </a:p>
          <a:p>
            <a:endParaRPr lang="id-ID" dirty="0"/>
          </a:p>
          <a:p>
            <a:pPr marL="0" indent="0">
              <a:buNone/>
            </a:pPr>
            <a:r>
              <a:rPr lang="id-ID" sz="8000" dirty="0"/>
              <a:t>&lt;!DOCTYPE HTML&gt; </a:t>
            </a:r>
          </a:p>
          <a:p>
            <a:pPr marL="0" indent="0">
              <a:buNone/>
            </a:pPr>
            <a:r>
              <a:rPr lang="id-ID" sz="8000" dirty="0" smtClean="0"/>
              <a:t>&lt;HTML</a:t>
            </a:r>
            <a:r>
              <a:rPr lang="id-ID" sz="8000" dirty="0"/>
              <a:t>&gt; </a:t>
            </a:r>
          </a:p>
          <a:p>
            <a:pPr marL="0" indent="0">
              <a:buNone/>
            </a:pPr>
            <a:r>
              <a:rPr lang="id-ID" sz="8000" dirty="0" smtClean="0"/>
              <a:t>&lt;</a:t>
            </a:r>
            <a:r>
              <a:rPr lang="id-ID" sz="8000" dirty="0"/>
              <a:t>head&gt; </a:t>
            </a:r>
          </a:p>
          <a:p>
            <a:pPr marL="0" indent="0">
              <a:buNone/>
            </a:pPr>
            <a:r>
              <a:rPr lang="id-ID" sz="8000" dirty="0" smtClean="0"/>
              <a:t>	</a:t>
            </a:r>
            <a:r>
              <a:rPr lang="en-US" sz="8000" dirty="0" smtClean="0"/>
              <a:t>&lt;</a:t>
            </a:r>
            <a:r>
              <a:rPr lang="en-US" sz="8000" dirty="0"/>
              <a:t>title&gt;</a:t>
            </a:r>
            <a:r>
              <a:rPr lang="en-US" sz="8000" dirty="0" err="1"/>
              <a:t>Judul</a:t>
            </a:r>
            <a:r>
              <a:rPr lang="en-US" sz="8000" dirty="0"/>
              <a:t> File HTML&lt;/title&gt; </a:t>
            </a:r>
          </a:p>
          <a:p>
            <a:pPr marL="0" indent="0">
              <a:buNone/>
            </a:pPr>
            <a:r>
              <a:rPr lang="id-ID" sz="8000" dirty="0" smtClean="0"/>
              <a:t>&lt;/</a:t>
            </a:r>
            <a:r>
              <a:rPr lang="id-ID" sz="8000" dirty="0"/>
              <a:t>head&gt; </a:t>
            </a:r>
          </a:p>
          <a:p>
            <a:pPr marL="0" indent="0">
              <a:buNone/>
            </a:pPr>
            <a:r>
              <a:rPr lang="id-ID" sz="8000" dirty="0" smtClean="0"/>
              <a:t>&lt;</a:t>
            </a:r>
            <a:r>
              <a:rPr lang="id-ID" sz="8000" dirty="0"/>
              <a:t>body&gt; </a:t>
            </a:r>
          </a:p>
          <a:p>
            <a:pPr marL="0" indent="0">
              <a:buNone/>
            </a:pPr>
            <a:r>
              <a:rPr lang="id-ID" sz="8000" dirty="0" smtClean="0"/>
              <a:t>	</a:t>
            </a:r>
            <a:r>
              <a:rPr lang="pt-BR" sz="8000" dirty="0" smtClean="0"/>
              <a:t>Website </a:t>
            </a:r>
            <a:r>
              <a:rPr lang="pt-BR" sz="8000" dirty="0"/>
              <a:t>&lt;strong&gt;&lt;em&gt;pertama&lt;/em&gt;&lt;/strong&gt; saya </a:t>
            </a:r>
          </a:p>
          <a:p>
            <a:pPr marL="0" indent="0">
              <a:buNone/>
            </a:pPr>
            <a:r>
              <a:rPr lang="id-ID" sz="8000" dirty="0" smtClean="0"/>
              <a:t>&lt;/</a:t>
            </a:r>
            <a:r>
              <a:rPr lang="id-ID" sz="8000" dirty="0"/>
              <a:t>body&gt; </a:t>
            </a:r>
          </a:p>
          <a:p>
            <a:pPr marL="0" indent="0">
              <a:buNone/>
            </a:pPr>
            <a:r>
              <a:rPr lang="id-ID" sz="8000" dirty="0" smtClean="0"/>
              <a:t>&lt;/</a:t>
            </a:r>
            <a:r>
              <a:rPr lang="id-ID" sz="8000" dirty="0"/>
              <a:t>HTML&gt; </a:t>
            </a:r>
          </a:p>
          <a:p>
            <a:endParaRPr lang="id-ID" dirty="0"/>
          </a:p>
        </p:txBody>
      </p:sp>
    </p:spTree>
    <p:extLst>
      <p:ext uri="{BB962C8B-B14F-4D97-AF65-F5344CB8AC3E}">
        <p14:creationId xmlns:p14="http://schemas.microsoft.com/office/powerpoint/2010/main" xmlns="" val="1926316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html - 2</a:t>
            </a:r>
            <a:endParaRPr lang="id-ID" dirty="0"/>
          </a:p>
        </p:txBody>
      </p:sp>
      <p:sp>
        <p:nvSpPr>
          <p:cNvPr id="3" name="Content Placeholder 2"/>
          <p:cNvSpPr>
            <a:spLocks noGrp="1"/>
          </p:cNvSpPr>
          <p:nvPr>
            <p:ph idx="1"/>
          </p:nvPr>
        </p:nvSpPr>
        <p:spPr/>
        <p:txBody>
          <a:bodyPr>
            <a:normAutofit fontScale="92500" lnSpcReduction="10000"/>
          </a:bodyPr>
          <a:lstStyle/>
          <a:p>
            <a:endParaRPr lang="id-ID" dirty="0"/>
          </a:p>
          <a:p>
            <a:r>
              <a:rPr lang="id-ID" sz="2400" dirty="0"/>
              <a:t>&lt;!DOCTYPE HTML</a:t>
            </a:r>
            <a:r>
              <a:rPr lang="id-ID" sz="2400" dirty="0" smtClean="0"/>
              <a:t>&gt;</a:t>
            </a:r>
            <a:endParaRPr lang="id-ID" sz="2400" dirty="0"/>
          </a:p>
          <a:p>
            <a:pPr marL="0" indent="0">
              <a:buNone/>
            </a:pPr>
            <a:r>
              <a:rPr lang="id-ID" sz="2400" dirty="0"/>
              <a:t>Tag awal dari setiap dokumen HTML, tag ini berfungsi untuk menginformasikan pada browser bahwa dokumen yang sedang dibuka adalah dokumen HTML. Tag ini perlu dicantumkan disetiap dokumen HTML yang akan anda buat</a:t>
            </a:r>
            <a:r>
              <a:rPr lang="id-ID" sz="2400" dirty="0" smtClean="0"/>
              <a:t>.</a:t>
            </a:r>
          </a:p>
          <a:p>
            <a:r>
              <a:rPr lang="id-ID" sz="2400" dirty="0"/>
              <a:t>&lt;HTML&gt; … &lt;/HTML&gt; </a:t>
            </a:r>
          </a:p>
          <a:p>
            <a:pPr marL="0" indent="0">
              <a:buNone/>
            </a:pPr>
            <a:r>
              <a:rPr lang="id-ID" sz="2400" dirty="0"/>
              <a:t>Awal dari isi dokumen HTML dimulai dari sini, semua kode HTML yang akan anda buat akan ditulis di dalam tag ini, perhatikan juga bahwa setiap tag harus memiliki tag penutup.</a:t>
            </a:r>
          </a:p>
          <a:p>
            <a:endParaRPr lang="id-ID" sz="2400" dirty="0"/>
          </a:p>
        </p:txBody>
      </p:sp>
    </p:spTree>
    <p:extLst>
      <p:ext uri="{BB962C8B-B14F-4D97-AF65-F5344CB8AC3E}">
        <p14:creationId xmlns:p14="http://schemas.microsoft.com/office/powerpoint/2010/main" xmlns="" val="3758135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html - 3</a:t>
            </a:r>
            <a:endParaRPr lang="id-ID" dirty="0"/>
          </a:p>
        </p:txBody>
      </p:sp>
      <p:sp>
        <p:nvSpPr>
          <p:cNvPr id="3" name="Content Placeholder 2"/>
          <p:cNvSpPr>
            <a:spLocks noGrp="1"/>
          </p:cNvSpPr>
          <p:nvPr>
            <p:ph idx="1"/>
          </p:nvPr>
        </p:nvSpPr>
        <p:spPr/>
        <p:txBody>
          <a:bodyPr>
            <a:normAutofit fontScale="92500" lnSpcReduction="20000"/>
          </a:bodyPr>
          <a:lstStyle/>
          <a:p>
            <a:endParaRPr lang="id-ID" dirty="0"/>
          </a:p>
          <a:p>
            <a:r>
              <a:rPr lang="id-ID" sz="2400" dirty="0"/>
              <a:t>&lt;HTML&gt; … &lt;/HTML&gt; </a:t>
            </a:r>
          </a:p>
          <a:p>
            <a:pPr marL="0" indent="0">
              <a:buNone/>
            </a:pPr>
            <a:r>
              <a:rPr lang="id-ID" sz="2400" dirty="0"/>
              <a:t>Awal dari isi dokumen HTML dimulai dari sini, semua kode HTML yang akan anda buat akan ditulis di dalam tag ini, perhatikan juga bahwa setiap tag harus memiliki tag penutup</a:t>
            </a:r>
            <a:r>
              <a:rPr lang="id-ID" sz="2400" dirty="0" smtClean="0"/>
              <a:t>.</a:t>
            </a:r>
          </a:p>
          <a:p>
            <a:r>
              <a:rPr lang="id-ID" sz="2600" dirty="0"/>
              <a:t>&lt;head&gt; … &lt;head&gt; </a:t>
            </a:r>
          </a:p>
          <a:p>
            <a:pPr marL="0" indent="0">
              <a:buNone/>
            </a:pPr>
            <a:r>
              <a:rPr lang="id-ID" sz="2600" dirty="0"/>
              <a:t>Tag Head akan digunakan untuk menyimpan berbagai informasi tentang dokumen HTML, lebih detailnya akan kita temui pada bab selanjutnya. Apa yang terdapat di dalam tag ini, tidak akan ditampilkan secara langsung pada web browser.</a:t>
            </a:r>
          </a:p>
          <a:p>
            <a:pPr marL="0" indent="0">
              <a:buNone/>
            </a:pPr>
            <a:endParaRPr lang="id-ID" sz="2400" dirty="0"/>
          </a:p>
        </p:txBody>
      </p:sp>
    </p:spTree>
    <p:extLst>
      <p:ext uri="{BB962C8B-B14F-4D97-AF65-F5344CB8AC3E}">
        <p14:creationId xmlns:p14="http://schemas.microsoft.com/office/powerpoint/2010/main" xmlns="" val="1873068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Struktur html - 4</a:t>
            </a:r>
            <a:endParaRPr lang="id-ID" dirty="0"/>
          </a:p>
        </p:txBody>
      </p:sp>
      <p:sp>
        <p:nvSpPr>
          <p:cNvPr id="3" name="Content Placeholder 2"/>
          <p:cNvSpPr>
            <a:spLocks noGrp="1"/>
          </p:cNvSpPr>
          <p:nvPr>
            <p:ph idx="1"/>
          </p:nvPr>
        </p:nvSpPr>
        <p:spPr/>
        <p:txBody>
          <a:bodyPr/>
          <a:lstStyle/>
          <a:p>
            <a:endParaRPr lang="id-ID" dirty="0"/>
          </a:p>
          <a:p>
            <a:r>
              <a:rPr lang="id-ID" sz="2400" dirty="0"/>
              <a:t>&lt;title&gt; … &lt;/title&gt; </a:t>
            </a:r>
          </a:p>
          <a:p>
            <a:pPr marL="0" indent="0">
              <a:buNone/>
            </a:pPr>
            <a:r>
              <a:rPr lang="id-ID" sz="2400" dirty="0"/>
              <a:t>Salah satu contoh informasi yang terdapat di dalam tag Head adalah title. Title akan menampilkan teks pada judul browser atau pada tab browser. </a:t>
            </a:r>
          </a:p>
          <a:p>
            <a:r>
              <a:rPr lang="id-ID" sz="2400" dirty="0"/>
              <a:t>&lt;body&gt; … &lt;/body&gt; </a:t>
            </a:r>
          </a:p>
          <a:p>
            <a:pPr marL="0" indent="0">
              <a:buNone/>
            </a:pPr>
            <a:r>
              <a:rPr lang="id-ID" sz="2400" i="1" dirty="0"/>
              <a:t>Nah</a:t>
            </a:r>
            <a:r>
              <a:rPr lang="id-ID" sz="2400" dirty="0"/>
              <a:t>, apa yang ingin anda tampilkan pada browser akan ditulis di dalam tag ini, tag body merupakan tag pembuka dari badan dokumen HTML. </a:t>
            </a:r>
          </a:p>
        </p:txBody>
      </p:sp>
    </p:spTree>
    <p:extLst>
      <p:ext uri="{BB962C8B-B14F-4D97-AF65-F5344CB8AC3E}">
        <p14:creationId xmlns:p14="http://schemas.microsoft.com/office/powerpoint/2010/main" xmlns="" val="1096927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 HTML</a:t>
            </a:r>
            <a:endParaRPr lang="id-ID" dirty="0"/>
          </a:p>
        </p:txBody>
      </p:sp>
      <p:sp>
        <p:nvSpPr>
          <p:cNvPr id="3" name="Content Placeholder 2"/>
          <p:cNvSpPr>
            <a:spLocks noGrp="1"/>
          </p:cNvSpPr>
          <p:nvPr>
            <p:ph idx="1"/>
          </p:nvPr>
        </p:nvSpPr>
        <p:spPr/>
        <p:txBody>
          <a:bodyPr>
            <a:noAutofit/>
          </a:bodyPr>
          <a:lstStyle/>
          <a:p>
            <a:pPr marL="342900" indent="-342900">
              <a:buFont typeface="+mj-lt"/>
              <a:buAutoNum type="arabicPeriod"/>
            </a:pPr>
            <a:r>
              <a:rPr lang="id-ID" sz="2400" dirty="0" smtClean="0"/>
              <a:t>Pengenalan HTML</a:t>
            </a:r>
          </a:p>
          <a:p>
            <a:pPr marL="342900" indent="-342900">
              <a:buFont typeface="+mj-lt"/>
              <a:buAutoNum type="arabicPeriod"/>
            </a:pPr>
            <a:r>
              <a:rPr lang="id-ID" sz="2400" dirty="0" smtClean="0"/>
              <a:t>Memuat Gambar</a:t>
            </a:r>
          </a:p>
          <a:p>
            <a:pPr marL="342900" indent="-342900">
              <a:buFont typeface="+mj-lt"/>
              <a:buAutoNum type="arabicPeriod"/>
            </a:pPr>
            <a:r>
              <a:rPr lang="id-ID" sz="2400" dirty="0" smtClean="0"/>
              <a:t>Membuat Link</a:t>
            </a:r>
          </a:p>
          <a:p>
            <a:pPr marL="342900" indent="-342900">
              <a:buFont typeface="+mj-lt"/>
              <a:buAutoNum type="arabicPeriod"/>
            </a:pPr>
            <a:r>
              <a:rPr lang="id-ID" sz="2400" dirty="0" smtClean="0"/>
              <a:t>Heading</a:t>
            </a:r>
          </a:p>
          <a:p>
            <a:pPr marL="342900" indent="-342900">
              <a:buFont typeface="+mj-lt"/>
              <a:buAutoNum type="arabicPeriod"/>
            </a:pPr>
            <a:r>
              <a:rPr lang="id-ID" sz="2400" dirty="0" smtClean="0"/>
              <a:t>Membuat List</a:t>
            </a:r>
          </a:p>
          <a:p>
            <a:pPr marL="342900" indent="-342900">
              <a:buFont typeface="+mj-lt"/>
              <a:buAutoNum type="arabicPeriod"/>
            </a:pPr>
            <a:r>
              <a:rPr lang="id-ID" sz="2400" dirty="0" smtClean="0"/>
              <a:t>Tag Div</a:t>
            </a:r>
          </a:p>
          <a:p>
            <a:pPr marL="342900" indent="-342900">
              <a:buFont typeface="+mj-lt"/>
              <a:buAutoNum type="arabicPeriod"/>
            </a:pPr>
            <a:r>
              <a:rPr lang="id-ID" sz="2400" dirty="0" smtClean="0"/>
              <a:t>Form</a:t>
            </a:r>
          </a:p>
          <a:p>
            <a:pPr marL="342900" indent="-342900">
              <a:buFont typeface="+mj-lt"/>
              <a:buAutoNum type="arabicPeriod"/>
            </a:pPr>
            <a:r>
              <a:rPr lang="id-ID" sz="2400" dirty="0" smtClean="0"/>
              <a:t>Tabel </a:t>
            </a:r>
            <a:endParaRPr lang="id-ID" sz="2400" dirty="0"/>
          </a:p>
        </p:txBody>
      </p:sp>
    </p:spTree>
    <p:extLst>
      <p:ext uri="{BB962C8B-B14F-4D97-AF65-F5344CB8AC3E}">
        <p14:creationId xmlns:p14="http://schemas.microsoft.com/office/powerpoint/2010/main" xmlns="" val="3944013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 CSS</a:t>
            </a:r>
            <a:endParaRPr lang="id-ID"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id-ID" sz="2400" dirty="0" smtClean="0"/>
              <a:t>Pengenalan CSS</a:t>
            </a:r>
          </a:p>
          <a:p>
            <a:pPr marL="342900" indent="-342900">
              <a:buFont typeface="+mj-lt"/>
              <a:buAutoNum type="arabicPeriod"/>
            </a:pPr>
            <a:r>
              <a:rPr lang="id-ID" sz="2400" dirty="0" smtClean="0"/>
              <a:t>Box Model</a:t>
            </a:r>
          </a:p>
          <a:p>
            <a:pPr marL="342900" indent="-342900">
              <a:buFont typeface="+mj-lt"/>
              <a:buAutoNum type="arabicPeriod"/>
            </a:pPr>
            <a:r>
              <a:rPr lang="id-ID" sz="2400" dirty="0" smtClean="0"/>
              <a:t>Typography</a:t>
            </a:r>
          </a:p>
          <a:p>
            <a:pPr marL="342900" indent="-342900">
              <a:buFont typeface="+mj-lt"/>
              <a:buAutoNum type="arabicPeriod"/>
            </a:pPr>
            <a:r>
              <a:rPr lang="id-ID" sz="2400" dirty="0" smtClean="0"/>
              <a:t>CSS Image</a:t>
            </a:r>
          </a:p>
          <a:p>
            <a:pPr marL="342900" indent="-342900">
              <a:buFont typeface="+mj-lt"/>
              <a:buAutoNum type="arabicPeriod"/>
            </a:pPr>
            <a:r>
              <a:rPr lang="id-ID" sz="2400" dirty="0" smtClean="0"/>
              <a:t>Floating</a:t>
            </a:r>
          </a:p>
          <a:p>
            <a:pPr marL="342900" indent="-342900">
              <a:buFont typeface="+mj-lt"/>
              <a:buAutoNum type="arabicPeriod"/>
            </a:pPr>
            <a:r>
              <a:rPr lang="id-ID" sz="2400" dirty="0" smtClean="0"/>
              <a:t>Positioning</a:t>
            </a:r>
            <a:endParaRPr lang="id-ID" sz="2400" dirty="0"/>
          </a:p>
        </p:txBody>
      </p:sp>
    </p:spTree>
    <p:extLst>
      <p:ext uri="{BB962C8B-B14F-4D97-AF65-F5344CB8AC3E}">
        <p14:creationId xmlns:p14="http://schemas.microsoft.com/office/powerpoint/2010/main" xmlns="" val="4074068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Penilaian</a:t>
            </a:r>
            <a:endParaRPr lang="id-ID" dirty="0"/>
          </a:p>
        </p:txBody>
      </p:sp>
      <p:sp>
        <p:nvSpPr>
          <p:cNvPr id="3" name="Content Placeholder 2"/>
          <p:cNvSpPr>
            <a:spLocks noGrp="1"/>
          </p:cNvSpPr>
          <p:nvPr>
            <p:ph idx="1"/>
          </p:nvPr>
        </p:nvSpPr>
        <p:spPr/>
        <p:txBody>
          <a:bodyPr>
            <a:normAutofit/>
          </a:bodyPr>
          <a:lstStyle/>
          <a:p>
            <a:r>
              <a:rPr lang="id-ID" sz="2400" dirty="0" smtClean="0"/>
              <a:t>Tugas 					: 	20%</a:t>
            </a:r>
          </a:p>
          <a:p>
            <a:r>
              <a:rPr lang="id-ID" sz="2400" dirty="0" smtClean="0"/>
              <a:t>Tugas Akhir				:	30%</a:t>
            </a:r>
          </a:p>
          <a:p>
            <a:r>
              <a:rPr lang="id-ID" sz="2400" dirty="0" smtClean="0"/>
              <a:t>Ujian Tengah Semester	:	25%</a:t>
            </a:r>
          </a:p>
          <a:p>
            <a:r>
              <a:rPr lang="id-ID" sz="2400" dirty="0" smtClean="0"/>
              <a:t>Ujian Akhir Semester	:	25%</a:t>
            </a:r>
          </a:p>
        </p:txBody>
      </p:sp>
    </p:spTree>
    <p:extLst>
      <p:ext uri="{BB962C8B-B14F-4D97-AF65-F5344CB8AC3E}">
        <p14:creationId xmlns:p14="http://schemas.microsoft.com/office/powerpoint/2010/main" xmlns="" val="659462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Pengenalan html</a:t>
            </a:r>
            <a:endParaRPr lang="id-ID" dirty="0"/>
          </a:p>
        </p:txBody>
      </p:sp>
      <p:sp>
        <p:nvSpPr>
          <p:cNvPr id="3" name="Content Placeholder 2"/>
          <p:cNvSpPr>
            <a:spLocks noGrp="1"/>
          </p:cNvSpPr>
          <p:nvPr>
            <p:ph idx="1"/>
          </p:nvPr>
        </p:nvSpPr>
        <p:spPr/>
        <p:txBody>
          <a:bodyPr>
            <a:normAutofit/>
          </a:bodyPr>
          <a:lstStyle/>
          <a:p>
            <a:endParaRPr lang="id-ID" sz="2400" dirty="0"/>
          </a:p>
          <a:p>
            <a:r>
              <a:rPr lang="id-ID" sz="2400" dirty="0" smtClean="0"/>
              <a:t>HTML </a:t>
            </a:r>
            <a:r>
              <a:rPr lang="id-ID" sz="2400" dirty="0"/>
              <a:t>adalah kependekan dari </a:t>
            </a:r>
            <a:r>
              <a:rPr lang="id-ID" sz="2400" i="1" dirty="0"/>
              <a:t>Hypertext Markup Language</a:t>
            </a:r>
            <a:r>
              <a:rPr lang="id-ID" sz="2400" dirty="0"/>
              <a:t>. </a:t>
            </a:r>
          </a:p>
          <a:p>
            <a:r>
              <a:rPr lang="id-ID" sz="2400" dirty="0" smtClean="0"/>
              <a:t>Artinya </a:t>
            </a:r>
            <a:r>
              <a:rPr lang="id-ID" sz="2400" dirty="0"/>
              <a:t>adalah bahasa markup (penanda) berbasis text atau bisa juga disebutsebagai </a:t>
            </a:r>
            <a:r>
              <a:rPr lang="id-ID" sz="2400" i="1" dirty="0"/>
              <a:t>formatting language </a:t>
            </a:r>
            <a:r>
              <a:rPr lang="id-ID" sz="2400" dirty="0"/>
              <a:t>(bahasa untuk </a:t>
            </a:r>
            <a:r>
              <a:rPr lang="id-ID" sz="2400" dirty="0" smtClean="0"/>
              <a:t>memformat)</a:t>
            </a:r>
          </a:p>
          <a:p>
            <a:r>
              <a:rPr lang="id-ID" sz="2400" dirty="0" smtClean="0"/>
              <a:t>HTML </a:t>
            </a:r>
            <a:r>
              <a:rPr lang="id-ID" sz="2400" b="1" dirty="0"/>
              <a:t>bukanlah </a:t>
            </a:r>
            <a:r>
              <a:rPr lang="id-ID" sz="2400" dirty="0"/>
              <a:t>bahasa pemrograman, melainkan bahasa markup/formatting.</a:t>
            </a:r>
          </a:p>
        </p:txBody>
      </p:sp>
    </p:spTree>
    <p:extLst>
      <p:ext uri="{BB962C8B-B14F-4D97-AF65-F5344CB8AC3E}">
        <p14:creationId xmlns:p14="http://schemas.microsoft.com/office/powerpoint/2010/main" xmlns="" val="3520213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a:t>
            </a:r>
            <a:endParaRPr lang="id-ID" dirty="0"/>
          </a:p>
        </p:txBody>
      </p:sp>
      <p:pic>
        <p:nvPicPr>
          <p:cNvPr id="4" name="Content Placeholder 3"/>
          <p:cNvPicPr>
            <a:picLocks noGrp="1" noChangeAspect="1"/>
          </p:cNvPicPr>
          <p:nvPr>
            <p:ph idx="1"/>
          </p:nvPr>
        </p:nvPicPr>
        <p:blipFill rotWithShape="1">
          <a:blip r:embed="rId2"/>
          <a:srcRect l="4054" t="48950" r="5477" b="20349"/>
          <a:stretch/>
        </p:blipFill>
        <p:spPr>
          <a:xfrm>
            <a:off x="1029281" y="2202286"/>
            <a:ext cx="9787945" cy="1867437"/>
          </a:xfrm>
          <a:prstGeom prst="rect">
            <a:avLst/>
          </a:prstGeom>
        </p:spPr>
      </p:pic>
      <p:sp>
        <p:nvSpPr>
          <p:cNvPr id="5" name="Rectangle 4"/>
          <p:cNvSpPr/>
          <p:nvPr/>
        </p:nvSpPr>
        <p:spPr>
          <a:xfrm>
            <a:off x="1250860" y="4206142"/>
            <a:ext cx="9001305" cy="1631216"/>
          </a:xfrm>
          <a:prstGeom prst="rect">
            <a:avLst/>
          </a:prstGeom>
        </p:spPr>
        <p:txBody>
          <a:bodyPr wrap="square">
            <a:spAutoFit/>
          </a:bodyPr>
          <a:lstStyle/>
          <a:p>
            <a:endParaRPr lang="id-ID" sz="2000" dirty="0">
              <a:solidFill>
                <a:srgbClr val="000000"/>
              </a:solidFill>
              <a:latin typeface="Open Sans"/>
            </a:endParaRPr>
          </a:p>
          <a:p>
            <a:r>
              <a:rPr lang="id-ID" sz="2000" dirty="0">
                <a:latin typeface="Open Sans"/>
              </a:rPr>
              <a:t>Baris pertama pasti diawali dengan </a:t>
            </a:r>
            <a:r>
              <a:rPr lang="id-ID" sz="1400" dirty="0">
                <a:latin typeface="Consolas" panose="020B0609020204030204" pitchFamily="49" charset="0"/>
              </a:rPr>
              <a:t>&lt;!DOCTYPE HTML&gt;</a:t>
            </a:r>
            <a:r>
              <a:rPr lang="id-ID" sz="2000" dirty="0">
                <a:latin typeface="Open Sans"/>
              </a:rPr>
              <a:t>, ini menandakan bahwa dokumen yang sedang anda buka saat ini adalah HTML. Begitu juga dengan baris kedua : </a:t>
            </a:r>
            <a:r>
              <a:rPr lang="id-ID" sz="1400" dirty="0">
                <a:latin typeface="Consolas" panose="020B0609020204030204" pitchFamily="49" charset="0"/>
              </a:rPr>
              <a:t>&lt;HTML&gt;</a:t>
            </a:r>
            <a:r>
              <a:rPr lang="id-ID" sz="2000" dirty="0">
                <a:latin typeface="Open Sans"/>
              </a:rPr>
              <a:t>, kode tersebut menandakan bahkan kode-kode yang ditulis di dalamnya adalah kode HTML. </a:t>
            </a:r>
            <a:endParaRPr lang="id-ID" sz="2000" dirty="0"/>
          </a:p>
        </p:txBody>
      </p:sp>
    </p:spTree>
    <p:extLst>
      <p:ext uri="{BB962C8B-B14F-4D97-AF65-F5344CB8AC3E}">
        <p14:creationId xmlns:p14="http://schemas.microsoft.com/office/powerpoint/2010/main" xmlns="" val="234197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Dokumen html</a:t>
            </a:r>
            <a:endParaRPr lang="id-ID" dirty="0"/>
          </a:p>
        </p:txBody>
      </p:sp>
      <p:sp>
        <p:nvSpPr>
          <p:cNvPr id="3" name="Content Placeholder 2"/>
          <p:cNvSpPr>
            <a:spLocks noGrp="1"/>
          </p:cNvSpPr>
          <p:nvPr>
            <p:ph idx="1"/>
          </p:nvPr>
        </p:nvSpPr>
        <p:spPr/>
        <p:txBody>
          <a:bodyPr>
            <a:normAutofit/>
          </a:bodyPr>
          <a:lstStyle/>
          <a:p>
            <a:r>
              <a:rPr lang="id-ID" sz="2400" dirty="0" smtClean="0"/>
              <a:t>File </a:t>
            </a:r>
            <a:r>
              <a:rPr lang="id-ID" sz="2400" dirty="0"/>
              <a:t>teks murni yang dapat dibuat dengan sembarang </a:t>
            </a:r>
            <a:r>
              <a:rPr lang="id-ID" sz="2400" dirty="0" smtClean="0"/>
              <a:t>teks editor</a:t>
            </a:r>
          </a:p>
          <a:p>
            <a:r>
              <a:rPr lang="id-ID" sz="2400" dirty="0"/>
              <a:t>dokumen </a:t>
            </a:r>
            <a:r>
              <a:rPr lang="id-ID" sz="2400" dirty="0" smtClean="0"/>
              <a:t>yang disajikan </a:t>
            </a:r>
            <a:r>
              <a:rPr lang="id-ID" sz="2400" dirty="0"/>
              <a:t>dalam browser</a:t>
            </a:r>
            <a:r>
              <a:rPr lang="id-ID" sz="2400" dirty="0" smtClean="0"/>
              <a:t>, umumnya </a:t>
            </a:r>
            <a:r>
              <a:rPr lang="id-ID" sz="2400" dirty="0"/>
              <a:t>berisi informasi ataupun interface aplikasi dalam </a:t>
            </a:r>
            <a:r>
              <a:rPr lang="id-ID" sz="2400" dirty="0" smtClean="0"/>
              <a:t>internet</a:t>
            </a:r>
          </a:p>
          <a:p>
            <a:r>
              <a:rPr lang="id-ID" sz="2400" dirty="0" smtClean="0"/>
              <a:t>Tidak memerlukan web server dalam mengekskusi dokumen html</a:t>
            </a:r>
          </a:p>
          <a:p>
            <a:r>
              <a:rPr lang="id-ID" sz="2400" dirty="0"/>
              <a:t>Dokumen ini mempunyai ekstensi file “htm” atau “</a:t>
            </a:r>
            <a:r>
              <a:rPr lang="id-ID" sz="2400" dirty="0" smtClean="0"/>
              <a:t>html”.</a:t>
            </a:r>
            <a:endParaRPr lang="id-ID" sz="2400" dirty="0"/>
          </a:p>
        </p:txBody>
      </p:sp>
    </p:spTree>
    <p:extLst>
      <p:ext uri="{BB962C8B-B14F-4D97-AF65-F5344CB8AC3E}">
        <p14:creationId xmlns:p14="http://schemas.microsoft.com/office/powerpoint/2010/main" xmlns="" val="283424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Tag html</a:t>
            </a:r>
            <a:endParaRPr lang="id-ID" dirty="0"/>
          </a:p>
        </p:txBody>
      </p:sp>
      <p:sp>
        <p:nvSpPr>
          <p:cNvPr id="3" name="Content Placeholder 2"/>
          <p:cNvSpPr>
            <a:spLocks noGrp="1"/>
          </p:cNvSpPr>
          <p:nvPr>
            <p:ph idx="1"/>
          </p:nvPr>
        </p:nvSpPr>
        <p:spPr/>
        <p:txBody>
          <a:bodyPr>
            <a:normAutofit/>
          </a:bodyPr>
          <a:lstStyle/>
          <a:p>
            <a:r>
              <a:rPr lang="id-ID" sz="2400" b="1" dirty="0"/>
              <a:t>Tag</a:t>
            </a:r>
            <a:r>
              <a:rPr lang="id-ID" sz="2400" dirty="0"/>
              <a:t> adalah sebuah tanda yang digunakan HTML untuk memberitahukan kepada web browser untuk apa fungsi dari sebuah teks. Apakah teks tersebut ditulis sebagai sebuah paragraf, list, atau sebagai link. Tanda ini lah yang dikenal dengan istilah </a:t>
            </a:r>
            <a:r>
              <a:rPr lang="id-ID" sz="2400" i="1" dirty="0"/>
              <a:t>Tag</a:t>
            </a:r>
            <a:r>
              <a:rPr lang="id-ID" sz="2400" dirty="0"/>
              <a:t>. Di dalam HTML hampir semua tag yang ada ditulis secara berpasangan, yakni tag pembuka dan tag penutup. Penulisan tag berada di antara dua buah kurung siku (</a:t>
            </a:r>
            <a:r>
              <a:rPr lang="id-ID" sz="2400" b="1" dirty="0"/>
              <a:t>&lt;</a:t>
            </a:r>
            <a:r>
              <a:rPr lang="id-ID" sz="2400" dirty="0"/>
              <a:t> dan </a:t>
            </a:r>
            <a:r>
              <a:rPr lang="id-ID" sz="2400" b="1" dirty="0" smtClean="0"/>
              <a:t>&gt;</a:t>
            </a:r>
            <a:r>
              <a:rPr lang="id-ID" sz="2400" dirty="0" smtClean="0"/>
              <a:t>).</a:t>
            </a:r>
            <a:endParaRPr lang="id-ID" sz="2400" dirty="0"/>
          </a:p>
          <a:p>
            <a:r>
              <a:rPr lang="id-ID" sz="2400" dirty="0"/>
              <a:t>Tag penutup ditandai dengan penambahan tanda slash (/) sebelum nama tagnya.</a:t>
            </a:r>
          </a:p>
        </p:txBody>
      </p:sp>
    </p:spTree>
    <p:extLst>
      <p:ext uri="{BB962C8B-B14F-4D97-AF65-F5344CB8AC3E}">
        <p14:creationId xmlns:p14="http://schemas.microsoft.com/office/powerpoint/2010/main" xmlns="" val="1208779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Aturan penulisan tag</a:t>
            </a:r>
            <a:endParaRPr lang="id-ID" dirty="0"/>
          </a:p>
        </p:txBody>
      </p:sp>
      <p:sp>
        <p:nvSpPr>
          <p:cNvPr id="3" name="Content Placeholder 2"/>
          <p:cNvSpPr>
            <a:spLocks noGrp="1"/>
          </p:cNvSpPr>
          <p:nvPr>
            <p:ph idx="1"/>
          </p:nvPr>
        </p:nvSpPr>
        <p:spPr/>
        <p:txBody>
          <a:bodyPr>
            <a:normAutofit/>
          </a:bodyPr>
          <a:lstStyle/>
          <a:p>
            <a:r>
              <a:rPr lang="id-ID" sz="2400" dirty="0" smtClean="0"/>
              <a:t>Tag </a:t>
            </a:r>
            <a:r>
              <a:rPr lang="id-ID" sz="2400" dirty="0"/>
              <a:t>HTML diapit dengan dua karakter kurung bersudut &lt; dan &gt;</a:t>
            </a:r>
          </a:p>
          <a:p>
            <a:r>
              <a:rPr lang="id-ID" sz="2400" dirty="0" smtClean="0"/>
              <a:t>Tag </a:t>
            </a:r>
            <a:r>
              <a:rPr lang="id-ID" sz="2400" dirty="0"/>
              <a:t>HTML secara normal selalu berpasangan seperti &lt;b&gt; dan &gt;/b&gt;</a:t>
            </a:r>
          </a:p>
          <a:p>
            <a:r>
              <a:rPr lang="id-ID" sz="2400" dirty="0" smtClean="0"/>
              <a:t>Tag </a:t>
            </a:r>
            <a:r>
              <a:rPr lang="id-ID" sz="2400" dirty="0"/>
              <a:t>pertama dalam suatu pasangan adalah tag awal,dan tag yang kedua merupakan tag akhir</a:t>
            </a:r>
            <a:r>
              <a:rPr lang="id-ID" sz="2400" dirty="0" smtClean="0"/>
              <a:t>.</a:t>
            </a:r>
          </a:p>
          <a:p>
            <a:r>
              <a:rPr lang="id-ID" sz="2400" dirty="0"/>
              <a:t>Bebas (huruf kapital atau kecil atau campuran huruf besar –kecil) dan tidak sensitif </a:t>
            </a:r>
            <a:r>
              <a:rPr lang="id-ID" sz="2400" dirty="0" smtClean="0"/>
              <a:t>case </a:t>
            </a:r>
            <a:r>
              <a:rPr lang="sv-SE" sz="2400" dirty="0" smtClean="0"/>
              <a:t>artinya </a:t>
            </a:r>
            <a:r>
              <a:rPr lang="sv-SE" sz="2400" dirty="0"/>
              <a:t>tag &lt;b&gt; berarti sama dengan &lt;B&gt;.</a:t>
            </a:r>
          </a:p>
          <a:p>
            <a:r>
              <a:rPr lang="id-ID" sz="2400" dirty="0" smtClean="0"/>
              <a:t>jika </a:t>
            </a:r>
            <a:r>
              <a:rPr lang="id-ID" sz="2400" dirty="0"/>
              <a:t>dalam suatu tag ada tag lagi,maka penulisan tag akhir tidak boleh bersilang,harus </a:t>
            </a:r>
            <a:r>
              <a:rPr lang="id-ID" sz="2400" dirty="0" smtClean="0"/>
              <a:t>berurut. </a:t>
            </a:r>
            <a:r>
              <a:rPr lang="sv-SE" sz="2400" dirty="0" smtClean="0"/>
              <a:t>Misalnya </a:t>
            </a:r>
            <a:r>
              <a:rPr lang="sv-SE" sz="2400" dirty="0"/>
              <a:t>&lt;b&gt;&lt;I&gt; maka akhirnya harus &lt;/I&gt;&lt;/b&gt;.</a:t>
            </a:r>
            <a:endParaRPr lang="id-ID" sz="2400" dirty="0"/>
          </a:p>
        </p:txBody>
      </p:sp>
    </p:spTree>
    <p:extLst>
      <p:ext uri="{BB962C8B-B14F-4D97-AF65-F5344CB8AC3E}">
        <p14:creationId xmlns:p14="http://schemas.microsoft.com/office/powerpoint/2010/main" xmlns="" val="3081243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42432E"/>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460</TotalTime>
  <Words>758</Words>
  <Application>Microsoft Office PowerPoint</Application>
  <PresentationFormat>Custom</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Celestial</vt:lpstr>
      <vt:lpstr>WEB DASAR</vt:lpstr>
      <vt:lpstr>Materi HTML</vt:lpstr>
      <vt:lpstr>Materi CSS</vt:lpstr>
      <vt:lpstr>Penilaian</vt:lpstr>
      <vt:lpstr>Pengenalan html</vt:lpstr>
      <vt:lpstr>contoh</vt:lpstr>
      <vt:lpstr>Dokumen html</vt:lpstr>
      <vt:lpstr>Tag html</vt:lpstr>
      <vt:lpstr>Aturan penulisan tag</vt:lpstr>
      <vt:lpstr>Tag html</vt:lpstr>
      <vt:lpstr>atribut</vt:lpstr>
      <vt:lpstr>Nilai atribut</vt:lpstr>
      <vt:lpstr>Struktur html</vt:lpstr>
      <vt:lpstr>Struktur html - 2</vt:lpstr>
      <vt:lpstr>Struktur html - 3</vt:lpstr>
      <vt:lpstr>Struktur html - 4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DASAR</dc:title>
  <dc:creator>kharis</dc:creator>
  <cp:lastModifiedBy>TOSHIBA</cp:lastModifiedBy>
  <cp:revision>14</cp:revision>
  <dcterms:created xsi:type="dcterms:W3CDTF">2017-02-07T23:26:59Z</dcterms:created>
  <dcterms:modified xsi:type="dcterms:W3CDTF">2017-03-28T13:30:40Z</dcterms:modified>
</cp:coreProperties>
</file>