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44" r:id="rId2"/>
    <p:sldId id="259" r:id="rId3"/>
    <p:sldId id="309" r:id="rId4"/>
    <p:sldId id="342" r:id="rId5"/>
    <p:sldId id="310" r:id="rId6"/>
    <p:sldId id="330" r:id="rId7"/>
    <p:sldId id="325" r:id="rId8"/>
    <p:sldId id="293" r:id="rId9"/>
    <p:sldId id="327" r:id="rId10"/>
    <p:sldId id="343" r:id="rId11"/>
    <p:sldId id="324" r:id="rId12"/>
    <p:sldId id="323" r:id="rId13"/>
    <p:sldId id="326" r:id="rId14"/>
    <p:sldId id="328" r:id="rId15"/>
    <p:sldId id="329" r:id="rId16"/>
    <p:sldId id="311" r:id="rId17"/>
    <p:sldId id="312" r:id="rId18"/>
    <p:sldId id="32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272" r:id="rId29"/>
    <p:sldId id="331" r:id="rId30"/>
    <p:sldId id="256" r:id="rId31"/>
    <p:sldId id="290" r:id="rId32"/>
    <p:sldId id="280" r:id="rId33"/>
    <p:sldId id="275" r:id="rId34"/>
    <p:sldId id="276" r:id="rId35"/>
    <p:sldId id="281" r:id="rId36"/>
    <p:sldId id="282" r:id="rId37"/>
    <p:sldId id="286" r:id="rId38"/>
    <p:sldId id="341" r:id="rId39"/>
    <p:sldId id="340" r:id="rId40"/>
    <p:sldId id="332" r:id="rId41"/>
    <p:sldId id="303" r:id="rId42"/>
    <p:sldId id="335" r:id="rId43"/>
    <p:sldId id="333" r:id="rId44"/>
    <p:sldId id="334" r:id="rId45"/>
    <p:sldId id="336" r:id="rId46"/>
    <p:sldId id="339" r:id="rId47"/>
    <p:sldId id="337" r:id="rId48"/>
    <p:sldId id="33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\Documents\Mass%20Street%20Analytics\KC%20Learn%20Big%20Data%20Meet%20Up\Hands%20On%20Hadoop\learning%20curv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\Documents\Mass%20Street%20Analytics\KC%20Learn%20Big%20Data%20Meet%20Up\Hands%20On%20Hadoop\learning%20curv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Bob's</a:t>
            </a:r>
            <a:r>
              <a:rPr lang="en-US" baseline="0" dirty="0"/>
              <a:t> Big Data Learning Curve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Sheet1!$B$1:$B$40</c:f>
              <c:numCache>
                <c:formatCode>General</c:formatCode>
                <c:ptCount val="40"/>
                <c:pt idx="0">
                  <c:v>0.3</c:v>
                </c:pt>
                <c:pt idx="1">
                  <c:v>0.6</c:v>
                </c:pt>
                <c:pt idx="2">
                  <c:v>0.89999999999999991</c:v>
                </c:pt>
                <c:pt idx="3">
                  <c:v>1.2</c:v>
                </c:pt>
                <c:pt idx="4">
                  <c:v>1.5</c:v>
                </c:pt>
                <c:pt idx="5">
                  <c:v>1.7999999999999998</c:v>
                </c:pt>
                <c:pt idx="6">
                  <c:v>2.1</c:v>
                </c:pt>
                <c:pt idx="7">
                  <c:v>2.4</c:v>
                </c:pt>
                <c:pt idx="8">
                  <c:v>2.6999999999999997</c:v>
                </c:pt>
                <c:pt idx="9">
                  <c:v>3</c:v>
                </c:pt>
                <c:pt idx="10">
                  <c:v>3.3</c:v>
                </c:pt>
                <c:pt idx="11">
                  <c:v>3.5999999999999996</c:v>
                </c:pt>
                <c:pt idx="12">
                  <c:v>3.9</c:v>
                </c:pt>
                <c:pt idx="13">
                  <c:v>4.2</c:v>
                </c:pt>
                <c:pt idx="14">
                  <c:v>4.5</c:v>
                </c:pt>
                <c:pt idx="15">
                  <c:v>4.8</c:v>
                </c:pt>
                <c:pt idx="16">
                  <c:v>5.0999999999999996</c:v>
                </c:pt>
                <c:pt idx="17">
                  <c:v>5.3999999999999995</c:v>
                </c:pt>
                <c:pt idx="18">
                  <c:v>5.7</c:v>
                </c:pt>
                <c:pt idx="19">
                  <c:v>6</c:v>
                </c:pt>
                <c:pt idx="20">
                  <c:v>6.3</c:v>
                </c:pt>
                <c:pt idx="21">
                  <c:v>6.6</c:v>
                </c:pt>
                <c:pt idx="22">
                  <c:v>6.8999999999999995</c:v>
                </c:pt>
                <c:pt idx="23">
                  <c:v>7.1999999999999993</c:v>
                </c:pt>
                <c:pt idx="24">
                  <c:v>7.5</c:v>
                </c:pt>
                <c:pt idx="25">
                  <c:v>7.8</c:v>
                </c:pt>
                <c:pt idx="26">
                  <c:v>8.1</c:v>
                </c:pt>
                <c:pt idx="27">
                  <c:v>8.4</c:v>
                </c:pt>
                <c:pt idx="28">
                  <c:v>8.6999999999999993</c:v>
                </c:pt>
                <c:pt idx="29">
                  <c:v>9</c:v>
                </c:pt>
                <c:pt idx="30">
                  <c:v>9.2999999999999989</c:v>
                </c:pt>
                <c:pt idx="31">
                  <c:v>9.6</c:v>
                </c:pt>
                <c:pt idx="32">
                  <c:v>9.9</c:v>
                </c:pt>
                <c:pt idx="33">
                  <c:v>10.199999999999999</c:v>
                </c:pt>
                <c:pt idx="34">
                  <c:v>10.5</c:v>
                </c:pt>
                <c:pt idx="35">
                  <c:v>10.799999999999999</c:v>
                </c:pt>
                <c:pt idx="36">
                  <c:v>11.1</c:v>
                </c:pt>
                <c:pt idx="37">
                  <c:v>11.4</c:v>
                </c:pt>
                <c:pt idx="38">
                  <c:v>11.7</c:v>
                </c:pt>
                <c:pt idx="3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A2-41D8-B8B4-05EC17663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0637336"/>
        <c:axId val="640635696"/>
      </c:lineChart>
      <c:catAx>
        <c:axId val="640637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35696"/>
        <c:crosses val="autoZero"/>
        <c:auto val="1"/>
        <c:lblAlgn val="ctr"/>
        <c:lblOffset val="100"/>
        <c:noMultiLvlLbl val="0"/>
      </c:catAx>
      <c:valAx>
        <c:axId val="64063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Prodcuctivity</a:t>
                </a:r>
                <a:r>
                  <a:rPr lang="en-US" baseline="0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3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Your Learning Curve</a:t>
            </a:r>
            <a:r>
              <a:rPr lang="en-US" baseline="0"/>
              <a:t> After Classes With Bob</a:t>
            </a:r>
            <a:endParaRPr lang="en-US"/>
          </a:p>
        </c:rich>
      </c:tx>
      <c:layout>
        <c:manualLayout>
          <c:xMode val="edge"/>
          <c:yMode val="edge"/>
          <c:x val="0.13049321842010736"/>
          <c:y val="2.76543166864093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Sheet1!$C$1:$C$7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AC-4F6E-A2CD-E17B9494E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8082752"/>
        <c:axId val="515204360"/>
      </c:lineChart>
      <c:catAx>
        <c:axId val="63808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204360"/>
        <c:crosses val="autoZero"/>
        <c:auto val="1"/>
        <c:lblAlgn val="ctr"/>
        <c:lblOffset val="100"/>
        <c:noMultiLvlLbl val="0"/>
      </c:catAx>
      <c:valAx>
        <c:axId val="515204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Prouctivity</a:t>
                </a:r>
                <a:endParaRPr lang="en-US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08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gif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jp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Tonight’s Required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32519E-98E2-48CE-A1B1-D1AA3A99E49D}"/>
              </a:ext>
            </a:extLst>
          </p:cNvPr>
          <p:cNvSpPr/>
          <p:nvPr/>
        </p:nvSpPr>
        <p:spPr>
          <a:xfrm>
            <a:off x="313267" y="2718768"/>
            <a:ext cx="116755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Caslon Pro" panose="0205050205050A020403" pitchFamily="18" charset="0"/>
              </a:rPr>
              <a:t>Azure Cloud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Caslon Pro" panose="0205050205050A020403" pitchFamily="18" charset="0"/>
              </a:rPr>
              <a:t>Putty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dobe Caslon Pro" panose="0205050205050A020403" pitchFamily="18" charset="0"/>
              </a:rPr>
              <a:t>Files from GitHub: https://github.com/MassStreetAnalytics/Hands-On-Hadoop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1AAAE-15D5-4BC1-BB95-2FAC4A8F2AE2}"/>
              </a:ext>
            </a:extLst>
          </p:cNvPr>
          <p:cNvSpPr txBox="1"/>
          <p:nvPr/>
        </p:nvSpPr>
        <p:spPr>
          <a:xfrm>
            <a:off x="673100" y="1570646"/>
            <a:ext cx="1042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Please come in and get set up.</a:t>
            </a:r>
          </a:p>
        </p:txBody>
      </p:sp>
    </p:spTree>
    <p:extLst>
      <p:ext uri="{BB962C8B-B14F-4D97-AF65-F5344CB8AC3E}">
        <p14:creationId xmlns:p14="http://schemas.microsoft.com/office/powerpoint/2010/main" val="273754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 Get familiar with </a:t>
            </a:r>
            <a:r>
              <a:rPr lang="en-US" sz="5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Ambari</a:t>
            </a: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 Get familiar with Hive</a:t>
            </a: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 Demonstrate BI for Big Data</a:t>
            </a: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 If there is time, go over a real world use case.</a:t>
            </a: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Always expect crazy at lab time!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67958"/>
            <a:ext cx="10233800" cy="64664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Modalities of material delivery.</a:t>
            </a: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We need a better meeting place. I’m open to ideas!</a:t>
            </a:r>
          </a:p>
          <a:p>
            <a:pPr marL="0" indent="0" algn="ctr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algn="ctr"/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0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Upcoming </a:t>
            </a:r>
            <a:r>
              <a:rPr lang="en-US" sz="6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MeetUps</a:t>
            </a:r>
            <a:endParaRPr lang="en-US" sz="60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67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dobe Caslon Pro" panose="0205050205050A020403" pitchFamily="18" charset="0"/>
              </a:rPr>
              <a:t>September: Architecting your first Hadoop implementation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dobe Caslon Pro" panose="0205050205050A020403" pitchFamily="18" charset="0"/>
              </a:rPr>
              <a:t>October: Joint </a:t>
            </a:r>
            <a:r>
              <a:rPr lang="en-US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MeetUp</a:t>
            </a:r>
            <a:r>
              <a:rPr lang="en-US" dirty="0">
                <a:solidFill>
                  <a:schemeClr val="tx1"/>
                </a:solidFill>
                <a:latin typeface="Adobe Caslon Pro" panose="0205050205050A020403" pitchFamily="18" charset="0"/>
              </a:rPr>
              <a:t> with Data Science KC. Up and Running with Spark and 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dobe Caslon Pro" panose="0205050205050A020403" pitchFamily="18" charset="0"/>
              </a:rPr>
              <a:t>November: Joint MeetUp with Kansas City Apache Spark MeetUp. Practicing IoT skills with Satori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dobe Caslon Pro" panose="0205050205050A020403" pitchFamily="18" charset="0"/>
              </a:rPr>
              <a:t>December: Survey of common data science algorithms.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5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934" y="2367492"/>
            <a:ext cx="9480267" cy="3110442"/>
          </a:xfrm>
        </p:spPr>
        <p:txBody>
          <a:bodyPr>
            <a:normAutofit fontScale="92500" lnSpcReduction="10000"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Hadoop ecosystem.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MapReduce Concepts.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Basic understanding of Data Science Principals.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1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Resources For This Evening’s Material: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5" y="2223558"/>
            <a:ext cx="4781265" cy="3110442"/>
          </a:xfrm>
        </p:spPr>
        <p:txBody>
          <a:bodyPr>
            <a:normAutofit fontScale="47500" lnSpcReduction="20000"/>
          </a:bodyPr>
          <a:lstStyle/>
          <a:p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Programming Hive: Data Warehouse and Query Language for Hadoop</a:t>
            </a:r>
          </a:p>
          <a:p>
            <a:endParaRPr lang="en-US" sz="6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Hadoop: The Definitive Guide: Storage and Analysis at Internet Scale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D4DD7D-C9EB-418F-993B-9AF195A0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62" y="2051581"/>
            <a:ext cx="2461303" cy="3223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37CFC6-E42C-4766-8BC0-F19B55596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694" y="2051580"/>
            <a:ext cx="2461305" cy="32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Resources For This Evening’s Material: Online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768" y="1817158"/>
            <a:ext cx="9302465" cy="4117975"/>
          </a:xfrm>
        </p:spPr>
        <p:txBody>
          <a:bodyPr>
            <a:normAutofit fontScale="32500" lnSpcReduction="20000"/>
          </a:bodyPr>
          <a:lstStyle/>
          <a:p>
            <a:endParaRPr lang="en-US" sz="6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7000" dirty="0">
                <a:solidFill>
                  <a:schemeClr val="tx1"/>
                </a:solidFill>
                <a:latin typeface="Adobe Caslon Pro" panose="0205050205050A020403" pitchFamily="18" charset="0"/>
              </a:rPr>
              <a:t>Udemy course: Comprehensive Course Hadoop Analytic Tool: Apache Hive</a:t>
            </a:r>
          </a:p>
          <a:p>
            <a:endParaRPr lang="en-US" sz="7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7000" dirty="0">
                <a:solidFill>
                  <a:schemeClr val="tx1"/>
                </a:solidFill>
                <a:latin typeface="Adobe Caslon Pro" panose="0205050205050A020403" pitchFamily="18" charset="0"/>
              </a:rPr>
              <a:t>No good Hadoop admin classes online</a:t>
            </a:r>
          </a:p>
          <a:p>
            <a:endParaRPr lang="en-US" sz="7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7000" dirty="0">
                <a:solidFill>
                  <a:schemeClr val="tx1"/>
                </a:solidFill>
                <a:latin typeface="Adobe Caslon Pro" panose="0205050205050A020403" pitchFamily="18" charset="0"/>
              </a:rPr>
              <a:t>Links to resources can be found in the Resources folder of the GitHub repo for this class. </a:t>
            </a:r>
          </a:p>
          <a:p>
            <a:endParaRPr lang="en-US" sz="7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7000" dirty="0">
                <a:solidFill>
                  <a:schemeClr val="tx1"/>
                </a:solidFill>
                <a:latin typeface="Adobe Caslon Pro" panose="0205050205050A020403" pitchFamily="18" charset="0"/>
              </a:rPr>
              <a:t>https://github.com/MassStreetAnalytics/Hands-On-Hadoop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I want to do big data work. What do I need to know?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934" y="2367492"/>
            <a:ext cx="9480267" cy="3110442"/>
          </a:xfrm>
        </p:spPr>
        <p:txBody>
          <a:bodyPr>
            <a:normAutofit fontScale="70000" lnSpcReduction="20000"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Basic understanding of Hadoop ecosystem.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Basic understanding of MapReduce Concepts.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Basic understanding of Data Science Principals.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6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Pick A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934" y="2367492"/>
            <a:ext cx="9480267" cy="3110442"/>
          </a:xfrm>
        </p:spPr>
        <p:txBody>
          <a:bodyPr>
            <a:norm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Data Science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Data Engineering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Data Interpreter?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8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Basic Skills For Each Role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2F04C-10E5-455E-A66A-5F445C8F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00" y="1690688"/>
            <a:ext cx="3807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Data Scientist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Full understanding of DS/ML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R or Python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F3D30C3-5A0C-4A9E-8980-2EA488D399E2}"/>
              </a:ext>
            </a:extLst>
          </p:cNvPr>
          <p:cNvSpPr txBox="1">
            <a:spLocks/>
          </p:cNvSpPr>
          <p:nvPr/>
        </p:nvSpPr>
        <p:spPr>
          <a:xfrm>
            <a:off x="6135300" y="1690688"/>
            <a:ext cx="3807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Data Engineer</a:t>
            </a:r>
          </a:p>
          <a:p>
            <a:pPr marL="0" indent="0" algn="ctr">
              <a:buNone/>
            </a:pPr>
            <a:endParaRPr lang="en-US" sz="18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Java or Scala or Python or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Build tools like Maven, Ant, or Gradle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Source Control preferably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Full understanding of MapReduce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Full understanding of Hadoop Ecosystem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Full understanding of NoSQL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Adobe Caslon Pro" panose="0205050205050A020403"/>
              </a:rPr>
              <a:t>Full understanding of MPP DBs</a:t>
            </a:r>
          </a:p>
        </p:txBody>
      </p:sp>
    </p:spTree>
    <p:extLst>
      <p:ext uri="{BB962C8B-B14F-4D97-AF65-F5344CB8AC3E}">
        <p14:creationId xmlns:p14="http://schemas.microsoft.com/office/powerpoint/2010/main" val="122061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089B5D-BA56-465C-9825-7DDB079E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304799"/>
            <a:ext cx="10687050" cy="620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Hands On: Introduction to the Hadoop Ecosystem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obe Caslon Pro" panose="0205050205050A020403" pitchFamily="18" charset="0"/>
              </a:rPr>
              <a:t>Bob Wakefield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E1957A-760C-4431-8FC7-B4D1FEC2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04" y="0"/>
            <a:ext cx="732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2CC993-07EE-4E35-8E50-6C9CF946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56" y="0"/>
            <a:ext cx="8219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4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F54EE6-A22D-4438-87AB-B2D71D47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635000"/>
            <a:ext cx="101473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CB32C8-098E-4E4B-9C17-5F3E15042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00" y="0"/>
            <a:ext cx="7193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24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B0B6E-55D8-4D76-88A7-F1921388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47" y="0"/>
            <a:ext cx="7107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1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9CD8A-DF7C-4572-9BFB-AC17A276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698500"/>
            <a:ext cx="101219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1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27546-8A93-4273-81DD-ABDD97B6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79400"/>
            <a:ext cx="101346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73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14EDBF-0BA8-49F0-B930-C02F12EA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85" y="0"/>
            <a:ext cx="9068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53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39026" y="343145"/>
            <a:ext cx="6303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What is Hadoop?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983" y="1701800"/>
            <a:ext cx="11266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Provides distributed fault tolerant data storage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Provides linear scalability on commodity hardware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Translation: Take all of your data, throw it across a bunch of cheap machines, and analyze it. Get more data? Add more machines</a:t>
            </a:r>
          </a:p>
        </p:txBody>
      </p:sp>
    </p:spTree>
    <p:extLst>
      <p:ext uri="{BB962C8B-B14F-4D97-AF65-F5344CB8AC3E}">
        <p14:creationId xmlns:p14="http://schemas.microsoft.com/office/powerpoint/2010/main" val="952191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8594" y="343145"/>
            <a:ext cx="10184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Common Hadoop Use Cases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983" y="1701800"/>
            <a:ext cx="11266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Easier analysis of big data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Lower TCO of data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Offloading ETL workloads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Data warehousing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Data lakes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Backbone of various advanced data systems</a:t>
            </a:r>
          </a:p>
        </p:txBody>
      </p:sp>
    </p:spTree>
    <p:extLst>
      <p:ext uri="{BB962C8B-B14F-4D97-AF65-F5344CB8AC3E}">
        <p14:creationId xmlns:p14="http://schemas.microsoft.com/office/powerpoint/2010/main" val="29709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Who is Mass Street?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736667" cy="313531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Boutique data consultancy</a:t>
            </a:r>
          </a:p>
          <a:p>
            <a:endParaRPr lang="en-US" sz="48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 work on data problems big or “small”</a:t>
            </a:r>
          </a:p>
          <a:p>
            <a:endParaRPr lang="en-US" sz="48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Free Big Data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7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7" y="358868"/>
            <a:ext cx="2857500" cy="85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2133600"/>
            <a:ext cx="2540000" cy="130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6" y="2523921"/>
            <a:ext cx="3003765" cy="933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95" y="5156199"/>
            <a:ext cx="4572009" cy="914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74" y="4849895"/>
            <a:ext cx="1613665" cy="1882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74" y="38287"/>
            <a:ext cx="5193651" cy="14984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74" y="2279268"/>
            <a:ext cx="3006144" cy="7114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0" y="3788779"/>
            <a:ext cx="5400000" cy="13348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99" y="3257549"/>
            <a:ext cx="1085850" cy="1000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27" y="817811"/>
            <a:ext cx="977881" cy="1525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5619877"/>
            <a:ext cx="474345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99" y="1170234"/>
            <a:ext cx="714375" cy="1009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43" y="3359117"/>
            <a:ext cx="3593651" cy="19809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90" y="845117"/>
            <a:ext cx="3276190" cy="17396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46" y="1421952"/>
            <a:ext cx="2001098" cy="6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48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3045" y="398804"/>
            <a:ext cx="7390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What these things 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113" y="1414467"/>
            <a:ext cx="11266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dobe Caslon Pro" panose="0205050205050A020403" pitchFamily="18" charset="0"/>
              </a:rPr>
              <a:t>Sqoop</a:t>
            </a:r>
            <a:r>
              <a:rPr lang="en-US" sz="4000" dirty="0">
                <a:latin typeface="Adobe Caslon Pro" panose="0205050205050A020403" pitchFamily="18" charset="0"/>
              </a:rPr>
              <a:t> – ETL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Pig – data flow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Drill/HAWQ – SQL on Hadoop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Knox/Ranger – 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Zookeeper – Coordination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Spark – In memory computing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Kafka – Distributed Pub/Sub messaging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3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375" y="4648200"/>
            <a:ext cx="5466292" cy="10937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dobe Caslon Pro" panose="0205050205050A020403" pitchFamily="18" charset="0"/>
              </a:rPr>
              <a:t>Photo Credit: Hortonworks website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" y="1447933"/>
            <a:ext cx="10233025" cy="3404922"/>
          </a:xfrm>
        </p:spPr>
      </p:pic>
      <p:sp>
        <p:nvSpPr>
          <p:cNvPr id="5" name="Rectangle 4"/>
          <p:cNvSpPr/>
          <p:nvPr/>
        </p:nvSpPr>
        <p:spPr>
          <a:xfrm>
            <a:off x="1760305" y="280757"/>
            <a:ext cx="86364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latin typeface="Adobe Caslon Pro" panose="0205050205050A020403" pitchFamily="18" charset="0"/>
              </a:rPr>
              <a:t>It’s like a child’s erector set!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2005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8116" y="343145"/>
            <a:ext cx="2745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>
                <a:latin typeface="Adobe Caslon Pro" panose="0205050205050A020403" pitchFamily="18" charset="0"/>
              </a:rPr>
              <a:t>HDFS</a:t>
            </a:r>
            <a:r>
              <a:rPr lang="en-US" sz="6000" dirty="0">
                <a:latin typeface="Adobe Caslon Pro" panose="0205050205050A020403" pitchFamily="18" charset="0"/>
              </a:rPr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983" y="1981200"/>
            <a:ext cx="1126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Hadoop Distributed File System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The data operating system!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Manages nodes in the cluster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Scalable and highly fault tolerant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92" y="343145"/>
            <a:ext cx="3060169" cy="7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65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38116" y="343145"/>
            <a:ext cx="2745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>
                <a:latin typeface="Adobe Caslon Pro" panose="0205050205050A020403" pitchFamily="18" charset="0"/>
              </a:rPr>
              <a:t>HDFS</a:t>
            </a:r>
            <a:r>
              <a:rPr lang="en-US" sz="6000" dirty="0">
                <a:latin typeface="Adobe Caslon Pro" panose="0205050205050A020403" pitchFamily="18" charset="0"/>
              </a:rPr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983" y="1981200"/>
            <a:ext cx="11266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Mechanics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Cuts up data into blocks and spreads across nodes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Replicates blocks across nodes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Process optimization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92" y="343145"/>
            <a:ext cx="3060169" cy="7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47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2751" y="343145"/>
            <a:ext cx="4352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>
                <a:latin typeface="Adobe Caslon Pro" panose="0205050205050A020403" pitchFamily="18" charset="0"/>
              </a:rPr>
              <a:t>MapReduce</a:t>
            </a:r>
            <a:r>
              <a:rPr lang="en-US" sz="6000" dirty="0">
                <a:latin typeface="Adobe Caslon Pro" panose="0205050205050A020403" pitchFamily="18" charset="0"/>
              </a:rPr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583" y="1689100"/>
            <a:ext cx="112660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This is how Google indexes the web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It’s a low level programming framework for pulling data out of the cluster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Communicates with </a:t>
            </a:r>
            <a:r>
              <a:rPr lang="en-US" sz="4000" dirty="0" err="1">
                <a:latin typeface="Adobe Caslon Pro" panose="0205050205050A020403" pitchFamily="18" charset="0"/>
              </a:rPr>
              <a:t>HDFS</a:t>
            </a:r>
            <a:endParaRPr lang="en-US" sz="4000" dirty="0">
              <a:latin typeface="Adobe Caslon Pro" panose="0205050205050A0204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Designed for batch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Can use any language to write </a:t>
            </a:r>
            <a:r>
              <a:rPr lang="en-US" sz="4000" dirty="0" err="1">
                <a:latin typeface="Adobe Caslon Pro" panose="0205050205050A020403" pitchFamily="18" charset="0"/>
              </a:rPr>
              <a:t>MapReduce</a:t>
            </a:r>
            <a:r>
              <a:rPr lang="en-US" sz="4000" dirty="0">
                <a:latin typeface="Adobe Caslon Pro" panose="0205050205050A020403" pitchFamily="18" charset="0"/>
              </a:rPr>
              <a:t> jobs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How does </a:t>
            </a:r>
            <a:r>
              <a:rPr lang="en-US" sz="4000" dirty="0" err="1">
                <a:latin typeface="Adobe Caslon Pro" panose="0205050205050A020403" pitchFamily="18" charset="0"/>
              </a:rPr>
              <a:t>MR</a:t>
            </a:r>
            <a:r>
              <a:rPr lang="en-US" sz="4000" dirty="0">
                <a:latin typeface="Adobe Caslon Pro" panose="0205050205050A020403" pitchFamily="18" charset="0"/>
              </a:rPr>
              <a:t> work? </a:t>
            </a:r>
            <a:r>
              <a:rPr lang="en-US" sz="4000" dirty="0" err="1">
                <a:latin typeface="Adobe Caslon Pro" panose="0205050205050A020403" pitchFamily="18" charset="0"/>
              </a:rPr>
              <a:t>Pffffft</a:t>
            </a:r>
            <a:r>
              <a:rPr lang="en-US" sz="4000" dirty="0">
                <a:latin typeface="Adobe Caslon Pro" panose="0205050205050A020403" pitchFamily="18" charset="0"/>
              </a:rPr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92" y="343145"/>
            <a:ext cx="3060169" cy="7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1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8871" y="343145"/>
            <a:ext cx="380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3" y="343145"/>
            <a:ext cx="11358750" cy="61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15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8336" y="343145"/>
            <a:ext cx="1701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Hive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Hadoop warehouse 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dobe Caslon Pro" panose="0205050205050A020403" pitchFamily="18" charset="0"/>
              </a:rPr>
              <a:t>SQLesque</a:t>
            </a:r>
            <a:r>
              <a:rPr lang="en-US" sz="4000" dirty="0">
                <a:latin typeface="Adobe Caslon Pro" panose="0205050205050A020403" pitchFamily="18" charset="0"/>
              </a:rPr>
              <a:t> language called Hive Query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Adds structure to unstructured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Provides a window into </a:t>
            </a:r>
            <a:r>
              <a:rPr lang="en-US" sz="4000" dirty="0" err="1">
                <a:latin typeface="Adobe Caslon Pro" panose="0205050205050A020403" pitchFamily="18" charset="0"/>
              </a:rPr>
              <a:t>HDFS</a:t>
            </a:r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70" y="86605"/>
            <a:ext cx="1459976" cy="1344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96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8336" y="343145"/>
            <a:ext cx="1701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Hive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Writes MapReduce behind the scenes (</a:t>
            </a:r>
            <a:r>
              <a:rPr lang="en-US" sz="4000" dirty="0" err="1">
                <a:latin typeface="Adobe Caslon Pro" panose="0205050205050A020403" pitchFamily="18" charset="0"/>
              </a:rPr>
              <a:t>sorta</a:t>
            </a:r>
            <a:r>
              <a:rPr lang="en-US" sz="4000" dirty="0">
                <a:latin typeface="Adobe Caslon Pro" panose="0205050205050A0204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Should be used for OLAP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Queries aren’t fast, just faster than normal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You can connect through ODBC/JDBC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Which means you can work with Hive using standard BI tools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70" y="86605"/>
            <a:ext cx="1459976" cy="1344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36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1556" y="343145"/>
            <a:ext cx="1354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>
                <a:latin typeface="Adobe Caslon Pro" panose="0205050205050A020403" pitchFamily="18" charset="0"/>
              </a:rPr>
              <a:t>Tez</a:t>
            </a:r>
            <a:endParaRPr lang="en-US" sz="6000" dirty="0">
              <a:latin typeface="Adobe Caslon Pro" panose="0205050205050A0204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511" y="2370525"/>
            <a:ext cx="1126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dobe Caslon Pro" panose="0205050205050A020403" pitchFamily="18" charset="0"/>
              </a:rPr>
              <a:t>Tez</a:t>
            </a:r>
            <a:r>
              <a:rPr lang="en-US" sz="4000" dirty="0">
                <a:latin typeface="Adobe Caslon Pro" panose="0205050205050A020403" pitchFamily="18" charset="0"/>
              </a:rPr>
              <a:t> generalizes the MapReduce paradigm to a more powerful framework for executing a complex DAG (directed acyclic graph) of tasks for near real-time big data processing.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E29F0-DD23-4CCB-9B9B-721CC5E87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34" y="284621"/>
            <a:ext cx="2540000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3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Mass Street Partnerships and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021"/>
            <a:ext cx="6900333" cy="3135312"/>
          </a:xfrm>
        </p:spPr>
        <p:txBody>
          <a:bodyPr>
            <a:noAutofit/>
          </a:bodyPr>
          <a:lstStyle/>
          <a:p>
            <a:endParaRPr lang="en-US" sz="48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Hortonworks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Confluent Partner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ARG Back Office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20" y="1694144"/>
            <a:ext cx="1521600" cy="135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12FA0-3724-48A6-8EDE-9B7CF7A6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998" y="4109508"/>
            <a:ext cx="200977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E794E-B622-4F3D-BD33-DF5BEC878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299" y="3363805"/>
            <a:ext cx="17811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5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05" y="398804"/>
            <a:ext cx="113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Bob’s Super </a:t>
            </a:r>
            <a:r>
              <a:rPr lang="en-US" sz="4800" dirty="0" err="1">
                <a:latin typeface="Adobe Caslon Pro" panose="0205050205050A020403" pitchFamily="18" charset="0"/>
              </a:rPr>
              <a:t>Crashy</a:t>
            </a:r>
            <a:r>
              <a:rPr lang="en-US" sz="4800" dirty="0">
                <a:latin typeface="Adobe Caslon Pro" panose="0205050205050A020403" pitchFamily="18" charset="0"/>
              </a:rPr>
              <a:t> Crash Course In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SQL – Structured Query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SQL is how you retrieve data from relational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Each statement consist of a minimum of three elements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SELECT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FROM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WHERE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32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05" y="398804"/>
            <a:ext cx="113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Bob’s Super </a:t>
            </a:r>
            <a:r>
              <a:rPr lang="en-US" sz="4800" dirty="0" err="1">
                <a:latin typeface="Adobe Caslon Pro" panose="0205050205050A020403" pitchFamily="18" charset="0"/>
              </a:rPr>
              <a:t>Crashy</a:t>
            </a:r>
            <a:r>
              <a:rPr lang="en-US" sz="4800" dirty="0">
                <a:latin typeface="Adobe Caslon Pro" panose="0205050205050A020403" pitchFamily="18" charset="0"/>
              </a:rPr>
              <a:t> Crash Course In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In the old world, data is stored in two dimensional tables; rows and columns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There are rules about how this information is stored.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Data is usually modeled as a set of relationships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These relationships can be thought of in terms of parent child.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77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05" y="398804"/>
            <a:ext cx="113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Bob’s Super </a:t>
            </a:r>
            <a:r>
              <a:rPr lang="en-US" sz="4800" dirty="0" err="1">
                <a:latin typeface="Adobe Caslon Pro" panose="0205050205050A020403" pitchFamily="18" charset="0"/>
              </a:rPr>
              <a:t>Crashy</a:t>
            </a:r>
            <a:r>
              <a:rPr lang="en-US" sz="4800" dirty="0">
                <a:latin typeface="Adobe Caslon Pro" panose="0205050205050A020403" pitchFamily="18" charset="0"/>
              </a:rPr>
              <a:t> Crash Course In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There are all kinds of relationships.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Many to one. Simplest and most common.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One to one.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Many to many. 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32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05" y="398804"/>
            <a:ext cx="113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Bob’s Super </a:t>
            </a:r>
            <a:r>
              <a:rPr lang="en-US" sz="4800" dirty="0" err="1">
                <a:latin typeface="Adobe Caslon Pro" panose="0205050205050A020403" pitchFamily="18" charset="0"/>
              </a:rPr>
              <a:t>Crashy</a:t>
            </a:r>
            <a:r>
              <a:rPr lang="en-US" sz="4800" dirty="0">
                <a:latin typeface="Adobe Caslon Pro" panose="0205050205050A020403" pitchFamily="18" charset="0"/>
              </a:rPr>
              <a:t> Crash Course In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Normally, each record is identified by some value called a key.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The are all kinds of keys but the most important are: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Primary Keys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Foreign Keys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8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05" y="398804"/>
            <a:ext cx="113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Bob’s Super </a:t>
            </a:r>
            <a:r>
              <a:rPr lang="en-US" sz="4800" dirty="0" err="1">
                <a:latin typeface="Adobe Caslon Pro" panose="0205050205050A020403" pitchFamily="18" charset="0"/>
              </a:rPr>
              <a:t>Crashy</a:t>
            </a:r>
            <a:r>
              <a:rPr lang="en-US" sz="4800" dirty="0">
                <a:latin typeface="Adobe Caslon Pro" panose="0205050205050A020403" pitchFamily="18" charset="0"/>
              </a:rPr>
              <a:t> Crash Course In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Primary Keys uniquely identify a record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dobe Caslon Pro" panose="0205050205050A020403" pitchFamily="18" charset="0"/>
              </a:rPr>
              <a:t>Foreign Keys are the primary key of a parent record.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75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05" y="398804"/>
            <a:ext cx="1138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Bob’s Super </a:t>
            </a:r>
            <a:r>
              <a:rPr lang="en-US" sz="4800" dirty="0" err="1">
                <a:latin typeface="Adobe Caslon Pro" panose="0205050205050A020403" pitchFamily="18" charset="0"/>
              </a:rPr>
              <a:t>Crashy</a:t>
            </a:r>
            <a:r>
              <a:rPr lang="en-US" sz="4800" dirty="0">
                <a:latin typeface="Adobe Caslon Pro" panose="0205050205050A020403" pitchFamily="18" charset="0"/>
              </a:rPr>
              <a:t> Crash Course In 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Adobe Caslon Pro" panose="0205050205050A020403" pitchFamily="18" charset="0"/>
            </a:endParaRP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9E36FA-9296-4C6E-9F03-CB5D5418F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49" y="1718203"/>
            <a:ext cx="6250518" cy="37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5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8234" y="398804"/>
            <a:ext cx="9379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A brief history of SQL on Hadoop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513" y="1322935"/>
            <a:ext cx="112660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Data on HDFS is not stored in a relational style.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NoSQL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Data retrieval very difficult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Attempts to make HDFS talk SQL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HAWQ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Drill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dobe Caslon Pro" panose="0205050205050A020403" pitchFamily="18" charset="0"/>
              </a:rPr>
              <a:t>Opinion: Efforts are floundering because of the rise of MPP databases</a:t>
            </a:r>
          </a:p>
          <a:p>
            <a:endParaRPr lang="en-US" sz="36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76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6887" y="398804"/>
            <a:ext cx="5182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Tonight’s Scenario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obe Caslon Pro" panose="0205050205050A020403" pitchFamily="18" charset="0"/>
              </a:rPr>
              <a:t>You work in a large organization with a lot of data but it is stored in old world relational databases. You need to analyze this data but there are over a billion records and your queries are incredibly slow. You convince your boss to let you try Hadoop. You spin up a cluster and get to work.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12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4042" y="398804"/>
            <a:ext cx="3708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dobe Caslon Pro" panose="0205050205050A020403" pitchFamily="18" charset="0"/>
              </a:rPr>
              <a:t>Analyst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46" y="1813934"/>
            <a:ext cx="11266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Get your data into HDFS.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Get your data into Hive.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Run some initial queries on the data.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Adobe Caslon Pro" panose="0205050205050A020403" pitchFamily="18" charset="0"/>
              </a:rPr>
              <a:t>Share your analysis.</a:t>
            </a:r>
          </a:p>
          <a:p>
            <a:endParaRPr lang="en-US" sz="4000" dirty="0">
              <a:latin typeface="Adobe Caslon Pro" panose="0205050205050A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5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16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My Experience With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659312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Trained by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MetaScale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. (Rip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MetaScale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)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Running a seven node lab cluster for three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Built because sandboxes  are limited and tired of waiting for AWS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Used for clients and R&amp;D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Cluster specs: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CentOS 7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Hortonworks Data Platform 2.6.1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1 Name Node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3 Data Nodes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3 Node Kafka cluster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Total HD space: 19TB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Total RAM: 196 GB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Total cost ~ $3,000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1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Educate people about what you can do with all the new technology surrounding data.</a:t>
            </a: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Grow the big data career field.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Teach skills not 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70E609C-4E40-404C-BF56-DC039D601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004189"/>
              </p:ext>
            </p:extLst>
          </p:nvPr>
        </p:nvGraphicFramePr>
        <p:xfrm>
          <a:off x="1263651" y="2353733"/>
          <a:ext cx="4637616" cy="249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D6087D8-C723-48D8-99B2-4362C915B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765247"/>
              </p:ext>
            </p:extLst>
          </p:nvPr>
        </p:nvGraphicFramePr>
        <p:xfrm>
          <a:off x="6879431" y="1779322"/>
          <a:ext cx="2090737" cy="3214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408913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36108</TotalTime>
  <Words>1197</Words>
  <Application>Microsoft Office PowerPoint</Application>
  <PresentationFormat>Widescreen</PresentationFormat>
  <Paragraphs>218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Adobe Caslon Pro</vt:lpstr>
      <vt:lpstr>Arial</vt:lpstr>
      <vt:lpstr>Corbel</vt:lpstr>
      <vt:lpstr>Depth</vt:lpstr>
      <vt:lpstr>PowerPoint Presentation</vt:lpstr>
      <vt:lpstr>PowerPoint Presentation</vt:lpstr>
      <vt:lpstr>Who is Mass Street?</vt:lpstr>
      <vt:lpstr>Mass Street Partnerships and Capability</vt:lpstr>
      <vt:lpstr>Bob’s Background</vt:lpstr>
      <vt:lpstr>My Experience With Hadoop</vt:lpstr>
      <vt:lpstr>Follow Me!</vt:lpstr>
      <vt:lpstr>KC Learn Big Data Objectives</vt:lpstr>
      <vt:lpstr>KC Learn Big Data Objectives</vt:lpstr>
      <vt:lpstr>This Evening’s Learning Objectives</vt:lpstr>
      <vt:lpstr>Logistics</vt:lpstr>
      <vt:lpstr>Upcoming MeetUps</vt:lpstr>
      <vt:lpstr>This Evenings Objectives</vt:lpstr>
      <vt:lpstr>Resources For This Evening’s Material: Books</vt:lpstr>
      <vt:lpstr>Resources For This Evening’s Material: Online Classes</vt:lpstr>
      <vt:lpstr>I want to do big data work. What do I need to know?</vt:lpstr>
      <vt:lpstr>Pick A Path</vt:lpstr>
      <vt:lpstr>Basic Skills For Each Role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Photo Credit: Hortonworks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158</cp:revision>
  <dcterms:created xsi:type="dcterms:W3CDTF">2014-08-09T22:06:53Z</dcterms:created>
  <dcterms:modified xsi:type="dcterms:W3CDTF">2017-08-08T04:57:10Z</dcterms:modified>
</cp:coreProperties>
</file>