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346" r:id="rId3"/>
    <p:sldId id="347" r:id="rId4"/>
    <p:sldId id="348" r:id="rId5"/>
    <p:sldId id="349" r:id="rId6"/>
    <p:sldId id="350" r:id="rId7"/>
    <p:sldId id="352" r:id="rId8"/>
    <p:sldId id="351" r:id="rId9"/>
    <p:sldId id="353" r:id="rId10"/>
    <p:sldId id="345" r:id="rId11"/>
    <p:sldId id="354" r:id="rId12"/>
    <p:sldId id="355" r:id="rId13"/>
    <p:sldId id="356" r:id="rId14"/>
    <p:sldId id="357" r:id="rId15"/>
    <p:sldId id="359" r:id="rId16"/>
    <p:sldId id="360" r:id="rId17"/>
    <p:sldId id="361" r:id="rId18"/>
    <p:sldId id="362" r:id="rId19"/>
    <p:sldId id="363" r:id="rId20"/>
    <p:sldId id="367" r:id="rId21"/>
    <p:sldId id="368" r:id="rId22"/>
    <p:sldId id="365" r:id="rId23"/>
    <p:sldId id="36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1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500" y="422525"/>
            <a:ext cx="10426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Reproducible Research w/ Tidyverse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866" y="3424082"/>
            <a:ext cx="4838700" cy="29225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9250" y="3320230"/>
            <a:ext cx="56261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Adobe Caslon Pro" panose="0205050205050A020403" pitchFamily="18" charset="0"/>
              </a:rPr>
              <a:t>Bob Wakefield  </a:t>
            </a:r>
            <a:endParaRPr lang="en-US" sz="4000" dirty="0">
              <a:latin typeface="Adobe Caslon Pro" panose="0205050205050A020403" pitchFamily="18" charset="0"/>
            </a:endParaRPr>
          </a:p>
          <a:p>
            <a:r>
              <a:rPr lang="en-US" sz="4000" dirty="0">
                <a:latin typeface="Adobe Caslon Pro" panose="0205050205050A020403" pitchFamily="18" charset="0"/>
              </a:rPr>
              <a:t>Principal</a:t>
            </a:r>
          </a:p>
          <a:p>
            <a:r>
              <a:rPr lang="en-US" sz="4000" dirty="0">
                <a:latin typeface="Adobe Caslon Pro" panose="0205050205050A020403" pitchFamily="18" charset="0"/>
              </a:rPr>
              <a:t>bob@MassStreet.net</a:t>
            </a:r>
          </a:p>
          <a:p>
            <a:r>
              <a:rPr lang="en-US" sz="4000" dirty="0">
                <a:latin typeface="Adobe Caslon Pro" panose="0205050205050A020403" pitchFamily="18" charset="0"/>
              </a:rPr>
              <a:t>Twitter: @BobLovesData</a:t>
            </a:r>
          </a:p>
        </p:txBody>
      </p:sp>
    </p:spTree>
    <p:extLst>
      <p:ext uri="{BB962C8B-B14F-4D97-AF65-F5344CB8AC3E}">
        <p14:creationId xmlns:p14="http://schemas.microsoft.com/office/powerpoint/2010/main" val="1084567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674A3C6C-72CC-4C9B-81BD-AE549BF98CBC}"/>
              </a:ext>
            </a:extLst>
          </p:cNvPr>
          <p:cNvSpPr/>
          <p:nvPr/>
        </p:nvSpPr>
        <p:spPr>
          <a:xfrm>
            <a:off x="1172633" y="1684867"/>
            <a:ext cx="2768600" cy="242146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2C3085FA-0F10-4C8F-8409-F4E7378A4992}"/>
              </a:ext>
            </a:extLst>
          </p:cNvPr>
          <p:cNvSpPr/>
          <p:nvPr/>
        </p:nvSpPr>
        <p:spPr>
          <a:xfrm>
            <a:off x="270931" y="982132"/>
            <a:ext cx="6951136" cy="5494867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3EA10B34-3EDA-452B-BB57-DB0D666E28B3}"/>
              </a:ext>
            </a:extLst>
          </p:cNvPr>
          <p:cNvSpPr/>
          <p:nvPr/>
        </p:nvSpPr>
        <p:spPr>
          <a:xfrm>
            <a:off x="3941233" y="982132"/>
            <a:ext cx="6629402" cy="5494867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3B1EF7-9962-4C75-A2F3-689CC13BC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AFBB4A8-347C-44EE-A6AA-7348991A8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133" y="3073400"/>
            <a:ext cx="1693333" cy="16933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A71038-07EC-4C4B-8147-AA538252E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3085" y="2683873"/>
            <a:ext cx="651933" cy="6519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9E0B2EE-CC9B-41AE-B6AC-1B090CD397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3017" y="2576444"/>
            <a:ext cx="622304" cy="62230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CFA4F47-5D1C-4404-8AEC-C0D0F7B138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1231" y="4432530"/>
            <a:ext cx="1087969" cy="108796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7261F63-F3E7-48FF-A93E-102F735F7151}"/>
              </a:ext>
            </a:extLst>
          </p:cNvPr>
          <p:cNvSpPr txBox="1"/>
          <p:nvPr/>
        </p:nvSpPr>
        <p:spPr>
          <a:xfrm>
            <a:off x="2455333" y="1117532"/>
            <a:ext cx="2595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Caslon Pro" panose="0205050205050A020403"/>
              </a:rPr>
              <a:t>People Associated With</a:t>
            </a:r>
          </a:p>
          <a:p>
            <a:pPr algn="ctr"/>
            <a:r>
              <a:rPr lang="en-US" dirty="0">
                <a:latin typeface="Adobe Caslon Pro" panose="0205050205050A020403"/>
              </a:rPr>
              <a:t> Johns Hopkins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CAE15C-BA0C-49D3-8065-D0CD272CAC31}"/>
              </a:ext>
            </a:extLst>
          </p:cNvPr>
          <p:cNvSpPr txBox="1"/>
          <p:nvPr/>
        </p:nvSpPr>
        <p:spPr>
          <a:xfrm>
            <a:off x="6162166" y="1226168"/>
            <a:ext cx="2607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dobe Caslon Pro" panose="0205050205050A020403"/>
              </a:rPr>
              <a:t>People NOT Associated</a:t>
            </a:r>
          </a:p>
          <a:p>
            <a:pPr algn="ctr"/>
            <a:r>
              <a:rPr lang="en-US" dirty="0">
                <a:latin typeface="Adobe Caslon Pro" panose="0205050205050A020403"/>
              </a:rPr>
              <a:t> With Johns Hopkins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911014-95A1-4859-B82B-2B50C46731B2}"/>
              </a:ext>
            </a:extLst>
          </p:cNvPr>
          <p:cNvSpPr txBox="1"/>
          <p:nvPr/>
        </p:nvSpPr>
        <p:spPr>
          <a:xfrm>
            <a:off x="3838506" y="3049937"/>
            <a:ext cx="34862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dobe Caslon Pro" panose="0205050205050A020403"/>
              </a:rPr>
              <a:t>Tidyverse</a:t>
            </a:r>
          </a:p>
          <a:p>
            <a:pPr algn="ctr"/>
            <a:r>
              <a:rPr lang="en-US" dirty="0">
                <a:latin typeface="Adobe Caslon Pro" panose="0205050205050A020403"/>
              </a:rPr>
              <a:t>Reproducible Research</a:t>
            </a:r>
          </a:p>
          <a:p>
            <a:pPr algn="ctr"/>
            <a:r>
              <a:rPr lang="en-US" dirty="0">
                <a:latin typeface="Adobe Caslon Pro" panose="0205050205050A020403"/>
              </a:rPr>
              <a:t>Literate Statistical Programming</a:t>
            </a:r>
          </a:p>
          <a:p>
            <a:pPr algn="ctr"/>
            <a:r>
              <a:rPr lang="en-US" dirty="0">
                <a:latin typeface="Adobe Caslon Pro" panose="0205050205050A020403"/>
              </a:rPr>
              <a:t>Opinionated Analysis</a:t>
            </a:r>
          </a:p>
          <a:p>
            <a:pPr algn="ctr"/>
            <a:r>
              <a:rPr lang="en-US" dirty="0">
                <a:latin typeface="Adobe Caslon Pro" panose="0205050205050A020403"/>
              </a:rPr>
              <a:t>Data Science as a Science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3119A4-8E27-45C8-8E2F-2F597ED986C0}"/>
              </a:ext>
            </a:extLst>
          </p:cNvPr>
          <p:cNvSpPr txBox="1"/>
          <p:nvPr/>
        </p:nvSpPr>
        <p:spPr>
          <a:xfrm>
            <a:off x="2538218" y="560860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Caslon Pro" panose="0205050205050A020403"/>
              </a:rPr>
              <a:t>Brian </a:t>
            </a:r>
            <a:r>
              <a:rPr lang="en-US" dirty="0" err="1">
                <a:latin typeface="Adobe Caslon Pro" panose="0205050205050A020403"/>
              </a:rPr>
              <a:t>Caffo</a:t>
            </a:r>
            <a:endParaRPr lang="en-US" dirty="0">
              <a:latin typeface="Adobe Caslon Pro" panose="0205050205050A020403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821DEA-F323-4429-B4A5-3A1F93A35F82}"/>
              </a:ext>
            </a:extLst>
          </p:cNvPr>
          <p:cNvSpPr txBox="1"/>
          <p:nvPr/>
        </p:nvSpPr>
        <p:spPr>
          <a:xfrm>
            <a:off x="1619776" y="1843719"/>
            <a:ext cx="19173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dobe Caslon Pro" panose="0205050205050A020403"/>
              </a:rPr>
              <a:t>Not So Standard </a:t>
            </a:r>
          </a:p>
          <a:p>
            <a:pPr algn="ctr"/>
            <a:r>
              <a:rPr lang="en-US" sz="1600" dirty="0">
                <a:latin typeface="Adobe Caslon Pro" panose="0205050205050A020403"/>
              </a:rPr>
              <a:t>Deviations Podcast</a:t>
            </a:r>
          </a:p>
          <a:p>
            <a:pPr algn="ctr"/>
            <a:endParaRPr lang="en-US" sz="1600" dirty="0">
              <a:latin typeface="Adobe Caslon Pro" panose="0205050205050A020403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0EB3FA-CA79-493A-BD91-8A4556B4B594}"/>
              </a:ext>
            </a:extLst>
          </p:cNvPr>
          <p:cNvSpPr txBox="1"/>
          <p:nvPr/>
        </p:nvSpPr>
        <p:spPr>
          <a:xfrm>
            <a:off x="1356222" y="3358624"/>
            <a:ext cx="1354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dobe Caslon Pro" panose="0205050205050A020403"/>
              </a:rPr>
              <a:t>Roger Peng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29DC4A-1086-4944-81B8-ECB21C847E18}"/>
              </a:ext>
            </a:extLst>
          </p:cNvPr>
          <p:cNvSpPr txBox="1"/>
          <p:nvPr/>
        </p:nvSpPr>
        <p:spPr>
          <a:xfrm>
            <a:off x="2419150" y="3221566"/>
            <a:ext cx="1478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dobe Caslon Pro" panose="0205050205050A020403"/>
              </a:rPr>
              <a:t>Hillary Parker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0B0E0C-73CE-4680-BEA4-E1E175A62A6D}"/>
              </a:ext>
            </a:extLst>
          </p:cNvPr>
          <p:cNvSpPr txBox="1"/>
          <p:nvPr/>
        </p:nvSpPr>
        <p:spPr>
          <a:xfrm>
            <a:off x="7540118" y="4938184"/>
            <a:ext cx="1974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Caslon Pro" panose="0205050205050A020403"/>
              </a:rPr>
              <a:t>Hadley Wickham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A917472-1C79-4600-8C01-3F7E4176C436}"/>
              </a:ext>
            </a:extLst>
          </p:cNvPr>
          <p:cNvSpPr/>
          <p:nvPr/>
        </p:nvSpPr>
        <p:spPr>
          <a:xfrm>
            <a:off x="1127699" y="196209"/>
            <a:ext cx="100343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dobe Caslon Pro" panose="0205050205050A020403" pitchFamily="18" charset="0"/>
              </a:rPr>
              <a:t>It’s All Six Degrees of Johns Hopkins’ Biostatistics Department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6438F20-EEB0-45DC-B075-8B24AFC8B56A}"/>
              </a:ext>
            </a:extLst>
          </p:cNvPr>
          <p:cNvSpPr/>
          <p:nvPr/>
        </p:nvSpPr>
        <p:spPr>
          <a:xfrm rot="2131749">
            <a:off x="464496" y="2212389"/>
            <a:ext cx="1926687" cy="26916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CC0F00-4D3E-4961-A8C5-A789154B7A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063" y="3117526"/>
            <a:ext cx="438360" cy="4821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F1D5C5-E488-43C2-9C8F-A7DEFCAA6A35}"/>
              </a:ext>
            </a:extLst>
          </p:cNvPr>
          <p:cNvSpPr txBox="1"/>
          <p:nvPr/>
        </p:nvSpPr>
        <p:spPr>
          <a:xfrm>
            <a:off x="399099" y="3575676"/>
            <a:ext cx="875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dobe Caslon Pro" panose="0205050205050A020403"/>
              </a:rPr>
              <a:t>Jeff Leek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5D6A17-4373-4D8F-A5A2-2577A05E79C0}"/>
              </a:ext>
            </a:extLst>
          </p:cNvPr>
          <p:cNvSpPr txBox="1"/>
          <p:nvPr/>
        </p:nvSpPr>
        <p:spPr>
          <a:xfrm>
            <a:off x="341551" y="3961321"/>
            <a:ext cx="1866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Caslon Pro" panose="0205050205050A020403"/>
              </a:rPr>
              <a:t>Simply Statistics</a:t>
            </a:r>
          </a:p>
          <a:p>
            <a:pPr algn="ctr"/>
            <a:r>
              <a:rPr lang="en-US" dirty="0">
                <a:latin typeface="Adobe Caslon Pro" panose="0205050205050A020403"/>
              </a:rPr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612906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Motivations For This Evenings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6558"/>
            <a:ext cx="10233800" cy="4351338"/>
          </a:xfrm>
        </p:spPr>
        <p:txBody>
          <a:bodyPr>
            <a:normAutofit/>
          </a:bodyPr>
          <a:lstStyle/>
          <a:p>
            <a:pPr lvl="1"/>
            <a:r>
              <a:rPr lang="en-US" sz="3600" dirty="0">
                <a:latin typeface="Adobe Caslon Pro" panose="0205050205050A020403"/>
              </a:rPr>
              <a:t>My investment application is moving into a new phase of work.</a:t>
            </a:r>
          </a:p>
          <a:p>
            <a:pPr lvl="1"/>
            <a:endParaRPr lang="en-US" sz="3600" dirty="0">
              <a:latin typeface="Adobe Caslon Pro" panose="0205050205050A020403"/>
            </a:endParaRPr>
          </a:p>
          <a:p>
            <a:pPr lvl="1"/>
            <a:r>
              <a:rPr lang="en-US" sz="3600" dirty="0">
                <a:latin typeface="Adobe Caslon Pro" panose="0205050205050A020403"/>
              </a:rPr>
              <a:t>I don’t have a PhD. (sad face)</a:t>
            </a:r>
          </a:p>
          <a:p>
            <a:pPr lvl="1"/>
            <a:endParaRPr lang="en-US" sz="3600" dirty="0">
              <a:latin typeface="Adobe Caslon Pro" panose="0205050205050A020403"/>
            </a:endParaRPr>
          </a:p>
          <a:p>
            <a:pPr lvl="1"/>
            <a:r>
              <a:rPr lang="en-US" sz="3600" dirty="0">
                <a:latin typeface="Adobe Caslon Pro" panose="0205050205050A020403"/>
              </a:rPr>
              <a:t>My need to smack down trolls on FB.</a:t>
            </a:r>
          </a:p>
          <a:p>
            <a:pPr lvl="2"/>
            <a:r>
              <a:rPr lang="en-US" sz="3200" dirty="0">
                <a:latin typeface="Adobe Caslon Pro" panose="0205050205050A020403"/>
              </a:rPr>
              <a:t>Demand more from the internet.</a:t>
            </a:r>
          </a:p>
          <a:p>
            <a:pPr lvl="2"/>
            <a:r>
              <a:rPr lang="en-US" sz="3200" dirty="0">
                <a:latin typeface="Adobe Caslon Pro" panose="0205050205050A020403"/>
              </a:rPr>
              <a:t>Showing your work should be the new standard</a:t>
            </a:r>
          </a:p>
          <a:p>
            <a:endParaRPr lang="en-US" sz="36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6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6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63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Changes to the Career Field in the Past 15 Months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Rise of Python for Data Science/Engineering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Rise of notebooks (Jupyter, Zeppelin, R Notebook) 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Data Science SaaS (cloud, cloud, and more cloud)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R got a nice NLP package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Deep Learn all the things!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Rise of Spark.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11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Reproducible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Introduction to the topic came from the Not So Standard Deviations Podcast.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Researches and software engineers approach data science wildly differently.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Both sides can learn from the other.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332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Reproducible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Someone should be able to run your exact analysis and get your result.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Goal is to reproduce NOT replicate.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Reproduce = validate your work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Replicate = validate the conclusions of the study</a:t>
            </a:r>
          </a:p>
          <a:p>
            <a:pPr lvl="1"/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This is a lot harder than it sounds.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Reproducibility hasn’t been totally figured out.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I still struggle with dependencies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Build tools for R?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14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Reproducible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Elements of reproducibility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Analytic data (the Tidy data)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Analytic code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Documentation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Distribution</a:t>
            </a:r>
          </a:p>
          <a:p>
            <a:pPr lvl="1"/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Of these, distribution is the trickiest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377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Reproducible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Literate Statistical Programming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Combine your analysis and your code into a single document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There are several tools for this</a:t>
            </a:r>
          </a:p>
          <a:p>
            <a:pPr lvl="2"/>
            <a:r>
              <a:rPr lang="en-US" sz="2400" dirty="0">
                <a:solidFill>
                  <a:schemeClr val="tx1"/>
                </a:solidFill>
                <a:latin typeface="Adobe Caslon Pro" panose="0205050205050A020403"/>
              </a:rPr>
              <a:t>Markdown</a:t>
            </a:r>
          </a:p>
          <a:p>
            <a:pPr lvl="2"/>
            <a:r>
              <a:rPr lang="en-US" sz="2400" dirty="0" err="1">
                <a:solidFill>
                  <a:schemeClr val="tx1"/>
                </a:solidFill>
                <a:latin typeface="Adobe Caslon Pro" panose="0205050205050A020403"/>
              </a:rPr>
              <a:t>RMarkdown</a:t>
            </a:r>
            <a:r>
              <a:rPr lang="en-US" sz="2400" dirty="0">
                <a:solidFill>
                  <a:schemeClr val="tx1"/>
                </a:solidFill>
                <a:latin typeface="Adobe Caslon Pro" panose="0205050205050A020403"/>
              </a:rPr>
              <a:t>/</a:t>
            </a:r>
            <a:r>
              <a:rPr lang="en-US" sz="2400" dirty="0" err="1">
                <a:solidFill>
                  <a:schemeClr val="tx1"/>
                </a:solidFill>
                <a:latin typeface="Adobe Caslon Pro" panose="0205050205050A020403"/>
              </a:rPr>
              <a:t>knitr</a:t>
            </a:r>
            <a:endParaRPr lang="en-US" sz="24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2"/>
            <a:r>
              <a:rPr lang="en-US" sz="2400" dirty="0">
                <a:solidFill>
                  <a:schemeClr val="tx1"/>
                </a:solidFill>
                <a:latin typeface="Adobe Caslon Pro" panose="0205050205050A020403"/>
              </a:rPr>
              <a:t>R Studio</a:t>
            </a:r>
          </a:p>
          <a:p>
            <a:pPr lvl="2"/>
            <a:r>
              <a:rPr lang="en-US" sz="2400" dirty="0">
                <a:solidFill>
                  <a:schemeClr val="tx1"/>
                </a:solidFill>
                <a:latin typeface="Adobe Caslon Pro" panose="0205050205050A020403"/>
              </a:rPr>
              <a:t>Notebooks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966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Reproducible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A proposed structure of analysis*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Defining the question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Defining the ideal dataset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Determining what data you can access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Obtaining the data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Cleaning the data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Exploratory data analysis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Statistical prediction/modeling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Interpretation/Challenging of results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Synthesis and write up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Creating reproducible code</a:t>
            </a:r>
          </a:p>
          <a:p>
            <a:pPr marL="457200" lvl="1" indent="0" algn="ctr">
              <a:buNone/>
            </a:pPr>
            <a:endParaRPr lang="en-US" sz="2000" dirty="0">
              <a:solidFill>
                <a:schemeClr val="tx1"/>
              </a:solidFill>
              <a:latin typeface="Adobe Caslon Pro" panose="0205050205050A020403"/>
            </a:endParaRPr>
          </a:p>
          <a:p>
            <a:pPr marL="457200" lvl="1" indent="0" algn="ctr">
              <a:buNone/>
            </a:pPr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*From “Report Writing for Data Science in R”</a:t>
            </a:r>
          </a:p>
          <a:p>
            <a:pPr lvl="1"/>
            <a:endParaRPr lang="en-US" sz="20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249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Reproducible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Reproducibility Checklist*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Start with good science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Don’t do things by hand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Don’t point and click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Teach a computer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Use version control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Keep track of your software environment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Don’t save output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Set your seed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Think about the entire pipeline</a:t>
            </a:r>
          </a:p>
          <a:p>
            <a:pPr marL="457200" lvl="1" indent="0" algn="ctr">
              <a:buNone/>
            </a:pPr>
            <a:endParaRPr lang="en-US" sz="2000" dirty="0">
              <a:solidFill>
                <a:schemeClr val="tx1"/>
              </a:solidFill>
              <a:latin typeface="Adobe Caslon Pro" panose="0205050205050A020403"/>
            </a:endParaRPr>
          </a:p>
          <a:p>
            <a:pPr marL="457200" lvl="1" indent="0" algn="ctr">
              <a:buNone/>
            </a:pPr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*From “Report Writing for Data Science in R”</a:t>
            </a:r>
          </a:p>
          <a:p>
            <a:pPr lvl="1"/>
            <a:endParaRPr lang="en-US" sz="20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884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Opinionated Analysis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Read Opinionated Analysis Development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Link in references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Opinionated analysis = analysis that follows certain practices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Follows on to the principals of reproducible  research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Lays out a framework for how an analysis should be completed</a:t>
            </a:r>
          </a:p>
          <a:p>
            <a:pPr marL="457200" lvl="1" indent="0" algn="ctr">
              <a:buNone/>
            </a:pPr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pPr marL="457200" lvl="1" indent="0" algn="ctr">
              <a:buNone/>
            </a:pPr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1"/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125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Who is Mass Street?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9736667" cy="3135312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Adobe Caslon Pro" panose="0205050205050A020403" pitchFamily="18" charset="0"/>
              </a:rPr>
              <a:t>Boutique data consultancy</a:t>
            </a:r>
          </a:p>
          <a:p>
            <a:endParaRPr lang="en-US" sz="36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dobe Caslon Pro" panose="0205050205050A020403" pitchFamily="18" charset="0"/>
              </a:rPr>
              <a:t>We work on data problems big or “small”</a:t>
            </a:r>
          </a:p>
          <a:p>
            <a:endParaRPr lang="en-US" sz="36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dobe Caslon Pro" panose="0205050205050A020403" pitchFamily="18" charset="0"/>
              </a:rPr>
              <a:t>We have a focus on helping organizations move from a batch to a real time paradigm.</a:t>
            </a:r>
          </a:p>
          <a:p>
            <a:endParaRPr lang="en-US" sz="36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dobe Caslon Pro" panose="0205050205050A020403" pitchFamily="18" charset="0"/>
              </a:rPr>
              <a:t>Free Big Data training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707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Tidy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Three rules that make data tidy: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Each variable must have its own column.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Each observation must have its own row.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Each value must have its own cell.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No you’re not crazy. Yes that’s third normal form.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I don’t have to deal with this issue often if ever.</a:t>
            </a:r>
          </a:p>
          <a:p>
            <a:pPr lvl="1"/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217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Tidyverse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Used to be called the </a:t>
            </a:r>
            <a:r>
              <a:rPr lang="en-US" sz="3200" dirty="0" err="1">
                <a:solidFill>
                  <a:schemeClr val="tx1"/>
                </a:solidFill>
                <a:latin typeface="Adobe Caslon Pro" panose="0205050205050A020403"/>
              </a:rPr>
              <a:t>Hadleyverse</a:t>
            </a:r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An ecosystem of packages designed with common APIs and a shared philosophy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Helps you get your data tidy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Also assumes that your data is tidy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1"/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15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Part II: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6803"/>
            <a:ext cx="10233800" cy="4351338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Git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Modern Source Control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Code repositories: GitHub and Bitbucket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GUI: </a:t>
            </a:r>
            <a:r>
              <a:rPr lang="en-US" sz="2800" dirty="0" err="1">
                <a:solidFill>
                  <a:schemeClr val="tx1"/>
                </a:solidFill>
                <a:latin typeface="Adobe Caslon Pro" panose="0205050205050A020403"/>
              </a:rPr>
              <a:t>Sourcetree</a:t>
            </a:r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1"/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dirty="0" err="1">
                <a:solidFill>
                  <a:schemeClr val="tx1"/>
                </a:solidFill>
                <a:latin typeface="Adobe Caslon Pro" panose="0205050205050A020403"/>
              </a:rPr>
              <a:t>Rmarkdown</a:t>
            </a:r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/</a:t>
            </a:r>
            <a:r>
              <a:rPr lang="en-US" dirty="0" err="1">
                <a:solidFill>
                  <a:schemeClr val="tx1"/>
                </a:solidFill>
                <a:latin typeface="Adobe Caslon Pro" panose="0205050205050A020403"/>
              </a:rPr>
              <a:t>knitr</a:t>
            </a:r>
            <a:endParaRPr lang="en-US" dirty="0">
              <a:solidFill>
                <a:schemeClr val="tx1"/>
              </a:solidFill>
              <a:latin typeface="Adobe Caslon Pro" panose="0205050205050A020403"/>
            </a:endParaRP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Appears to be strictly an R Studio thing</a:t>
            </a:r>
          </a:p>
          <a:p>
            <a:pPr lvl="1"/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dirty="0" err="1">
                <a:solidFill>
                  <a:schemeClr val="tx1"/>
                </a:solidFill>
                <a:latin typeface="Adobe Caslon Pro" panose="0205050205050A020403"/>
              </a:rPr>
              <a:t>Pandoc</a:t>
            </a:r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 Markdown/Jupyter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Julia, Python, R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Rebranded </a:t>
            </a:r>
            <a:r>
              <a:rPr lang="en-US" sz="2800" dirty="0" err="1">
                <a:solidFill>
                  <a:schemeClr val="tx1"/>
                </a:solidFill>
                <a:latin typeface="Adobe Caslon Pro" panose="0205050205050A020403"/>
              </a:rPr>
              <a:t>Ipython</a:t>
            </a:r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dirty="0">
              <a:solidFill>
                <a:schemeClr val="tx1"/>
              </a:solidFill>
              <a:latin typeface="Adobe Caslon Pro" panose="0205050205050A020403"/>
            </a:endParaRPr>
          </a:p>
          <a:p>
            <a:pPr marL="457200" lvl="1" indent="0" algn="ctr">
              <a:buNone/>
            </a:pPr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pPr marL="457200" lvl="1" indent="0" algn="ctr">
              <a:buNone/>
            </a:pPr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1"/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496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Part II: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6803"/>
            <a:ext cx="10233800" cy="4351338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US" sz="16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2400" dirty="0" err="1">
                <a:solidFill>
                  <a:schemeClr val="tx1"/>
                </a:solidFill>
                <a:latin typeface="Adobe Caslon Pro" panose="0205050205050A020403"/>
              </a:rPr>
              <a:t>SparklyR</a:t>
            </a:r>
            <a:r>
              <a:rPr lang="en-US" sz="2400" dirty="0">
                <a:solidFill>
                  <a:schemeClr val="tx1"/>
                </a:solidFill>
                <a:latin typeface="Adobe Caslon Pro" panose="0205050205050A020403"/>
              </a:rPr>
              <a:t>/Databricks</a:t>
            </a:r>
          </a:p>
          <a:p>
            <a:pPr lvl="1"/>
            <a:r>
              <a:rPr lang="en-US" dirty="0" err="1">
                <a:solidFill>
                  <a:schemeClr val="tx1"/>
                </a:solidFill>
                <a:latin typeface="Adobe Caslon Pro" panose="0205050205050A020403"/>
              </a:rPr>
              <a:t>SparklyR</a:t>
            </a:r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 provides an R API for Spark with </a:t>
            </a:r>
            <a:r>
              <a:rPr lang="en-US" dirty="0" err="1">
                <a:solidFill>
                  <a:schemeClr val="tx1"/>
                </a:solidFill>
                <a:latin typeface="Adobe Caslon Pro" panose="0205050205050A020403"/>
              </a:rPr>
              <a:t>dplyr</a:t>
            </a:r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 </a:t>
            </a:r>
          </a:p>
          <a:p>
            <a:pPr lvl="1"/>
            <a:endParaRPr lang="en-US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2400" dirty="0">
                <a:solidFill>
                  <a:schemeClr val="tx1"/>
                </a:solidFill>
                <a:latin typeface="Adobe Caslon Pro" panose="0205050205050A020403"/>
              </a:rPr>
              <a:t>AWS/S3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Helps solve the problem of accessibility to data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Can be annoying to manage</a:t>
            </a:r>
          </a:p>
          <a:p>
            <a:endParaRPr lang="en-US" sz="24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2400" dirty="0">
                <a:solidFill>
                  <a:schemeClr val="tx1"/>
                </a:solidFill>
                <a:latin typeface="Adobe Caslon Pro" panose="0205050205050A020403"/>
              </a:rPr>
              <a:t>Tidyverse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A set of packages that makes working with data easier</a:t>
            </a:r>
          </a:p>
          <a:p>
            <a:endParaRPr lang="en-US" sz="16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1600" dirty="0">
              <a:solidFill>
                <a:schemeClr val="tx1"/>
              </a:solidFill>
              <a:latin typeface="Adobe Caslon Pro" panose="0205050205050A020403"/>
            </a:endParaRPr>
          </a:p>
          <a:p>
            <a:pPr marL="457200" lvl="1" indent="0" algn="ctr">
              <a:buNone/>
            </a:pPr>
            <a:endParaRPr lang="en-US" sz="1600" dirty="0">
              <a:solidFill>
                <a:schemeClr val="tx1"/>
              </a:solidFill>
              <a:latin typeface="Adobe Caslon Pro" panose="0205050205050A020403"/>
            </a:endParaRPr>
          </a:p>
          <a:p>
            <a:pPr marL="457200" lvl="1" indent="0" algn="ctr">
              <a:buNone/>
            </a:pPr>
            <a:endParaRPr lang="en-US" sz="16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1"/>
            <a:endParaRPr lang="en-US" sz="16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16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16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16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65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Mass Street Partnerships and Capability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9021"/>
            <a:ext cx="6900333" cy="3135312"/>
          </a:xfrm>
        </p:spPr>
        <p:txBody>
          <a:bodyPr>
            <a:noAutofit/>
          </a:bodyPr>
          <a:lstStyle/>
          <a:p>
            <a:endParaRPr lang="en-US" sz="48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Hortonworks Partner</a:t>
            </a:r>
          </a:p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Confluent Partner</a:t>
            </a:r>
          </a:p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ARG Back Office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3220" y="1694144"/>
            <a:ext cx="1521600" cy="13525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312FA0-3724-48A6-8EDE-9B7CF7A64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3998" y="4109508"/>
            <a:ext cx="2009775" cy="1009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8E794E-B622-4F3D-BD33-DF5BEC8780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8299" y="3363805"/>
            <a:ext cx="178117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581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Bob’s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690688"/>
            <a:ext cx="102338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IT professional 16 years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Currently working as a Data Engineer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Education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BS Business Admin (MIS) from </a:t>
            </a:r>
            <a:r>
              <a:rPr lang="en-US" sz="3200" dirty="0" err="1">
                <a:solidFill>
                  <a:schemeClr val="tx1"/>
                </a:solidFill>
                <a:latin typeface="Adobe Caslon Pro" panose="0205050205050A020403" pitchFamily="18" charset="0"/>
              </a:rPr>
              <a:t>KState</a:t>
            </a:r>
            <a:endParaRPr lang="en-US" sz="32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MBA (finance concentration) from KU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Coursework in Mathematics at Washburn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Graduate certificate Data Science from Rockhurst</a:t>
            </a:r>
          </a:p>
          <a:p>
            <a:r>
              <a:rPr lang="en-US" sz="3600" dirty="0">
                <a:solidFill>
                  <a:schemeClr val="tx1"/>
                </a:solidFill>
                <a:latin typeface="Adobe Caslon Pro" panose="0205050205050A020403" pitchFamily="18" charset="0"/>
              </a:rPr>
              <a:t>Addicted to everything data</a:t>
            </a:r>
          </a:p>
          <a:p>
            <a:pPr lvl="1"/>
            <a:endParaRPr lang="en-US" sz="3200" dirty="0">
              <a:solidFill>
                <a:schemeClr val="tx1"/>
              </a:solidFill>
              <a:latin typeface="Adobe Caslon Pro" panose="0205050205050A0204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876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Follow 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733" y="1825625"/>
            <a:ext cx="10905067" cy="4351338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Personal Twitter: @BobLovesData</a:t>
            </a:r>
          </a:p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Company Twitter: </a:t>
            </a:r>
            <a:r>
              <a:rPr lang="en-US" sz="4800" dirty="0">
                <a:solidFill>
                  <a:schemeClr val="tx1"/>
                </a:solidFill>
                <a:latin typeface="Adobe Caslon Pro" panose="0205050205050A020403"/>
              </a:rPr>
              <a:t>@MassStreet</a:t>
            </a:r>
          </a:p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Blog: DataDrivenPerspectives.com</a:t>
            </a:r>
          </a:p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Website: www.MassStreet.net</a:t>
            </a:r>
          </a:p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Facebook: @MassStreetAnalyticsLLC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41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KC Learn Big Data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5400" dirty="0">
                <a:solidFill>
                  <a:schemeClr val="tx1"/>
                </a:solidFill>
                <a:latin typeface="Adobe Caslon Pro" panose="0205050205050A020403" pitchFamily="18" charset="0"/>
              </a:rPr>
              <a:t>Educate people about what you can do with all the new technology surrounding data.</a:t>
            </a:r>
          </a:p>
          <a:p>
            <a:pPr marL="0" indent="0">
              <a:buNone/>
            </a:pPr>
            <a:endParaRPr lang="en-US" sz="54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r>
              <a:rPr lang="en-US" sz="5400" dirty="0">
                <a:solidFill>
                  <a:schemeClr val="tx1"/>
                </a:solidFill>
                <a:latin typeface="Adobe Caslon Pro" panose="0205050205050A020403" pitchFamily="18" charset="0"/>
              </a:rPr>
              <a:t>Grow the big data career field.</a:t>
            </a:r>
          </a:p>
          <a:p>
            <a:endParaRPr lang="en-US" sz="54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r>
              <a:rPr lang="en-US" sz="5400" dirty="0">
                <a:solidFill>
                  <a:schemeClr val="tx1"/>
                </a:solidFill>
                <a:latin typeface="Adobe Caslon Pro" panose="0205050205050A020403" pitchFamily="18" charset="0"/>
              </a:rPr>
              <a:t>Teach skills not products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681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ACM Kansas 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>
                <a:solidFill>
                  <a:schemeClr val="tx1"/>
                </a:solidFill>
                <a:latin typeface="Adobe Caslon Pro" panose="0205050205050A020403" pitchFamily="18" charset="0"/>
              </a:rPr>
              <a:t>We’re looking for a speaker willing to talk in deep detail about data engineering challenges their organization is experiencing.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87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This Evening’s 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>
                <a:latin typeface="Adobe Caslon Pro" panose="0205050205050A020403"/>
              </a:rPr>
              <a:t>Tonight we’ll cover the following topics</a:t>
            </a:r>
          </a:p>
          <a:p>
            <a:pPr lvl="1"/>
            <a:r>
              <a:rPr lang="en-US" dirty="0">
                <a:latin typeface="Adobe Caslon Pro" panose="0205050205050A020403"/>
              </a:rPr>
              <a:t>Tidyverse</a:t>
            </a:r>
          </a:p>
          <a:p>
            <a:pPr lvl="1"/>
            <a:r>
              <a:rPr lang="en-US" dirty="0">
                <a:latin typeface="Adobe Caslon Pro" panose="0205050205050A020403"/>
              </a:rPr>
              <a:t>Reproducible Research</a:t>
            </a:r>
          </a:p>
          <a:p>
            <a:pPr lvl="1"/>
            <a:r>
              <a:rPr lang="en-US" dirty="0">
                <a:latin typeface="Adobe Caslon Pro" panose="0205050205050A020403"/>
              </a:rPr>
              <a:t>Literate Statistical Programming</a:t>
            </a:r>
          </a:p>
          <a:p>
            <a:pPr lvl="1"/>
            <a:r>
              <a:rPr lang="en-US" dirty="0">
                <a:latin typeface="Adobe Caslon Pro" panose="0205050205050A020403"/>
              </a:rPr>
              <a:t>Opinionated Analysis</a:t>
            </a:r>
          </a:p>
          <a:p>
            <a:pPr lvl="1"/>
            <a:r>
              <a:rPr lang="en-US" dirty="0">
                <a:latin typeface="Adobe Caslon Pro" panose="0205050205050A020403"/>
              </a:rPr>
              <a:t>Data Science as a Science</a:t>
            </a:r>
          </a:p>
          <a:p>
            <a:r>
              <a:rPr lang="en-US" dirty="0">
                <a:latin typeface="Adobe Caslon Pro" panose="0205050205050A020403"/>
              </a:rPr>
              <a:t>We’ll also cover the following tools</a:t>
            </a:r>
          </a:p>
          <a:p>
            <a:pPr lvl="1"/>
            <a:r>
              <a:rPr lang="en-US" dirty="0">
                <a:latin typeface="Adobe Caslon Pro" panose="0205050205050A020403"/>
              </a:rPr>
              <a:t>Git</a:t>
            </a:r>
          </a:p>
          <a:p>
            <a:pPr lvl="1"/>
            <a:r>
              <a:rPr lang="en-US" dirty="0">
                <a:latin typeface="Adobe Caslon Pro" panose="0205050205050A020403"/>
              </a:rPr>
              <a:t>Jupyter Notebook</a:t>
            </a:r>
          </a:p>
          <a:p>
            <a:pPr lvl="1"/>
            <a:r>
              <a:rPr lang="en-US" dirty="0" err="1">
                <a:latin typeface="Adobe Caslon Pro" panose="0205050205050A020403"/>
              </a:rPr>
              <a:t>Knitr</a:t>
            </a:r>
            <a:r>
              <a:rPr lang="en-US" dirty="0">
                <a:latin typeface="Adobe Caslon Pro" panose="0205050205050A020403"/>
              </a:rPr>
              <a:t>/</a:t>
            </a:r>
            <a:r>
              <a:rPr lang="en-US" dirty="0" err="1">
                <a:latin typeface="Adobe Caslon Pro" panose="0205050205050A020403"/>
              </a:rPr>
              <a:t>Rmarkdown</a:t>
            </a:r>
            <a:r>
              <a:rPr lang="en-US" dirty="0">
                <a:latin typeface="Adobe Caslon Pro" panose="0205050205050A020403"/>
              </a:rPr>
              <a:t>, Markdown</a:t>
            </a:r>
          </a:p>
          <a:p>
            <a:pPr lvl="1"/>
            <a:r>
              <a:rPr lang="en-US" dirty="0">
                <a:latin typeface="Adobe Caslon Pro" panose="0205050205050A020403"/>
              </a:rPr>
              <a:t>S3</a:t>
            </a:r>
          </a:p>
          <a:p>
            <a:pPr lvl="1"/>
            <a:r>
              <a:rPr lang="en-US" dirty="0" err="1">
                <a:latin typeface="Adobe Caslon Pro" panose="0205050205050A020403"/>
              </a:rPr>
              <a:t>SparklyR</a:t>
            </a:r>
            <a:endParaRPr lang="en-US" dirty="0">
              <a:latin typeface="Adobe Caslon Pro" panose="0205050205050A020403"/>
            </a:endParaRPr>
          </a:p>
          <a:p>
            <a:pPr lvl="1"/>
            <a:endParaRPr lang="en-US" dirty="0">
              <a:latin typeface="Adobe Caslon Pro" panose="0205050205050A020403"/>
            </a:endParaRPr>
          </a:p>
          <a:p>
            <a:endParaRPr lang="en-US" sz="54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54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54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603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All Material Can Be Downloaded from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/>
          </a:bodyPr>
          <a:lstStyle/>
          <a:p>
            <a:pPr lvl="0"/>
            <a:endParaRPr lang="en-US" sz="4000" dirty="0">
              <a:latin typeface="Adobe Caslon Pro" panose="0205050205050A020403"/>
            </a:endParaRPr>
          </a:p>
          <a:p>
            <a:pPr marL="0" lvl="0" indent="0">
              <a:buNone/>
            </a:pPr>
            <a:endParaRPr lang="en-US" sz="4000" dirty="0">
              <a:latin typeface="Adobe Caslon Pro" panose="0205050205050A020403"/>
            </a:endParaRPr>
          </a:p>
          <a:p>
            <a:pPr marL="0" lvl="0" indent="0" algn="ctr">
              <a:buNone/>
            </a:pPr>
            <a:r>
              <a:rPr lang="en-US" sz="4000" dirty="0" err="1">
                <a:latin typeface="Adobe Caslon Pro" panose="0205050205050A020403"/>
              </a:rPr>
              <a:t>MassStreetAnalytics</a:t>
            </a:r>
            <a:r>
              <a:rPr lang="en-US" sz="4000" dirty="0">
                <a:latin typeface="Adobe Caslon Pro" panose="0205050205050A020403"/>
              </a:rPr>
              <a:t>/Reproducible-Research</a:t>
            </a:r>
          </a:p>
          <a:p>
            <a:endParaRPr lang="en-US" sz="40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40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40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51370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51688</TotalTime>
  <Words>866</Words>
  <Application>Microsoft Office PowerPoint</Application>
  <PresentationFormat>Widescreen</PresentationFormat>
  <Paragraphs>237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Adobe Caslon Pro</vt:lpstr>
      <vt:lpstr>Arial</vt:lpstr>
      <vt:lpstr>Corbel</vt:lpstr>
      <vt:lpstr>Depth</vt:lpstr>
      <vt:lpstr>PowerPoint Presentation</vt:lpstr>
      <vt:lpstr>Who is Mass Street?</vt:lpstr>
      <vt:lpstr>Mass Street Partnerships and Capability</vt:lpstr>
      <vt:lpstr>Bob’s Background</vt:lpstr>
      <vt:lpstr>Follow Me!</vt:lpstr>
      <vt:lpstr>KC Learn Big Data Objectives</vt:lpstr>
      <vt:lpstr>ACM Kansas City</vt:lpstr>
      <vt:lpstr>This Evening’s Learning Objectives</vt:lpstr>
      <vt:lpstr>All Material Can Be Downloaded from GitHub</vt:lpstr>
      <vt:lpstr>PowerPoint Presentation</vt:lpstr>
      <vt:lpstr>Motivations For This Evenings Discussion</vt:lpstr>
      <vt:lpstr>Changes to the Career Field in the Past 15 Months</vt:lpstr>
      <vt:lpstr>Reproducible Research</vt:lpstr>
      <vt:lpstr>Reproducible Research</vt:lpstr>
      <vt:lpstr>Reproducible Research</vt:lpstr>
      <vt:lpstr>Reproducible Research</vt:lpstr>
      <vt:lpstr>Reproducible Research</vt:lpstr>
      <vt:lpstr>Reproducible Research</vt:lpstr>
      <vt:lpstr>Opinionated Analysis Development</vt:lpstr>
      <vt:lpstr>Tidy Data</vt:lpstr>
      <vt:lpstr>Tidyverse</vt:lpstr>
      <vt:lpstr>Part II: Tools</vt:lpstr>
      <vt:lpstr>Part II: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</dc:creator>
  <cp:lastModifiedBy>Bob</cp:lastModifiedBy>
  <cp:revision>201</cp:revision>
  <dcterms:created xsi:type="dcterms:W3CDTF">2014-08-09T22:06:53Z</dcterms:created>
  <dcterms:modified xsi:type="dcterms:W3CDTF">2017-10-31T00:25:21Z</dcterms:modified>
</cp:coreProperties>
</file>