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6" r:id="rId3"/>
    <p:sldId id="347" r:id="rId4"/>
    <p:sldId id="348" r:id="rId5"/>
    <p:sldId id="349" r:id="rId6"/>
    <p:sldId id="350" r:id="rId7"/>
    <p:sldId id="352" r:id="rId8"/>
    <p:sldId id="351" r:id="rId9"/>
    <p:sldId id="353" r:id="rId10"/>
    <p:sldId id="345" r:id="rId11"/>
    <p:sldId id="354" r:id="rId12"/>
    <p:sldId id="355" r:id="rId13"/>
    <p:sldId id="356" r:id="rId14"/>
    <p:sldId id="357" r:id="rId15"/>
    <p:sldId id="359" r:id="rId16"/>
    <p:sldId id="360" r:id="rId17"/>
    <p:sldId id="361" r:id="rId18"/>
    <p:sldId id="362" r:id="rId19"/>
    <p:sldId id="363" r:id="rId20"/>
    <p:sldId id="367" r:id="rId21"/>
    <p:sldId id="368" r:id="rId22"/>
    <p:sldId id="365" r:id="rId23"/>
    <p:sldId id="3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Hands On: Introduction 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 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4A3C6C-72CC-4C9B-81BD-AE549BF98CBC}"/>
              </a:ext>
            </a:extLst>
          </p:cNvPr>
          <p:cNvSpPr/>
          <p:nvPr/>
        </p:nvSpPr>
        <p:spPr>
          <a:xfrm>
            <a:off x="1172633" y="1684867"/>
            <a:ext cx="2768600" cy="242146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085FA-0F10-4C8F-8409-F4E7378A4992}"/>
              </a:ext>
            </a:extLst>
          </p:cNvPr>
          <p:cNvSpPr/>
          <p:nvPr/>
        </p:nvSpPr>
        <p:spPr>
          <a:xfrm>
            <a:off x="270931" y="982132"/>
            <a:ext cx="6951136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A10B34-3EDA-452B-BB57-DB0D666E28B3}"/>
              </a:ext>
            </a:extLst>
          </p:cNvPr>
          <p:cNvSpPr/>
          <p:nvPr/>
        </p:nvSpPr>
        <p:spPr>
          <a:xfrm>
            <a:off x="3941233" y="982132"/>
            <a:ext cx="6629402" cy="5494867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1EF7-9962-4C75-A2F3-689CC13B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BB4A8-347C-44EE-A6AA-7348991A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33" y="3073400"/>
            <a:ext cx="1693333" cy="1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71038-07EC-4C4B-8147-AA538252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85" y="2683873"/>
            <a:ext cx="651933" cy="651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0B2EE-CC9B-41AE-B6AC-1B090CD3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017" y="2576444"/>
            <a:ext cx="622304" cy="622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FA4F47-5D1C-4404-8AEC-C0D0F7B1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231" y="4432530"/>
            <a:ext cx="1087969" cy="10879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261F63-F3E7-48FF-A93E-102F735F7151}"/>
              </a:ext>
            </a:extLst>
          </p:cNvPr>
          <p:cNvSpPr txBox="1"/>
          <p:nvPr/>
        </p:nvSpPr>
        <p:spPr>
          <a:xfrm>
            <a:off x="2455333" y="1117532"/>
            <a:ext cx="259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People Associated With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Johns Hopkins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CAE15C-BA0C-49D3-8065-D0CD272CAC31}"/>
              </a:ext>
            </a:extLst>
          </p:cNvPr>
          <p:cNvSpPr txBox="1"/>
          <p:nvPr/>
        </p:nvSpPr>
        <p:spPr>
          <a:xfrm>
            <a:off x="6162166" y="1226168"/>
            <a:ext cx="260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People NOT Associated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 With Johns Hopkins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11014-95A1-4859-B82B-2B50C46731B2}"/>
              </a:ext>
            </a:extLst>
          </p:cNvPr>
          <p:cNvSpPr txBox="1"/>
          <p:nvPr/>
        </p:nvSpPr>
        <p:spPr>
          <a:xfrm>
            <a:off x="3838506" y="3049937"/>
            <a:ext cx="3486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Data Science as a 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119A4-8E27-45C8-8E2F-2F597ED986C0}"/>
              </a:ext>
            </a:extLst>
          </p:cNvPr>
          <p:cNvSpPr txBox="1"/>
          <p:nvPr/>
        </p:nvSpPr>
        <p:spPr>
          <a:xfrm>
            <a:off x="2538218" y="56086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Brian </a:t>
            </a:r>
            <a:r>
              <a:rPr lang="en-US" dirty="0" err="1">
                <a:latin typeface="Adobe Caslon Pro" panose="0205050205050A020403"/>
              </a:rPr>
              <a:t>Caffo</a:t>
            </a:r>
            <a:endParaRPr lang="en-US" dirty="0">
              <a:latin typeface="Adobe Caslon Pro" panose="0205050205050A02040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21DEA-F323-4429-B4A5-3A1F93A35F82}"/>
              </a:ext>
            </a:extLst>
          </p:cNvPr>
          <p:cNvSpPr txBox="1"/>
          <p:nvPr/>
        </p:nvSpPr>
        <p:spPr>
          <a:xfrm>
            <a:off x="1619776" y="1843719"/>
            <a:ext cx="19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obe Caslon Pro" panose="0205050205050A020403"/>
              </a:rPr>
              <a:t>Not So Standard </a:t>
            </a:r>
          </a:p>
          <a:p>
            <a:pPr algn="ctr"/>
            <a:r>
              <a:rPr lang="en-US" sz="1600" dirty="0">
                <a:latin typeface="Adobe Caslon Pro" panose="0205050205050A020403"/>
              </a:rPr>
              <a:t>Deviations Podcast</a:t>
            </a:r>
          </a:p>
          <a:p>
            <a:pPr algn="ctr"/>
            <a:endParaRPr lang="en-US" sz="1600" dirty="0">
              <a:latin typeface="Adobe Caslon Pro" panose="0205050205050A020403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B3FA-CA79-493A-BD91-8A4556B4B594}"/>
              </a:ext>
            </a:extLst>
          </p:cNvPr>
          <p:cNvSpPr txBox="1"/>
          <p:nvPr/>
        </p:nvSpPr>
        <p:spPr>
          <a:xfrm>
            <a:off x="1356222" y="3358624"/>
            <a:ext cx="1354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Roger Peng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9DC4A-1086-4944-81B8-ECB21C847E18}"/>
              </a:ext>
            </a:extLst>
          </p:cNvPr>
          <p:cNvSpPr txBox="1"/>
          <p:nvPr/>
        </p:nvSpPr>
        <p:spPr>
          <a:xfrm>
            <a:off x="2419150" y="3221566"/>
            <a:ext cx="147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Caslon Pro" panose="0205050205050A020403"/>
              </a:rPr>
              <a:t>Hillary Parker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0B0E0C-73CE-4680-BEA4-E1E175A62A6D}"/>
              </a:ext>
            </a:extLst>
          </p:cNvPr>
          <p:cNvSpPr txBox="1"/>
          <p:nvPr/>
        </p:nvSpPr>
        <p:spPr>
          <a:xfrm>
            <a:off x="7540118" y="4938184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Hadley Wickham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917472-1C79-4600-8C01-3F7E4176C436}"/>
              </a:ext>
            </a:extLst>
          </p:cNvPr>
          <p:cNvSpPr/>
          <p:nvPr/>
        </p:nvSpPr>
        <p:spPr>
          <a:xfrm>
            <a:off x="1127699" y="196209"/>
            <a:ext cx="10034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dobe Caslon Pro" panose="0205050205050A020403" pitchFamily="18" charset="0"/>
              </a:rPr>
              <a:t>It’s All Six Degrees of Johns Hopkins’ Biostatistics Department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438F20-EEB0-45DC-B075-8B24AFC8B56A}"/>
              </a:ext>
            </a:extLst>
          </p:cNvPr>
          <p:cNvSpPr/>
          <p:nvPr/>
        </p:nvSpPr>
        <p:spPr>
          <a:xfrm rot="2131749">
            <a:off x="464496" y="2212389"/>
            <a:ext cx="1926687" cy="2691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C0F00-4D3E-4961-A8C5-A789154B7A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63" y="3117526"/>
            <a:ext cx="438360" cy="48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D5C5-E488-43C2-9C8F-A7DEFCAA6A35}"/>
              </a:ext>
            </a:extLst>
          </p:cNvPr>
          <p:cNvSpPr txBox="1"/>
          <p:nvPr/>
        </p:nvSpPr>
        <p:spPr>
          <a:xfrm>
            <a:off x="399099" y="3575676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dobe Caslon Pro" panose="0205050205050A020403"/>
              </a:rPr>
              <a:t>Jeff Leek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D6A17-4373-4D8F-A5A2-2577A05E79C0}"/>
              </a:ext>
            </a:extLst>
          </p:cNvPr>
          <p:cNvSpPr txBox="1"/>
          <p:nvPr/>
        </p:nvSpPr>
        <p:spPr>
          <a:xfrm>
            <a:off x="341551" y="3961321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/>
              </a:rPr>
              <a:t>Simply Statistics</a:t>
            </a:r>
          </a:p>
          <a:p>
            <a:pPr algn="ctr"/>
            <a:r>
              <a:rPr lang="en-US" dirty="0">
                <a:latin typeface="Adobe Caslon Pro" panose="0205050205050A020403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55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Adobe Caslon Pro" panose="0205050205050A020403"/>
              </a:rPr>
              <a:t>My investment application is moving into a new phase of work.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I don’t have a PhD. (sad face)</a:t>
            </a:r>
          </a:p>
          <a:p>
            <a:pPr lvl="1"/>
            <a:endParaRPr lang="en-US" sz="3600" dirty="0">
              <a:latin typeface="Adobe Caslon Pro" panose="0205050205050A020403"/>
            </a:endParaRPr>
          </a:p>
          <a:p>
            <a:pPr lvl="1"/>
            <a:r>
              <a:rPr lang="en-US" sz="3600" dirty="0">
                <a:latin typeface="Adobe Caslon Pro" panose="0205050205050A020403"/>
              </a:rPr>
              <a:t>My need to smack down trolls on FB.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Demand more from the internet.</a:t>
            </a:r>
          </a:p>
          <a:p>
            <a:pPr lvl="2"/>
            <a:r>
              <a:rPr lang="en-US" sz="3200" dirty="0">
                <a:latin typeface="Adobe Caslon Pro" panose="0205050205050A020403"/>
              </a:rPr>
              <a:t>Showing your work should be the new standard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Changes to the Career Field in the Past 15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Python for Data Science/Engineering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notebooks (Jupyter, Zeppelin, R Notebook) 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Data Science SaaS (cloud, cloud, and more cloud)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 got a nice NLP package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Deep Learn all the things!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Rise of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Introduction to the topic came from the Not So Standard Deviations Podcast.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Researches and software engineers approach data science wildly differently.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Both sides can learn from the other.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Someone should be able to run your exact analysis and get your result.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Goal is to reproduce NOT replicate.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Reproduce = validate your work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Replicate = validate the conclusions of the study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This is a lot harder than it sounds.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hasn’t been totally figured out.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I still struggle with dependencies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Build tools for R?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Elements of reproducibility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data (the Tidy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Analytic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Distribution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Of these, distribution is the trickiest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Combine your analysis and your code into a single document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There are several tools for this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Markdown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R Studio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Notebooks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proposed structure of analysis*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question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Defining the ideal dataset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Determining what data you can access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Obtaining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Cleaning the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Exploratory data analysis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Statistical prediction/modeling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Interpretation/Challenging of results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Synthesis and write up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Creating reproducible code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Reproducible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Reproducibility Checklist*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Start with good science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do things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point and click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Teach a computer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Use version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Keep track of your software environment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Don’t save output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Set your seed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Think about the entire pipeline</a:t>
            </a:r>
          </a:p>
          <a:p>
            <a:pPr marL="457200" lvl="1" indent="0" algn="ctr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dobe Caslon Pro" panose="0205050205050A020403"/>
              </a:rPr>
              <a:t>*From “Report Writing for Data Science in R”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8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Opinionated Analysis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Read Opinionated Analysis Development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Link in references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Opinionated analysis = analysis that follows certain practices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Follows on to the principals of reproducible  research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Lays out a framework for how an analysis should be completed</a:t>
            </a: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We have a focus on helping organizations move from a batch to a real time paradigm.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Three rules that make data tidy: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variable must have its own column.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observation must have its own row.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value must have its own cell.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 you’re not crazy. Yes that’s third normal form.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 don’t have to deal with this issue often if ever.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1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Used to be called the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Hadleyverse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 ecosystem of packages designed with common APIs and a shared philosophy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Helps you get your data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Also assumes that your data is tidy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Git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Modern Source Control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Code repositories: GitHub and Bitbucket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GUI: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Sourcetree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Rmarkdown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knitr</a:t>
            </a:r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strictly an R Studio thing</a:t>
            </a: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Pandoc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Markdown/Jupyter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Julia, Python, 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Rebranded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Ipython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Part II: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03"/>
            <a:ext cx="10233800" cy="435133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/Databricks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provides an R API for Spark with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AWS/S3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Helps solve the problem of accessibility to data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Can be annoying to manage</a:t>
            </a:r>
          </a:p>
          <a:p>
            <a:endParaRPr lang="en-US" sz="24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A set of packages that makes working with data easier</a:t>
            </a: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457200" lvl="1" indent="0" algn="ctr">
              <a:buNone/>
            </a:pPr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1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Adobe Caslon Pro" panose="0205050205050A020403"/>
              </a:rPr>
              <a:t>Tonight we’ll cover the following topics</a:t>
            </a:r>
          </a:p>
          <a:p>
            <a:pPr lvl="1"/>
            <a:r>
              <a:rPr lang="en-US" dirty="0">
                <a:latin typeface="Adobe Caslon Pro" panose="0205050205050A020403"/>
              </a:rPr>
              <a:t>Tidyverse</a:t>
            </a:r>
          </a:p>
          <a:p>
            <a:pPr lvl="1"/>
            <a:r>
              <a:rPr lang="en-US" dirty="0">
                <a:latin typeface="Adobe Caslon Pro" panose="0205050205050A020403"/>
              </a:rPr>
              <a:t>Reproducible Research</a:t>
            </a:r>
          </a:p>
          <a:p>
            <a:pPr lvl="1"/>
            <a:r>
              <a:rPr lang="en-US" dirty="0">
                <a:latin typeface="Adobe Caslon Pro" panose="0205050205050A020403"/>
              </a:rPr>
              <a:t>Literate Statistical Programming</a:t>
            </a:r>
          </a:p>
          <a:p>
            <a:pPr lvl="1"/>
            <a:r>
              <a:rPr lang="en-US" dirty="0">
                <a:latin typeface="Adobe Caslon Pro" panose="0205050205050A020403"/>
              </a:rPr>
              <a:t>Opinionated Analysis</a:t>
            </a:r>
          </a:p>
          <a:p>
            <a:pPr lvl="1"/>
            <a:r>
              <a:rPr lang="en-US" dirty="0">
                <a:latin typeface="Adobe Caslon Pro" panose="0205050205050A020403"/>
              </a:rPr>
              <a:t>Data Science as a Science</a:t>
            </a:r>
          </a:p>
          <a:p>
            <a:r>
              <a:rPr lang="en-US" dirty="0">
                <a:latin typeface="Adobe Caslon Pro" panose="0205050205050A020403"/>
              </a:rPr>
              <a:t>We’ll also cover the following tools</a:t>
            </a:r>
          </a:p>
          <a:p>
            <a:pPr lvl="1"/>
            <a:r>
              <a:rPr lang="en-US" dirty="0">
                <a:latin typeface="Adobe Caslon Pro" panose="0205050205050A020403"/>
              </a:rPr>
              <a:t>Git</a:t>
            </a:r>
          </a:p>
          <a:p>
            <a:pPr lvl="1"/>
            <a:r>
              <a:rPr lang="en-US" dirty="0">
                <a:latin typeface="Adobe Caslon Pro" panose="0205050205050A020403"/>
              </a:rPr>
              <a:t>Jupyter Notebook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Knitr</a:t>
            </a:r>
            <a:r>
              <a:rPr lang="en-US" dirty="0">
                <a:latin typeface="Adobe Caslon Pro" panose="0205050205050A020403"/>
              </a:rPr>
              <a:t>/</a:t>
            </a:r>
            <a:r>
              <a:rPr lang="en-US" dirty="0" err="1">
                <a:latin typeface="Adobe Caslon Pro" panose="0205050205050A020403"/>
              </a:rPr>
              <a:t>Rmarkdown</a:t>
            </a:r>
            <a:r>
              <a:rPr lang="en-US" dirty="0">
                <a:latin typeface="Adobe Caslon Pro" panose="0205050205050A020403"/>
              </a:rPr>
              <a:t>, Markdown</a:t>
            </a:r>
          </a:p>
          <a:p>
            <a:pPr lvl="1"/>
            <a:r>
              <a:rPr lang="en-US" dirty="0">
                <a:latin typeface="Adobe Caslon Pro" panose="0205050205050A020403"/>
              </a:rPr>
              <a:t>S3</a:t>
            </a:r>
          </a:p>
          <a:p>
            <a:pPr lvl="1"/>
            <a:r>
              <a:rPr lang="en-US" dirty="0" err="1">
                <a:latin typeface="Adobe Caslon Pro" panose="0205050205050A020403"/>
              </a:rPr>
              <a:t>SparklyR</a:t>
            </a:r>
            <a:endParaRPr lang="en-US" dirty="0">
              <a:latin typeface="Adobe Caslon Pro" panose="0205050205050A020403"/>
            </a:endParaRPr>
          </a:p>
          <a:p>
            <a:pPr lvl="1"/>
            <a:endParaRPr lang="en-US" dirty="0"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/Reproducible-Research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51369</TotalTime>
  <Words>869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Caslon Pro</vt:lpstr>
      <vt:lpstr>Arial</vt:lpstr>
      <vt:lpstr>Corbel</vt:lpstr>
      <vt:lpstr>Depth</vt:lpstr>
      <vt:lpstr>PowerPoint Presentation</vt:lpstr>
      <vt:lpstr>Who is Mass Street?</vt:lpstr>
      <vt:lpstr>Mass Street Partnerships and Capability</vt:lpstr>
      <vt:lpstr>Bob’s Background</vt:lpstr>
      <vt:lpstr>Follow Me!</vt:lpstr>
      <vt:lpstr>KC Learn Big Data Objectives</vt:lpstr>
      <vt:lpstr>ACM Kansas City</vt:lpstr>
      <vt:lpstr>This Evening’s Learning Objectives</vt:lpstr>
      <vt:lpstr>All Material Can Be Downloaded from GitHub</vt:lpstr>
      <vt:lpstr>PowerPoint Presentation</vt:lpstr>
      <vt:lpstr>Motivations For This Evenings Discussion</vt:lpstr>
      <vt:lpstr>Changes to the Career Field in the Past 15 Months</vt:lpstr>
      <vt:lpstr>Reproducible Research</vt:lpstr>
      <vt:lpstr>Reproducible Research</vt:lpstr>
      <vt:lpstr>Reproducible Research</vt:lpstr>
      <vt:lpstr>Reproducible Research</vt:lpstr>
      <vt:lpstr>Reproducible Research</vt:lpstr>
      <vt:lpstr>Reproducible Research</vt:lpstr>
      <vt:lpstr>Opinionated Analysis Development</vt:lpstr>
      <vt:lpstr>Tidy Data</vt:lpstr>
      <vt:lpstr>Tidyverse</vt:lpstr>
      <vt:lpstr>Part II: Tools</vt:lpstr>
      <vt:lpstr>Part II: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199</cp:revision>
  <dcterms:created xsi:type="dcterms:W3CDTF">2014-08-09T22:06:53Z</dcterms:created>
  <dcterms:modified xsi:type="dcterms:W3CDTF">2017-10-30T12:25:32Z</dcterms:modified>
</cp:coreProperties>
</file>