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48" r:id="rId3"/>
    <p:sldId id="349" r:id="rId4"/>
    <p:sldId id="350" r:id="rId5"/>
    <p:sldId id="352" r:id="rId6"/>
    <p:sldId id="369" r:id="rId7"/>
    <p:sldId id="370" r:id="rId8"/>
    <p:sldId id="381" r:id="rId9"/>
    <p:sldId id="351" r:id="rId10"/>
    <p:sldId id="371" r:id="rId11"/>
    <p:sldId id="372" r:id="rId12"/>
    <p:sldId id="353" r:id="rId13"/>
    <p:sldId id="355" r:id="rId14"/>
    <p:sldId id="373" r:id="rId15"/>
    <p:sldId id="374" r:id="rId16"/>
    <p:sldId id="375" r:id="rId17"/>
    <p:sldId id="356" r:id="rId18"/>
    <p:sldId id="378" r:id="rId19"/>
    <p:sldId id="379" r:id="rId20"/>
    <p:sldId id="377" r:id="rId21"/>
    <p:sldId id="376" r:id="rId22"/>
    <p:sldId id="380" r:id="rId23"/>
    <p:sldId id="357" r:id="rId24"/>
    <p:sldId id="388" r:id="rId25"/>
    <p:sldId id="358" r:id="rId26"/>
    <p:sldId id="385" r:id="rId27"/>
    <p:sldId id="382" r:id="rId28"/>
    <p:sldId id="383" r:id="rId29"/>
    <p:sldId id="384" r:id="rId30"/>
    <p:sldId id="386" r:id="rId31"/>
    <p:sldId id="3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Perfecting Your Streaming Skills with Spark and Real World IoT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dobe Caslon Pro" panose="0205050205050A020403" pitchFamily="18" charset="0"/>
              </a:rPr>
              <a:t>Bob Wakefield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The Original Plan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EE0E5C-CD9D-4D58-82D8-32E0B4CE829E}"/>
              </a:ext>
            </a:extLst>
          </p:cNvPr>
          <p:cNvSpPr/>
          <p:nvPr/>
        </p:nvSpPr>
        <p:spPr>
          <a:xfrm>
            <a:off x="948267" y="1877536"/>
            <a:ext cx="9702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Azure HDInsight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Push button cluster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Kafka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Distributed pub/sub messaging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Spark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Stream Processing framework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Druid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Opensource OLAP NoSQL real time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dobe Caslon Pro" panose="0205050205050A020403"/>
              </a:rPr>
              <a:t>Grafana</a:t>
            </a:r>
            <a:endParaRPr lang="en-US" sz="2800" dirty="0">
              <a:latin typeface="Adobe Caslon Pro" panose="0205050205050A020403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IoT Dashboard</a:t>
            </a:r>
          </a:p>
          <a:p>
            <a:endParaRPr lang="en-US" sz="2800" dirty="0">
              <a:latin typeface="Adobe Caslon Pro" panose="0205050205050A020403"/>
            </a:endParaRPr>
          </a:p>
          <a:p>
            <a:endParaRPr lang="en-US" sz="2800" dirty="0">
              <a:latin typeface="Adobe Caslon Pro" panose="0205050205050A020403"/>
            </a:endParaRPr>
          </a:p>
          <a:p>
            <a:endParaRPr lang="en-US" sz="2800" dirty="0"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01401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The New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A9E1F-0E91-43A7-AA19-DA7AE620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46" y="1554290"/>
            <a:ext cx="6751108" cy="47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5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Material Can Be Downloaded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pPr lvl="0"/>
            <a:endParaRPr lang="en-US" sz="4000" dirty="0">
              <a:latin typeface="Adobe Caslon Pro" panose="0205050205050A020403"/>
            </a:endParaRPr>
          </a:p>
          <a:p>
            <a:pPr marL="0" lvl="0" indent="0">
              <a:buNone/>
            </a:pPr>
            <a:endParaRPr lang="en-US" sz="4000" dirty="0">
              <a:latin typeface="Adobe Caslon Pro" panose="0205050205050A020403"/>
            </a:endParaRPr>
          </a:p>
          <a:p>
            <a:pPr marL="0" lvl="0" indent="0" algn="ctr">
              <a:buNone/>
            </a:pPr>
            <a:r>
              <a:rPr lang="en-US" sz="4000" dirty="0" err="1">
                <a:latin typeface="Adobe Caslon Pro" panose="0205050205050A020403"/>
              </a:rPr>
              <a:t>MassStreetAnalytics</a:t>
            </a:r>
            <a:r>
              <a:rPr lang="en-US" sz="4000" dirty="0">
                <a:latin typeface="Adobe Caslon Pro" panose="0205050205050A020403"/>
              </a:rPr>
              <a:t>/</a:t>
            </a:r>
            <a:r>
              <a:rPr lang="en-US" sz="4000" dirty="0" err="1">
                <a:latin typeface="Adobe Caslon Pro" panose="0205050205050A020403"/>
              </a:rPr>
              <a:t>iot</a:t>
            </a:r>
            <a:r>
              <a:rPr lang="en-US" sz="4000" dirty="0">
                <a:latin typeface="Adobe Caslon Pro" panose="0205050205050A020403"/>
              </a:rPr>
              <a:t>-with-satori</a:t>
            </a: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21351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Azure HDInsight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Button push Hadoop cluster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Cloud version of Hortonworks Data Platform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You can spin up different types of clusters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Plain Hadoop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Spark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Hbase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 Server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Storm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Real Time Hive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Kafka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40601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Azure HDInsight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23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cluster type comes with the following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Ambari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Avro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Hive and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Hcat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Mahout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MapReduce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Oozie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Phoenix (?) (I don’t normally play with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Hbase</a:t>
            </a: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)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Pig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Sqoop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Tez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Yarn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ZooKeeper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41627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Azure HDInsight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859088"/>
            <a:ext cx="102338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/>
              </a:rPr>
              <a:t>Let’s stand up a cluster!</a:t>
            </a:r>
          </a:p>
        </p:txBody>
      </p:sp>
    </p:spTree>
    <p:extLst>
      <p:ext uri="{BB962C8B-B14F-4D97-AF65-F5344CB8AC3E}">
        <p14:creationId xmlns:p14="http://schemas.microsoft.com/office/powerpoint/2010/main" val="108294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Azure HDInsight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859088"/>
            <a:ext cx="10233800" cy="13255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/>
              </a:rPr>
              <a:t>Make sure you blow away the resource group!</a:t>
            </a:r>
          </a:p>
        </p:txBody>
      </p:sp>
    </p:spTree>
    <p:extLst>
      <p:ext uri="{BB962C8B-B14F-4D97-AF65-F5344CB8AC3E}">
        <p14:creationId xmlns:p14="http://schemas.microsoft.com/office/powerpoint/2010/main" val="49920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The Case for Learning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IoT represents a significant business opportunity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Still on the wrong side of the hype cycle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Not sure why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Might be due to hardware requirements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Just a matter of time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IoT opens up an new world of applications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IoT use cases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Has the potential for ubiquitousness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1753332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An IoT Case Study</a:t>
            </a:r>
            <a:b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Life Alert</a:t>
            </a:r>
          </a:p>
        </p:txBody>
      </p:sp>
      <p:pic>
        <p:nvPicPr>
          <p:cNvPr id="1026" name="Picture 2" descr="https://i.ytimg.com/vi/_iZWFEFwgBw/hqdefault.jpg">
            <a:extLst>
              <a:ext uri="{FF2B5EF4-FFF2-40B4-BE49-F238E27FC236}">
                <a16:creationId xmlns:a16="http://schemas.microsoft.com/office/drawing/2014/main" id="{82EB9DA8-9485-4032-BF09-A9943499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7971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9B9086-6921-497E-AF8A-A0529207B213}"/>
              </a:ext>
            </a:extLst>
          </p:cNvPr>
          <p:cNvSpPr/>
          <p:nvPr/>
        </p:nvSpPr>
        <p:spPr>
          <a:xfrm>
            <a:off x="330198" y="1987971"/>
            <a:ext cx="52578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Adobe Caslon Pro" panose="0205050205050A020403"/>
              </a:rPr>
              <a:t>Fatal flaw (no pun intended) . </a:t>
            </a:r>
          </a:p>
          <a:p>
            <a:endParaRPr lang="en-US" sz="4400" dirty="0">
              <a:latin typeface="Adobe Caslon Pro" panose="0205050205050A020403"/>
            </a:endParaRPr>
          </a:p>
          <a:p>
            <a:r>
              <a:rPr lang="en-US" sz="4400" dirty="0">
                <a:latin typeface="Adobe Caslon Pro" panose="0205050205050A020403"/>
              </a:rPr>
              <a:t>Patient has to be conscious to activate.</a:t>
            </a:r>
          </a:p>
        </p:txBody>
      </p:sp>
    </p:spTree>
    <p:extLst>
      <p:ext uri="{BB962C8B-B14F-4D97-AF65-F5344CB8AC3E}">
        <p14:creationId xmlns:p14="http://schemas.microsoft.com/office/powerpoint/2010/main" val="292903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An IoT Case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088D-18EE-4B83-80CA-1D4A6955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17" y="1591920"/>
            <a:ext cx="4604699" cy="49094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1E3A41-A7D9-4219-B616-CFE10FC9FB34}"/>
              </a:ext>
            </a:extLst>
          </p:cNvPr>
          <p:cNvSpPr/>
          <p:nvPr/>
        </p:nvSpPr>
        <p:spPr>
          <a:xfrm>
            <a:off x="372533" y="1592107"/>
            <a:ext cx="43857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dobe Caslon Pro" panose="0205050205050A020403"/>
              </a:rPr>
              <a:t>Software is easy.</a:t>
            </a:r>
          </a:p>
          <a:p>
            <a:endParaRPr lang="en-US" sz="2800" dirty="0">
              <a:latin typeface="Adobe Caslon Pro" panose="0205050205050A020403"/>
            </a:endParaRPr>
          </a:p>
          <a:p>
            <a:r>
              <a:rPr lang="en-US" sz="2800" dirty="0">
                <a:latin typeface="Adobe Caslon Pro" panose="0205050205050A020403"/>
              </a:rPr>
              <a:t>Challenge: Creating a device with a form factor that provides function but doesn’t get in the way of the patients life.</a:t>
            </a:r>
          </a:p>
        </p:txBody>
      </p:sp>
    </p:spTree>
    <p:extLst>
      <p:ext uri="{BB962C8B-B14F-4D97-AF65-F5344CB8AC3E}">
        <p14:creationId xmlns:p14="http://schemas.microsoft.com/office/powerpoint/2010/main" val="261941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Bob’s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IT professional 16 years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Currently working as a Data Engineer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Education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BS Business Admin (MIS) from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KState</a:t>
            </a: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MBA (finance concentration) from KU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Coursework in Mathematics at Washburn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Graduate certificate Data Science from Rockhurst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Addicted to everything data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Satori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www.satori.com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Open Streaming Data Platform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Appears to be in tech preview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So far appears to be free on the sub side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Allows people to pub/sub to data streams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 lot of municipal and science streams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Not just IoT data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192398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Satori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You need an SDK to build stuff with Satori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You can use your favorite build tool to import the necessary classes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23300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Satori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0533"/>
            <a:ext cx="10233800" cy="2370667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chemeClr val="tx1"/>
                </a:solidFill>
                <a:latin typeface="Adobe Caslon Pro" panose="0205050205050A020403"/>
              </a:rPr>
              <a:t>Let’s look at some code!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2931946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Streaming….</a:t>
            </a:r>
          </a:p>
        </p:txBody>
      </p:sp>
      <p:pic>
        <p:nvPicPr>
          <p:cNvPr id="2050" name="Picture 2" descr="Image result for so easy a caveman can do it">
            <a:extLst>
              <a:ext uri="{FF2B5EF4-FFF2-40B4-BE49-F238E27FC236}">
                <a16:creationId xmlns:a16="http://schemas.microsoft.com/office/drawing/2014/main" id="{0B20ED8C-8D7D-4508-97CA-84475016A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1" y="1775412"/>
            <a:ext cx="8259233" cy="43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1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233892"/>
            <a:ext cx="1023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import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org.apache.spark.sql.functions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._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import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org.apache.spark.sql.SparkSession</a:t>
            </a: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 spark =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SparkSession.builder.appName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("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StructuredNetworkWordCount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").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getOrCreate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import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spark.implicits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._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// Create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DataFrame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 representing the stream of input lines from connection to localhost:9999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 lines =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spark.readStream.format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("socket").option("host", "localhost").option("port", 9999).load()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// Split the lines into words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 words = lines.as[String].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flatMap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(_.split(" "))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// Generate running word count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wordCounts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words.groupBy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("value").count()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// Start running the query that prints the running counts to the console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 query =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wordCounts.writeStream.outputMode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("complete").format("console").start()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query.awaitTermination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()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1080935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Represents a VAST improvement over previous stream processing frameworks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Storm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Flume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Flink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Samza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Spark Streaming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Allows you to create stream processes without having to think much about it.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2906017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6" name="AutoShape 2" descr="Model">
            <a:extLst>
              <a:ext uri="{FF2B5EF4-FFF2-40B4-BE49-F238E27FC236}">
                <a16:creationId xmlns:a16="http://schemas.microsoft.com/office/drawing/2014/main" id="{DD120D5E-7BF3-45C9-96D4-1EE68F6EBA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Model">
            <a:extLst>
              <a:ext uri="{FF2B5EF4-FFF2-40B4-BE49-F238E27FC236}">
                <a16:creationId xmlns:a16="http://schemas.microsoft.com/office/drawing/2014/main" id="{34C8DABC-8B81-476E-8DB0-03AE81F607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5351E3-243E-4790-8644-F6214358C699}"/>
              </a:ext>
            </a:extLst>
          </p:cNvPr>
          <p:cNvSpPr/>
          <p:nvPr/>
        </p:nvSpPr>
        <p:spPr>
          <a:xfrm>
            <a:off x="2836333" y="1562100"/>
            <a:ext cx="6519333" cy="434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171815-29F6-4740-9AA5-E4196D289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52" y="1682221"/>
            <a:ext cx="6371614" cy="3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80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If you can make batch jobs with Spark SQL, you can make Structured Streaming Jobs.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So new there is little to no literature on the topic.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Structured Streaming Programming Guide is your best bet.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Exactly once delivery semantics out of the box.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Limited number of built in sources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Socket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Kafka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File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84317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Fairly unlimited on sinks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JSON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ORC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Parquet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CSV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Database table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1875826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Things you can do with Structured Streaming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SQL Operations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Grouping/aggregations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Filtering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Joins (one DF has to be static)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Things you can’t do make no sense in a streaming context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Limit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First N rows</a:t>
            </a:r>
          </a:p>
          <a:p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Operations over sliding windows</a:t>
            </a:r>
          </a:p>
          <a:p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Handling late data with watermarking</a:t>
            </a: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lvl="2"/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44072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2782358"/>
            <a:ext cx="10233800" cy="875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/>
              </a:rPr>
              <a:t>Let’s look at some code!</a:t>
            </a:r>
          </a:p>
          <a:p>
            <a:pPr lvl="2" algn="ctr"/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pPr algn="ctr"/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pPr algn="ctr"/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620847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Code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Adobe Caslon Pro" panose="0205050205050A020403"/>
              </a:rPr>
              <a:t>Convert the socket server into a Kafka Producer</a:t>
            </a:r>
          </a:p>
          <a:p>
            <a:r>
              <a:rPr lang="en-US" sz="4400" dirty="0">
                <a:solidFill>
                  <a:schemeClr val="tx1"/>
                </a:solidFill>
                <a:latin typeface="Adobe Caslon Pro" panose="0205050205050A020403"/>
              </a:rPr>
              <a:t>Find a streaming source that’s simpler in structure than the weather data and use it</a:t>
            </a:r>
          </a:p>
          <a:p>
            <a:r>
              <a:rPr lang="en-US" sz="4400" dirty="0">
                <a:solidFill>
                  <a:schemeClr val="tx1"/>
                </a:solidFill>
                <a:latin typeface="Adobe Caslon Pro" panose="0205050205050A020403"/>
              </a:rPr>
              <a:t>Attempt to parse the weather data and load it into a case class.</a:t>
            </a:r>
          </a:p>
          <a:p>
            <a:r>
              <a:rPr lang="en-US" sz="4400" dirty="0">
                <a:solidFill>
                  <a:schemeClr val="tx1"/>
                </a:solidFill>
                <a:latin typeface="Adobe Caslon Pro" panose="0205050205050A020403"/>
              </a:rPr>
              <a:t>Try and build the rest of the application.</a:t>
            </a:r>
          </a:p>
          <a:p>
            <a:pPr lvl="2"/>
            <a:endParaRPr lang="en-US" sz="4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4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197840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KC Learn Big Data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Educate people about what you can do with all the new technology surrounding data.</a:t>
            </a: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Grow the big data career field.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Teach skills not products</a:t>
            </a:r>
          </a:p>
        </p:txBody>
      </p:sp>
    </p:spTree>
    <p:extLst>
      <p:ext uri="{BB962C8B-B14F-4D97-AF65-F5344CB8AC3E}">
        <p14:creationId xmlns:p14="http://schemas.microsoft.com/office/powerpoint/2010/main" val="183168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ACM Kansas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We’re looking for a speaker willing to talk in deep detail about data engineering challenges their organization is experiencing.</a:t>
            </a:r>
          </a:p>
        </p:txBody>
      </p:sp>
    </p:spTree>
    <p:extLst>
      <p:ext uri="{BB962C8B-B14F-4D97-AF65-F5344CB8AC3E}">
        <p14:creationId xmlns:p14="http://schemas.microsoft.com/office/powerpoint/2010/main" val="341998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This Evening’s Learning Objectives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A81FFA-99B2-405B-BEA7-9160700FA64E}"/>
              </a:ext>
            </a:extLst>
          </p:cNvPr>
          <p:cNvSpPr/>
          <p:nvPr/>
        </p:nvSpPr>
        <p:spPr>
          <a:xfrm>
            <a:off x="2946400" y="25729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dirty="0">
                <a:latin typeface="Adobe Caslon Pro" panose="0205050205050A020403"/>
              </a:rPr>
              <a:t>Learn how to practice your IoT skills with real world IoT data.</a:t>
            </a:r>
          </a:p>
          <a:p>
            <a:pPr algn="ctr"/>
            <a:endParaRPr lang="en-US" dirty="0">
              <a:latin typeface="Adobe Caslon Pro" panose="0205050205050A020403"/>
            </a:endParaRPr>
          </a:p>
          <a:p>
            <a:pPr algn="ctr"/>
            <a:endParaRPr lang="en-US" dirty="0"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412073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Motivations For This Evenings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384"/>
            <a:ext cx="102338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Getting ready for the opportunities that IoT presents.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Tired of working with Sandboxes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Tired of playing with human generated data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841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571096"/>
            <a:ext cx="10233800" cy="2286000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sz="4800" dirty="0">
              <a:solidFill>
                <a:schemeClr val="tx1"/>
              </a:solidFill>
              <a:latin typeface="Adobe Caslon Pro" panose="0205050205050A020403"/>
            </a:endParaRPr>
          </a:p>
          <a:p>
            <a:pPr algn="ctr"/>
            <a:endParaRPr lang="en-US" sz="48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Tonight’s presentation is based on a personal hack-a-thon.</a:t>
            </a:r>
          </a:p>
        </p:txBody>
      </p:sp>
    </p:spTree>
    <p:extLst>
      <p:ext uri="{BB962C8B-B14F-4D97-AF65-F5344CB8AC3E}">
        <p14:creationId xmlns:p14="http://schemas.microsoft.com/office/powerpoint/2010/main" val="15805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The Original Plan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E161B-839B-4DFB-8779-913A9585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97" y="1840109"/>
            <a:ext cx="7152005" cy="45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51843</TotalTime>
  <Words>873</Words>
  <Application>Microsoft Office PowerPoint</Application>
  <PresentationFormat>Widescreen</PresentationFormat>
  <Paragraphs>206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Adobe Caslon Pro</vt:lpstr>
      <vt:lpstr>Arial</vt:lpstr>
      <vt:lpstr>Corbel</vt:lpstr>
      <vt:lpstr>Depth</vt:lpstr>
      <vt:lpstr>PowerPoint Presentation</vt:lpstr>
      <vt:lpstr>Bob’s Background</vt:lpstr>
      <vt:lpstr>Follow Me!</vt:lpstr>
      <vt:lpstr>KC Learn Big Data Objectives</vt:lpstr>
      <vt:lpstr>ACM Kansas City</vt:lpstr>
      <vt:lpstr>This Evening’s Learning Objectives</vt:lpstr>
      <vt:lpstr>Motivations For This Evenings Discussion</vt:lpstr>
      <vt:lpstr>Disclaimer</vt:lpstr>
      <vt:lpstr>The Original Plan</vt:lpstr>
      <vt:lpstr>The Original Plan</vt:lpstr>
      <vt:lpstr>The New Plan</vt:lpstr>
      <vt:lpstr>All Material Can Be Downloaded from GitHub</vt:lpstr>
      <vt:lpstr>Azure HDInsight</vt:lpstr>
      <vt:lpstr>Azure HDInsight</vt:lpstr>
      <vt:lpstr>Azure HDInsight</vt:lpstr>
      <vt:lpstr>Azure HDInsight</vt:lpstr>
      <vt:lpstr>The Case for Learning IoT</vt:lpstr>
      <vt:lpstr>An IoT Case Study Life Alert</vt:lpstr>
      <vt:lpstr>An IoT Case Study</vt:lpstr>
      <vt:lpstr>Satori</vt:lpstr>
      <vt:lpstr>Satori</vt:lpstr>
      <vt:lpstr>Satori</vt:lpstr>
      <vt:lpstr>Spark Structured Streaming….</vt:lpstr>
      <vt:lpstr>PowerPoint Presentation</vt:lpstr>
      <vt:lpstr>Spark Structured Streaming</vt:lpstr>
      <vt:lpstr>Spark Structured Streaming</vt:lpstr>
      <vt:lpstr>Spark Structured Streaming</vt:lpstr>
      <vt:lpstr>Spark Structured Streaming</vt:lpstr>
      <vt:lpstr>Spark Structured Streaming</vt:lpstr>
      <vt:lpstr>Spark Structured Streaming</vt:lpstr>
      <vt:lpstr>Code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Adaryl Wakefield</cp:lastModifiedBy>
  <cp:revision>237</cp:revision>
  <dcterms:created xsi:type="dcterms:W3CDTF">2014-08-09T22:06:53Z</dcterms:created>
  <dcterms:modified xsi:type="dcterms:W3CDTF">2017-11-13T22:13:55Z</dcterms:modified>
</cp:coreProperties>
</file>