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9" r:id="rId2"/>
    <p:sldId id="270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5" r:id="rId16"/>
    <p:sldId id="297" r:id="rId17"/>
    <p:sldId id="298" r:id="rId18"/>
    <p:sldId id="299" r:id="rId19"/>
    <p:sldId id="300" r:id="rId20"/>
  </p:sldIdLst>
  <p:sldSz cx="9144000" cy="6858000" type="screen4x3"/>
  <p:notesSz cx="7099300" cy="10234613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78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672" cy="5110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088" y="0"/>
            <a:ext cx="3076672" cy="5110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AB712-6617-4831-84E0-5DF405D4FF00}" type="datetimeFigureOut">
              <a:rPr lang="en-US" smtClean="0"/>
              <a:pPr/>
              <a:t>30-Aug-17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68"/>
            <a:ext cx="3076672" cy="511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088" y="9721868"/>
            <a:ext cx="3076672" cy="511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A6757-996A-4DA9-B58D-D97C733089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05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BAB9EC-0CE5-4D85-AC5F-17E1CCBBE788}" type="datetimeFigureOut">
              <a:rPr lang="en-US"/>
              <a:pPr>
                <a:defRPr/>
              </a:pPr>
              <a:t>30-Aug-17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2AAD1A-2C4A-467A-89E2-39D90671BBC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3666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AAD1A-2C4A-467A-89E2-39D90671BBC8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8908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encrypted-tbn0.gstatic.com/images?q=tbn:ANd9GcR4Bt44O92iWuOTUVmHTm47x5v6IF7FcD1UmHST8ixlI4AMKzN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Ho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38" y="30163"/>
            <a:ext cx="2071687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867424"/>
            <a:ext cx="6400800" cy="990600"/>
          </a:xfrm>
        </p:spPr>
        <p:txBody>
          <a:bodyPr/>
          <a:lstStyle>
            <a:lvl1pPr marL="0" indent="0" algn="ctr">
              <a:buNone/>
              <a:defRPr sz="20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70338-D630-487F-B44D-96FDFE5E9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72AEC-F2BF-4B02-9D09-AE8200523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A133C-5ADE-48C7-8476-A28D2D947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83058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 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9F588D1-7187-4BA2-82C5-5BC3AE6F0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6" descr="bzulogo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224588"/>
            <a:ext cx="955675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/>
        </p:nvCxnSpPr>
        <p:spPr>
          <a:xfrm>
            <a:off x="285750" y="998538"/>
            <a:ext cx="5072063" cy="1587"/>
          </a:xfrm>
          <a:prstGeom prst="line">
            <a:avLst/>
          </a:prstGeom>
          <a:ln w="31750">
            <a:solidFill>
              <a:srgbClr val="3B780E"/>
            </a:solidFill>
          </a:ln>
          <a:effectLst>
            <a:outerShdw blurRad="1143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7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CC7A6C8E-1986-4DB1-BAC7-652F7A2B3077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1945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3529010" cy="628650"/>
          </a:xfrm>
        </p:spPr>
        <p:txBody>
          <a:bodyPr/>
          <a:lstStyle/>
          <a:p>
            <a:pPr eaLnBrk="1" hangingPunct="1"/>
            <a:r>
              <a:rPr lang="en-US" sz="6000" dirty="0"/>
              <a:t>Why Java?</a:t>
            </a:r>
            <a:endParaRPr lang="en-US" sz="7200" dirty="0"/>
          </a:p>
        </p:txBody>
      </p:sp>
      <p:sp>
        <p:nvSpPr>
          <p:cNvPr id="19460" name="Rectangle 1027"/>
          <p:cNvSpPr>
            <a:spLocks noChangeArrowheads="1"/>
          </p:cNvSpPr>
          <p:nvPr/>
        </p:nvSpPr>
        <p:spPr bwMode="auto">
          <a:xfrm>
            <a:off x="228600" y="1340768"/>
            <a:ext cx="571155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ts val="120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</a:pPr>
            <a:r>
              <a:rPr lang="en-US" sz="4000" dirty="0"/>
              <a:t> Java is a general purpose programming language. </a:t>
            </a:r>
          </a:p>
          <a:p>
            <a:pPr>
              <a:lnSpc>
                <a:spcPct val="110000"/>
              </a:lnSpc>
              <a:spcBef>
                <a:spcPct val="20000"/>
              </a:spcBef>
              <a:spcAft>
                <a:spcPts val="120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</a:pPr>
            <a:r>
              <a:rPr lang="en-US" sz="4000" dirty="0"/>
              <a:t> Java is the Internet programming language.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980728"/>
            <a:ext cx="2818835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60DDC754-A627-4B3B-AE36-2F84A895F18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1259632" y="4077072"/>
            <a:ext cx="6912768" cy="26688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sz="2800" dirty="0">
                <a:latin typeface="+mn-lt"/>
              </a:rPr>
              <a:t>//This program prints Welcome to Java! </a:t>
            </a:r>
          </a:p>
          <a:p>
            <a:pPr marL="342900" indent="-342900"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sz="2800" b="1" dirty="0">
                <a:latin typeface="+mn-lt"/>
              </a:rPr>
              <a:t>public class </a:t>
            </a:r>
            <a:r>
              <a:rPr lang="en-US" sz="2800" b="1" dirty="0">
                <a:solidFill>
                  <a:srgbClr val="C00000"/>
                </a:solidFill>
                <a:latin typeface="+mn-lt"/>
              </a:rPr>
              <a:t>Welcome</a:t>
            </a:r>
            <a:r>
              <a:rPr lang="en-US" sz="2800" b="1" dirty="0">
                <a:latin typeface="+mn-lt"/>
              </a:rPr>
              <a:t> {	</a:t>
            </a:r>
          </a:p>
          <a:p>
            <a:pPr marL="342900" indent="-342900"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sz="2800" b="1" dirty="0">
                <a:latin typeface="+mn-lt"/>
              </a:rPr>
              <a:t>  public static void main(String[] </a:t>
            </a:r>
            <a:r>
              <a:rPr lang="en-US" sz="2800" b="1" dirty="0" err="1">
                <a:latin typeface="+mn-lt"/>
              </a:rPr>
              <a:t>args</a:t>
            </a:r>
            <a:r>
              <a:rPr lang="en-US" sz="2800" b="1" dirty="0">
                <a:latin typeface="+mn-lt"/>
              </a:rPr>
              <a:t>) { </a:t>
            </a:r>
          </a:p>
          <a:p>
            <a:pPr marL="342900" indent="-342900"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sz="2800" b="1" dirty="0">
                <a:latin typeface="+mn-lt"/>
              </a:rPr>
              <a:t>         </a:t>
            </a:r>
            <a:r>
              <a:rPr lang="en-US" sz="2800" b="1" dirty="0" err="1">
                <a:latin typeface="+mn-lt"/>
              </a:rPr>
              <a:t>System.out.println</a:t>
            </a:r>
            <a:r>
              <a:rPr lang="en-US" sz="2800" b="1" dirty="0">
                <a:latin typeface="+mn-lt"/>
              </a:rPr>
              <a:t>("Welcome to Java!");</a:t>
            </a:r>
          </a:p>
          <a:p>
            <a:pPr marL="342900" indent="-342900"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sz="2800" b="1" dirty="0">
                <a:latin typeface="+mn-lt"/>
              </a:rPr>
              <a:t>  }</a:t>
            </a:r>
          </a:p>
          <a:p>
            <a:pPr marL="342900" indent="-342900"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sz="2800" b="1" dirty="0">
                <a:latin typeface="+mn-lt"/>
              </a:rPr>
              <a:t>}</a:t>
            </a:r>
            <a:endParaRPr lang="en-US" sz="4000" b="1" dirty="0">
              <a:latin typeface="+mn-lt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title"/>
          </p:nvPr>
        </p:nvSpPr>
        <p:spPr>
          <a:xfrm>
            <a:off x="323528" y="381000"/>
            <a:ext cx="3742184" cy="533400"/>
          </a:xfrm>
        </p:spPr>
        <p:txBody>
          <a:bodyPr/>
          <a:lstStyle/>
          <a:p>
            <a:pPr eaLnBrk="1" hangingPunct="1"/>
            <a:r>
              <a:rPr lang="en-US" sz="5400" dirty="0"/>
              <a:t>Class Name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2286000"/>
          </a:xfrm>
        </p:spPr>
        <p:txBody>
          <a:bodyPr/>
          <a:lstStyle/>
          <a:p>
            <a:pPr marL="0" indent="0" eaLnBrk="1" hangingPunct="1"/>
            <a:r>
              <a:rPr lang="en-US" dirty="0"/>
              <a:t> Every Java program must have </a:t>
            </a:r>
            <a:r>
              <a:rPr lang="en-US" b="1" dirty="0">
                <a:solidFill>
                  <a:srgbClr val="C00000"/>
                </a:solidFill>
              </a:rPr>
              <a:t>at least </a:t>
            </a:r>
            <a:r>
              <a:rPr lang="en-US" dirty="0"/>
              <a:t>one class. </a:t>
            </a:r>
          </a:p>
          <a:p>
            <a:pPr marL="0" indent="0" eaLnBrk="1" hangingPunct="1"/>
            <a:r>
              <a:rPr lang="en-US" dirty="0"/>
              <a:t> Each class has a name. </a:t>
            </a:r>
          </a:p>
          <a:p>
            <a:pPr marL="0" indent="0" eaLnBrk="1" hangingPunct="1"/>
            <a:r>
              <a:rPr lang="en-US" dirty="0"/>
              <a:t> By </a:t>
            </a:r>
            <a:r>
              <a:rPr lang="en-US" sz="3600" b="1" dirty="0"/>
              <a:t>convention</a:t>
            </a:r>
            <a:r>
              <a:rPr lang="en-US" dirty="0"/>
              <a:t>, class names start with an uppercase letter. </a:t>
            </a:r>
          </a:p>
          <a:p>
            <a:pPr marL="0" indent="0" eaLnBrk="1" hangingPunct="1"/>
            <a:r>
              <a:rPr lang="en-US" dirty="0"/>
              <a:t> In this example, the class name is </a:t>
            </a:r>
            <a:r>
              <a:rPr lang="en-US" b="1" dirty="0">
                <a:solidFill>
                  <a:srgbClr val="C00000"/>
                </a:solidFill>
              </a:rPr>
              <a:t>Welcome</a:t>
            </a:r>
            <a:r>
              <a:rPr lang="en-US" dirty="0"/>
              <a:t>. 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2D77BFB7-80ED-4733-8821-253A9E21464A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1148106" y="3861048"/>
            <a:ext cx="6592246" cy="27351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sz="2400" dirty="0">
                <a:latin typeface="+mn-lt"/>
              </a:rPr>
              <a:t>//This program prints Welcome to Java! </a:t>
            </a:r>
          </a:p>
          <a:p>
            <a:pPr marL="342900" indent="-342900"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sz="2800" b="1" dirty="0">
                <a:latin typeface="+mn-lt"/>
              </a:rPr>
              <a:t>public class Welcome {	</a:t>
            </a:r>
          </a:p>
          <a:p>
            <a:pPr marL="342900" indent="-342900"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sz="2800" b="1" dirty="0">
                <a:latin typeface="+mn-lt"/>
              </a:rPr>
              <a:t>  public static void </a:t>
            </a:r>
            <a:r>
              <a:rPr lang="en-US" sz="3200" b="1" dirty="0">
                <a:solidFill>
                  <a:srgbClr val="C00000"/>
                </a:solidFill>
                <a:latin typeface="+mn-lt"/>
              </a:rPr>
              <a:t>main</a:t>
            </a:r>
            <a:r>
              <a:rPr lang="en-US" sz="2800" b="1" dirty="0">
                <a:latin typeface="+mn-lt"/>
              </a:rPr>
              <a:t>(String[] </a:t>
            </a:r>
            <a:r>
              <a:rPr lang="en-US" sz="2800" b="1" dirty="0" err="1">
                <a:latin typeface="+mn-lt"/>
              </a:rPr>
              <a:t>args</a:t>
            </a:r>
            <a:r>
              <a:rPr lang="en-US" sz="2800" b="1" dirty="0">
                <a:latin typeface="+mn-lt"/>
              </a:rPr>
              <a:t>) { </a:t>
            </a:r>
          </a:p>
          <a:p>
            <a:pPr marL="342900" indent="-342900"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sz="2800" b="1" dirty="0">
                <a:latin typeface="+mn-lt"/>
              </a:rPr>
              <a:t>    </a:t>
            </a:r>
            <a:r>
              <a:rPr lang="en-US" sz="2800" b="1" dirty="0" err="1">
                <a:latin typeface="+mn-lt"/>
              </a:rPr>
              <a:t>System.out.println</a:t>
            </a:r>
            <a:r>
              <a:rPr lang="en-US" sz="2800" b="1" dirty="0">
                <a:latin typeface="+mn-lt"/>
              </a:rPr>
              <a:t>("Welcome to Java!");</a:t>
            </a:r>
          </a:p>
          <a:p>
            <a:pPr marL="342900" indent="-342900"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sz="2800" b="1" dirty="0">
                <a:latin typeface="+mn-lt"/>
              </a:rPr>
              <a:t>  }</a:t>
            </a:r>
          </a:p>
          <a:p>
            <a:pPr marL="342900" indent="-342900"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sz="2800" b="1" dirty="0">
                <a:latin typeface="+mn-lt"/>
              </a:rPr>
              <a:t>}</a:t>
            </a:r>
            <a:endParaRPr lang="en-US" sz="4000" b="1" dirty="0">
              <a:latin typeface="+mn-lt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title"/>
          </p:nvPr>
        </p:nvSpPr>
        <p:spPr>
          <a:xfrm>
            <a:off x="323528" y="381000"/>
            <a:ext cx="4390256" cy="533400"/>
          </a:xfrm>
        </p:spPr>
        <p:txBody>
          <a:bodyPr/>
          <a:lstStyle/>
          <a:p>
            <a:pPr eaLnBrk="1" hangingPunct="1"/>
            <a:r>
              <a:rPr lang="en-US" sz="5400" dirty="0"/>
              <a:t>Main Method</a:t>
            </a: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7544" y="1219200"/>
            <a:ext cx="8524056" cy="2425824"/>
          </a:xfrm>
        </p:spPr>
        <p:txBody>
          <a:bodyPr/>
          <a:lstStyle/>
          <a:p>
            <a:pPr marL="0" indent="0" eaLnBrk="1" hangingPunct="1"/>
            <a:r>
              <a:rPr lang="en-US" sz="3600" dirty="0"/>
              <a:t> In order </a:t>
            </a:r>
            <a:r>
              <a:rPr lang="en-US" sz="3600" b="1" dirty="0"/>
              <a:t>to run a class</a:t>
            </a:r>
            <a:r>
              <a:rPr lang="en-US" sz="3600" dirty="0"/>
              <a:t>, the class must contain a method named </a:t>
            </a:r>
            <a:r>
              <a:rPr lang="en-US" sz="3600" b="1" dirty="0">
                <a:solidFill>
                  <a:srgbClr val="C00000"/>
                </a:solidFill>
              </a:rPr>
              <a:t>main</a:t>
            </a:r>
            <a:r>
              <a:rPr lang="en-US" sz="3600" dirty="0"/>
              <a:t>. </a:t>
            </a:r>
          </a:p>
          <a:p>
            <a:pPr marL="0" indent="0" eaLnBrk="1" hangingPunct="1"/>
            <a:r>
              <a:rPr lang="en-US" sz="3600" dirty="0"/>
              <a:t> The program is executed from the </a:t>
            </a:r>
            <a:r>
              <a:rPr lang="en-US" sz="3600" b="1" dirty="0">
                <a:solidFill>
                  <a:srgbClr val="C00000"/>
                </a:solidFill>
              </a:rPr>
              <a:t>main</a:t>
            </a:r>
            <a:r>
              <a:rPr lang="en-US" sz="3600" dirty="0"/>
              <a:t> method. 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495A5784-D7FA-431D-888E-FBA5E712696F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1115616" y="4077072"/>
            <a:ext cx="6912768" cy="2664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sz="2400" dirty="0">
                <a:latin typeface="+mn-lt"/>
              </a:rPr>
              <a:t>//This program prints Welcome to Java! </a:t>
            </a:r>
          </a:p>
          <a:p>
            <a:pPr marL="342900" indent="-342900"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sz="2800" b="1" dirty="0">
                <a:latin typeface="+mn-lt"/>
              </a:rPr>
              <a:t>public class Welcome {	</a:t>
            </a:r>
          </a:p>
          <a:p>
            <a:pPr marL="342900" indent="-342900"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sz="2800" b="1" dirty="0">
                <a:latin typeface="+mn-lt"/>
              </a:rPr>
              <a:t>  public static void main(String[] </a:t>
            </a:r>
            <a:r>
              <a:rPr lang="en-US" sz="2800" b="1" dirty="0" err="1">
                <a:latin typeface="+mn-lt"/>
              </a:rPr>
              <a:t>args</a:t>
            </a:r>
            <a:r>
              <a:rPr lang="en-US" sz="2800" b="1" dirty="0">
                <a:latin typeface="+mn-lt"/>
              </a:rPr>
              <a:t>) { </a:t>
            </a:r>
          </a:p>
          <a:p>
            <a:pPr marL="342900" indent="-342900"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sz="2800" b="1" dirty="0">
                <a:latin typeface="+mn-lt"/>
              </a:rPr>
              <a:t>        </a:t>
            </a:r>
            <a:r>
              <a:rPr lang="en-US" sz="2800" b="1" dirty="0" err="1">
                <a:solidFill>
                  <a:srgbClr val="C00000"/>
                </a:solidFill>
                <a:latin typeface="+mn-lt"/>
              </a:rPr>
              <a:t>System.out.println</a:t>
            </a:r>
            <a:r>
              <a:rPr lang="en-US" sz="2800" b="1" dirty="0">
                <a:solidFill>
                  <a:srgbClr val="C00000"/>
                </a:solidFill>
                <a:latin typeface="+mn-lt"/>
              </a:rPr>
              <a:t>("Welcome to Java!")</a:t>
            </a:r>
            <a:r>
              <a:rPr lang="en-US" sz="3200" b="1" dirty="0">
                <a:solidFill>
                  <a:srgbClr val="C00000"/>
                </a:solidFill>
                <a:latin typeface="+mn-lt"/>
              </a:rPr>
              <a:t>;</a:t>
            </a:r>
            <a:endParaRPr lang="en-US" sz="2800" b="1" dirty="0">
              <a:solidFill>
                <a:srgbClr val="C00000"/>
              </a:solidFill>
              <a:latin typeface="+mn-lt"/>
            </a:endParaRPr>
          </a:p>
          <a:p>
            <a:pPr marL="342900" indent="-342900"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sz="2800" b="1" dirty="0">
                <a:latin typeface="+mn-lt"/>
              </a:rPr>
              <a:t>  }</a:t>
            </a:r>
          </a:p>
          <a:p>
            <a:pPr marL="342900" indent="-342900"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sz="2800" b="1" dirty="0">
                <a:latin typeface="+mn-lt"/>
              </a:rPr>
              <a:t>}</a:t>
            </a:r>
            <a:endParaRPr lang="en-US" sz="4000" b="1" dirty="0">
              <a:latin typeface="+mn-lt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title"/>
          </p:nvPr>
        </p:nvSpPr>
        <p:spPr>
          <a:xfrm>
            <a:off x="323528" y="381000"/>
            <a:ext cx="3456384" cy="533400"/>
          </a:xfrm>
        </p:spPr>
        <p:txBody>
          <a:bodyPr/>
          <a:lstStyle/>
          <a:p>
            <a:pPr eaLnBrk="1" hangingPunct="1"/>
            <a:r>
              <a:rPr lang="en-US" sz="5400" dirty="0"/>
              <a:t>Statement</a:t>
            </a:r>
          </a:p>
        </p:txBody>
      </p:sp>
      <p:sp>
        <p:nvSpPr>
          <p:cNvPr id="4096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2578224"/>
          </a:xfrm>
        </p:spPr>
        <p:txBody>
          <a:bodyPr/>
          <a:lstStyle/>
          <a:p>
            <a:pPr marL="0" indent="0" eaLnBrk="1" hangingPunct="1"/>
            <a:r>
              <a:rPr lang="en-US" dirty="0"/>
              <a:t> A statement represents an action or a sequence of actions. </a:t>
            </a:r>
          </a:p>
          <a:p>
            <a:pPr marL="0" indent="0" eaLnBrk="1" hangingPunct="1"/>
            <a:r>
              <a:rPr lang="en-US" dirty="0"/>
              <a:t> The statement </a:t>
            </a:r>
            <a:r>
              <a:rPr lang="en-US" b="1" dirty="0" err="1">
                <a:solidFill>
                  <a:srgbClr val="C00000"/>
                </a:solidFill>
              </a:rPr>
              <a:t>System.out.println</a:t>
            </a:r>
            <a:r>
              <a:rPr lang="en-US" b="1" dirty="0">
                <a:solidFill>
                  <a:srgbClr val="C00000"/>
                </a:solidFill>
              </a:rPr>
              <a:t>("Welcome to Java!")</a:t>
            </a:r>
            <a:r>
              <a:rPr lang="en-US" dirty="0"/>
              <a:t> in the program is a statement to display the greeting “</a:t>
            </a:r>
            <a:r>
              <a:rPr lang="en-US" i="1" dirty="0"/>
              <a:t>Welcome to Java</a:t>
            </a:r>
            <a:r>
              <a:rPr lang="en-US" dirty="0"/>
              <a:t>!”.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34A1F65D-A056-4223-BF98-B0B423CF87B8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899592" y="2204864"/>
            <a:ext cx="6865640" cy="2880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sz="2400" dirty="0">
                <a:latin typeface="+mn-lt"/>
              </a:rPr>
              <a:t>//This program prints Welcome to Java! </a:t>
            </a:r>
          </a:p>
          <a:p>
            <a:pPr marL="342900" indent="-342900"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sz="2800" b="1" dirty="0">
                <a:latin typeface="+mn-lt"/>
              </a:rPr>
              <a:t>public class Welcome {	</a:t>
            </a:r>
          </a:p>
          <a:p>
            <a:pPr marL="342900" indent="-342900"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sz="2800" b="1" dirty="0">
                <a:latin typeface="+mn-lt"/>
              </a:rPr>
              <a:t>  public static void main(String[] </a:t>
            </a:r>
            <a:r>
              <a:rPr lang="en-US" sz="2800" b="1" dirty="0" err="1">
                <a:latin typeface="+mn-lt"/>
              </a:rPr>
              <a:t>args</a:t>
            </a:r>
            <a:r>
              <a:rPr lang="en-US" sz="2800" b="1" dirty="0">
                <a:latin typeface="+mn-lt"/>
              </a:rPr>
              <a:t>) { </a:t>
            </a:r>
          </a:p>
          <a:p>
            <a:pPr marL="342900" indent="-342900"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sz="2800" b="1" dirty="0">
                <a:latin typeface="+mn-lt"/>
              </a:rPr>
              <a:t>      </a:t>
            </a:r>
            <a:r>
              <a:rPr lang="en-US" sz="2800" b="1" dirty="0" err="1">
                <a:latin typeface="+mn-lt"/>
              </a:rPr>
              <a:t>System.out.println</a:t>
            </a:r>
            <a:r>
              <a:rPr lang="en-US" sz="2800" b="1" dirty="0">
                <a:latin typeface="+mn-lt"/>
              </a:rPr>
              <a:t>("Welcome to Java!")</a:t>
            </a:r>
            <a:r>
              <a:rPr lang="en-US" sz="4400" b="1" dirty="0">
                <a:solidFill>
                  <a:srgbClr val="C00000"/>
                </a:solidFill>
                <a:latin typeface="+mn-lt"/>
              </a:rPr>
              <a:t>;</a:t>
            </a:r>
            <a:endParaRPr lang="en-US" sz="2800" b="1" dirty="0">
              <a:solidFill>
                <a:srgbClr val="C00000"/>
              </a:solidFill>
              <a:latin typeface="+mn-lt"/>
            </a:endParaRPr>
          </a:p>
          <a:p>
            <a:pPr marL="342900" indent="-342900"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sz="2800" b="1" dirty="0">
                <a:latin typeface="+mn-lt"/>
              </a:rPr>
              <a:t>  }</a:t>
            </a:r>
          </a:p>
          <a:p>
            <a:pPr marL="342900" indent="-342900"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sz="2800" b="1" dirty="0">
                <a:latin typeface="+mn-lt"/>
              </a:rPr>
              <a:t>}</a:t>
            </a:r>
            <a:endParaRPr lang="en-US" sz="4000" b="1" dirty="0">
              <a:latin typeface="+mn-lt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title"/>
          </p:nvPr>
        </p:nvSpPr>
        <p:spPr>
          <a:xfrm>
            <a:off x="323528" y="381000"/>
            <a:ext cx="7772400" cy="533400"/>
          </a:xfrm>
        </p:spPr>
        <p:txBody>
          <a:bodyPr/>
          <a:lstStyle/>
          <a:p>
            <a:pPr eaLnBrk="1" hangingPunct="1"/>
            <a:r>
              <a:rPr lang="en-US" sz="5400" dirty="0"/>
              <a:t>Statement Terminator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285720" y="1285860"/>
            <a:ext cx="8305800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Char char="v"/>
            </a:pPr>
            <a:r>
              <a:rPr lang="en-US" sz="3200" dirty="0">
                <a:latin typeface="+mn-lt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+mn-lt"/>
              </a:rPr>
              <a:t>Every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statement in Java ends with a semicolon 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274686D2-A83E-4678-A678-DF0820918520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1187624" y="4005064"/>
            <a:ext cx="6984776" cy="2670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sz="2400" dirty="0">
                <a:latin typeface="+mn-lt"/>
              </a:rPr>
              <a:t>//This program prints Welcome to Java! </a:t>
            </a:r>
          </a:p>
          <a:p>
            <a:pPr marL="342900" indent="-342900"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sz="2800" b="1" dirty="0">
                <a:solidFill>
                  <a:srgbClr val="C00000"/>
                </a:solidFill>
                <a:latin typeface="+mn-lt"/>
              </a:rPr>
              <a:t>public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+mn-lt"/>
              </a:rPr>
              <a:t>class</a:t>
            </a:r>
            <a:r>
              <a:rPr lang="en-US" sz="2800" b="1" dirty="0">
                <a:latin typeface="+mn-lt"/>
              </a:rPr>
              <a:t> Welcome {	</a:t>
            </a:r>
          </a:p>
          <a:p>
            <a:pPr marL="342900" indent="-342900"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sz="2800" b="1" dirty="0">
                <a:latin typeface="+mn-lt"/>
              </a:rPr>
              <a:t>  </a:t>
            </a:r>
            <a:r>
              <a:rPr lang="en-US" sz="2800" b="1" dirty="0">
                <a:solidFill>
                  <a:srgbClr val="C00000"/>
                </a:solidFill>
                <a:latin typeface="+mn-lt"/>
              </a:rPr>
              <a:t>public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+mn-lt"/>
              </a:rPr>
              <a:t>static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+mn-lt"/>
              </a:rPr>
              <a:t>void</a:t>
            </a:r>
            <a:r>
              <a:rPr lang="en-US" sz="2800" b="1" dirty="0">
                <a:latin typeface="+mn-lt"/>
              </a:rPr>
              <a:t> main(</a:t>
            </a:r>
            <a:r>
              <a:rPr lang="en-US" sz="2800" b="1" dirty="0">
                <a:solidFill>
                  <a:srgbClr val="C00000"/>
                </a:solidFill>
                <a:latin typeface="+mn-lt"/>
              </a:rPr>
              <a:t>String</a:t>
            </a:r>
            <a:r>
              <a:rPr lang="en-US" sz="2800" b="1" dirty="0">
                <a:latin typeface="+mn-lt"/>
              </a:rPr>
              <a:t>[] </a:t>
            </a:r>
            <a:r>
              <a:rPr lang="en-US" sz="2800" b="1" dirty="0" err="1">
                <a:latin typeface="+mn-lt"/>
              </a:rPr>
              <a:t>args</a:t>
            </a:r>
            <a:r>
              <a:rPr lang="en-US" sz="2800" b="1" dirty="0">
                <a:latin typeface="+mn-lt"/>
              </a:rPr>
              <a:t>) { </a:t>
            </a:r>
          </a:p>
          <a:p>
            <a:pPr marL="342900" indent="-342900"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sz="2800" b="1" dirty="0">
                <a:latin typeface="+mn-lt"/>
              </a:rPr>
              <a:t>       </a:t>
            </a:r>
            <a:r>
              <a:rPr lang="en-US" sz="2800" b="1" dirty="0" err="1">
                <a:latin typeface="+mn-lt"/>
              </a:rPr>
              <a:t>System.out.println</a:t>
            </a:r>
            <a:r>
              <a:rPr lang="en-US" sz="2800" b="1" dirty="0">
                <a:latin typeface="+mn-lt"/>
              </a:rPr>
              <a:t>("Welcome to Java!");</a:t>
            </a:r>
          </a:p>
          <a:p>
            <a:pPr marL="342900" indent="-342900"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sz="2800" b="1" dirty="0">
                <a:latin typeface="+mn-lt"/>
              </a:rPr>
              <a:t>  }</a:t>
            </a:r>
          </a:p>
          <a:p>
            <a:pPr marL="342900" indent="-342900"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sz="2800" b="1" dirty="0">
                <a:latin typeface="+mn-lt"/>
              </a:rPr>
              <a:t>}</a:t>
            </a:r>
            <a:endParaRPr lang="en-US" sz="4000" b="1" dirty="0">
              <a:latin typeface="+mn-lt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>
          <a:xfrm>
            <a:off x="323528" y="228600"/>
            <a:ext cx="4824536" cy="685800"/>
          </a:xfrm>
        </p:spPr>
        <p:txBody>
          <a:bodyPr/>
          <a:lstStyle/>
          <a:p>
            <a:pPr eaLnBrk="1" hangingPunct="1"/>
            <a:r>
              <a:rPr lang="en-US" sz="5400" dirty="0"/>
              <a:t>Reserved Words</a:t>
            </a:r>
          </a:p>
        </p:txBody>
      </p:sp>
      <p:sp>
        <p:nvSpPr>
          <p:cNvPr id="4301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458200" cy="2286000"/>
          </a:xfrm>
        </p:spPr>
        <p:txBody>
          <a:bodyPr/>
          <a:lstStyle/>
          <a:p>
            <a:pPr marL="0" indent="0" eaLnBrk="1" hangingPunct="1"/>
            <a:r>
              <a:rPr lang="en-US" sz="2800" dirty="0"/>
              <a:t> Reserved words or </a:t>
            </a:r>
            <a:r>
              <a:rPr lang="en-US" sz="2800" b="1" dirty="0">
                <a:solidFill>
                  <a:srgbClr val="C00000"/>
                </a:solidFill>
              </a:rPr>
              <a:t>keywords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are words that have a specific meaning to the compiler and cannot be used for other purposes in the program. </a:t>
            </a:r>
          </a:p>
          <a:p>
            <a:pPr marL="0" indent="0" eaLnBrk="1" hangingPunct="1"/>
            <a:r>
              <a:rPr lang="en-US" sz="2800" dirty="0"/>
              <a:t> For example, when the compiler sees the word </a:t>
            </a:r>
            <a:r>
              <a:rPr lang="en-US" sz="2800" b="1" dirty="0">
                <a:solidFill>
                  <a:srgbClr val="C00000"/>
                </a:solidFill>
              </a:rPr>
              <a:t>class</a:t>
            </a:r>
            <a:r>
              <a:rPr lang="en-US" sz="2800" dirty="0"/>
              <a:t>, it understands that the word after class is the name for the class. 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B76EE806-AD3B-4BC8-97E4-D39856193788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4184"/>
            <a:ext cx="7075512" cy="990600"/>
          </a:xfrm>
        </p:spPr>
        <p:txBody>
          <a:bodyPr/>
          <a:lstStyle/>
          <a:p>
            <a:pPr eaLnBrk="1" hangingPunct="1"/>
            <a:r>
              <a:rPr lang="en-US" sz="5400" dirty="0"/>
              <a:t>Programming Style and Documentation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060848"/>
            <a:ext cx="8329642" cy="3913650"/>
          </a:xfrm>
        </p:spPr>
        <p:txBody>
          <a:bodyPr/>
          <a:lstStyle/>
          <a:p>
            <a:pPr algn="just" eaLnBrk="1" hangingPunct="1"/>
            <a:r>
              <a:rPr lang="en-US" sz="4400" dirty="0"/>
              <a:t> Appropriate </a:t>
            </a:r>
            <a:r>
              <a:rPr lang="en-US" sz="4400" b="1" dirty="0">
                <a:solidFill>
                  <a:srgbClr val="C00000"/>
                </a:solidFill>
              </a:rPr>
              <a:t>Comments</a:t>
            </a:r>
            <a:r>
              <a:rPr lang="en-US" sz="4400" dirty="0"/>
              <a:t>.</a:t>
            </a:r>
          </a:p>
          <a:p>
            <a:pPr algn="just" eaLnBrk="1" hangingPunct="1"/>
            <a:r>
              <a:rPr lang="en-US" sz="4400" dirty="0"/>
              <a:t> Naming </a:t>
            </a:r>
            <a:r>
              <a:rPr lang="en-US" sz="4400" b="1" dirty="0">
                <a:solidFill>
                  <a:srgbClr val="C00000"/>
                </a:solidFill>
              </a:rPr>
              <a:t>Conventions</a:t>
            </a:r>
            <a:r>
              <a:rPr lang="en-US" sz="4400" dirty="0"/>
              <a:t>.</a:t>
            </a:r>
          </a:p>
          <a:p>
            <a:pPr algn="just" eaLnBrk="1" hangingPunct="1"/>
            <a:r>
              <a:rPr lang="en-US" sz="4400" dirty="0"/>
              <a:t> Proper </a:t>
            </a:r>
            <a:r>
              <a:rPr lang="en-US" sz="4400" b="1" dirty="0">
                <a:solidFill>
                  <a:srgbClr val="C00000"/>
                </a:solidFill>
              </a:rPr>
              <a:t>Indentation</a:t>
            </a:r>
            <a:r>
              <a:rPr lang="en-US" sz="4400" dirty="0"/>
              <a:t> and Spacing Lines.</a:t>
            </a:r>
          </a:p>
          <a:p>
            <a:pPr algn="just" eaLnBrk="1" hangingPunct="1"/>
            <a:r>
              <a:rPr lang="en-US" sz="4400" dirty="0"/>
              <a:t> Block Styles.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BE7ABD32-BC19-4030-AB81-DF83CB6C396E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6480720" cy="846584"/>
          </a:xfrm>
        </p:spPr>
        <p:txBody>
          <a:bodyPr/>
          <a:lstStyle/>
          <a:p>
            <a:pPr eaLnBrk="1" hangingPunct="1"/>
            <a:r>
              <a:rPr lang="en-US" sz="5400" dirty="0"/>
              <a:t>Naming Conventions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285860"/>
            <a:ext cx="8247290" cy="4581540"/>
          </a:xfrm>
        </p:spPr>
        <p:txBody>
          <a:bodyPr/>
          <a:lstStyle/>
          <a:p>
            <a:pPr algn="just" eaLnBrk="1" hangingPunct="1"/>
            <a:r>
              <a:rPr lang="en-US" sz="4400" dirty="0"/>
              <a:t> Choose </a:t>
            </a:r>
            <a:r>
              <a:rPr lang="en-US" sz="4800" b="1" dirty="0">
                <a:solidFill>
                  <a:srgbClr val="C00000"/>
                </a:solidFill>
              </a:rPr>
              <a:t>meaningful</a:t>
            </a:r>
            <a:r>
              <a:rPr lang="en-US" sz="4800" dirty="0"/>
              <a:t> </a:t>
            </a:r>
            <a:r>
              <a:rPr lang="en-US" sz="4400" dirty="0"/>
              <a:t>and descriptive names.</a:t>
            </a:r>
          </a:p>
          <a:p>
            <a:pPr algn="just" eaLnBrk="1" hangingPunct="1"/>
            <a:r>
              <a:rPr lang="en-US" sz="4400" dirty="0"/>
              <a:t> Class names: </a:t>
            </a:r>
          </a:p>
          <a:p>
            <a:pPr lvl="1" eaLnBrk="1" hangingPunct="1"/>
            <a:r>
              <a:rPr lang="en-US" sz="4400" dirty="0"/>
              <a:t> Capitalize the </a:t>
            </a:r>
            <a:r>
              <a:rPr lang="en-US" sz="4400" b="1" dirty="0">
                <a:solidFill>
                  <a:srgbClr val="C00000"/>
                </a:solidFill>
              </a:rPr>
              <a:t>F</a:t>
            </a:r>
            <a:r>
              <a:rPr lang="en-US" sz="4400" dirty="0"/>
              <a:t>irst </a:t>
            </a:r>
            <a:r>
              <a:rPr lang="en-US" sz="4400" b="1" dirty="0">
                <a:solidFill>
                  <a:srgbClr val="C00000"/>
                </a:solidFill>
              </a:rPr>
              <a:t>L</a:t>
            </a:r>
            <a:r>
              <a:rPr lang="en-US" sz="4400" dirty="0"/>
              <a:t>etter of each word in the name.  For example, the class name </a:t>
            </a:r>
            <a:r>
              <a:rPr lang="en-US" sz="4400" b="1" dirty="0" err="1">
                <a:solidFill>
                  <a:srgbClr val="C00000"/>
                </a:solidFill>
              </a:rPr>
              <a:t>C</a:t>
            </a:r>
            <a:r>
              <a:rPr lang="en-US" sz="4000" b="1" dirty="0" err="1">
                <a:solidFill>
                  <a:srgbClr val="C00000"/>
                </a:solidFill>
              </a:rPr>
              <a:t>ompute</a:t>
            </a:r>
            <a:r>
              <a:rPr lang="en-US" sz="4400" b="1" dirty="0" err="1">
                <a:solidFill>
                  <a:srgbClr val="C00000"/>
                </a:solidFill>
              </a:rPr>
              <a:t>E</a:t>
            </a:r>
            <a:r>
              <a:rPr lang="en-US" sz="4000" b="1" dirty="0" err="1">
                <a:solidFill>
                  <a:srgbClr val="C00000"/>
                </a:solidFill>
              </a:rPr>
              <a:t>xpression</a:t>
            </a:r>
            <a:r>
              <a:rPr lang="en-US" sz="4400" dirty="0"/>
              <a:t>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F4569325-455A-4EAA-9D70-E145E49053B3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548680"/>
            <a:ext cx="7772400" cy="801960"/>
          </a:xfrm>
        </p:spPr>
        <p:txBody>
          <a:bodyPr/>
          <a:lstStyle/>
          <a:p>
            <a:pPr eaLnBrk="1" hangingPunct="1"/>
            <a:r>
              <a:rPr lang="en-US" sz="5400" dirty="0"/>
              <a:t>Proper Indentation and Spacing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2132856"/>
            <a:ext cx="8103844" cy="3353544"/>
          </a:xfrm>
        </p:spPr>
        <p:txBody>
          <a:bodyPr/>
          <a:lstStyle/>
          <a:p>
            <a:pPr algn="just" eaLnBrk="1" hangingPunct="1"/>
            <a:r>
              <a:rPr lang="en-US" sz="4400" dirty="0"/>
              <a:t> </a:t>
            </a:r>
            <a:r>
              <a:rPr lang="en-US" sz="4400" b="1" dirty="0"/>
              <a:t>Indentation</a:t>
            </a:r>
            <a:endParaRPr lang="en-US" sz="4400" b="1" dirty="0">
              <a:latin typeface="Book Antiqua" pitchFamily="18" charset="0"/>
            </a:endParaRPr>
          </a:p>
          <a:p>
            <a:pPr lvl="1" eaLnBrk="1" hangingPunct="1"/>
            <a:r>
              <a:rPr lang="en-US" sz="4000" dirty="0"/>
              <a:t>Indent </a:t>
            </a:r>
            <a:r>
              <a:rPr lang="en-US" sz="4000" b="1" dirty="0"/>
              <a:t>two</a:t>
            </a:r>
            <a:r>
              <a:rPr lang="en-US" sz="4000" dirty="0"/>
              <a:t> spaces.</a:t>
            </a:r>
            <a:endParaRPr lang="en-US" sz="4000" dirty="0">
              <a:latin typeface="Book Antiqua" pitchFamily="18" charset="0"/>
            </a:endParaRPr>
          </a:p>
          <a:p>
            <a:pPr algn="just" eaLnBrk="1" hangingPunct="1"/>
            <a:r>
              <a:rPr lang="en-US" sz="4400" b="1" dirty="0"/>
              <a:t> Spacing </a:t>
            </a:r>
          </a:p>
          <a:p>
            <a:pPr lvl="1" eaLnBrk="1" hangingPunct="1"/>
            <a:r>
              <a:rPr lang="en-US" sz="4000" dirty="0"/>
              <a:t>Use blank line to separate segments of the code.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E9376AE9-8EF9-48B7-A4D8-C75AB90726B9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3886200" cy="657944"/>
          </a:xfrm>
        </p:spPr>
        <p:txBody>
          <a:bodyPr/>
          <a:lstStyle/>
          <a:p>
            <a:pPr eaLnBrk="1" hangingPunct="1"/>
            <a:r>
              <a:rPr lang="en-US" sz="5400" dirty="0"/>
              <a:t>Block Styles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36793"/>
            <a:ext cx="72675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932" y="3645024"/>
            <a:ext cx="7210425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8D7B5D71-9E46-4F5F-8F43-EF7622A3456C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6120680" cy="725760"/>
          </a:xfrm>
        </p:spPr>
        <p:txBody>
          <a:bodyPr/>
          <a:lstStyle/>
          <a:p>
            <a:pPr eaLnBrk="1" hangingPunct="1"/>
            <a:r>
              <a:rPr lang="en-US" sz="5400" dirty="0"/>
              <a:t>Programming Errors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214422"/>
            <a:ext cx="7810528" cy="5000660"/>
          </a:xfrm>
        </p:spPr>
        <p:txBody>
          <a:bodyPr/>
          <a:lstStyle/>
          <a:p>
            <a:pPr algn="just" eaLnBrk="1" hangingPunct="1"/>
            <a:r>
              <a:rPr lang="en-US" sz="4400" b="1" dirty="0"/>
              <a:t> Syntax Errors</a:t>
            </a:r>
          </a:p>
          <a:p>
            <a:pPr lvl="1" algn="just" eaLnBrk="1" hangingPunct="1"/>
            <a:r>
              <a:rPr lang="en-US" sz="4000" dirty="0"/>
              <a:t>Detected by the compiler</a:t>
            </a:r>
          </a:p>
          <a:p>
            <a:pPr algn="just" eaLnBrk="1" hangingPunct="1"/>
            <a:r>
              <a:rPr lang="en-US" sz="4400" b="1" dirty="0"/>
              <a:t> Runtime Errors</a:t>
            </a:r>
          </a:p>
          <a:p>
            <a:pPr lvl="1" algn="just" eaLnBrk="1" hangingPunct="1"/>
            <a:r>
              <a:rPr lang="en-US" sz="4000" dirty="0"/>
              <a:t>Causes the program to abort</a:t>
            </a:r>
          </a:p>
          <a:p>
            <a:pPr algn="just" eaLnBrk="1" hangingPunct="1"/>
            <a:r>
              <a:rPr lang="en-US" sz="4400" b="1" dirty="0"/>
              <a:t> Logic Errors</a:t>
            </a:r>
          </a:p>
          <a:p>
            <a:pPr lvl="1" algn="just" eaLnBrk="1" hangingPunct="1"/>
            <a:r>
              <a:rPr lang="en-US" sz="4000" dirty="0"/>
              <a:t>Produces incorrect result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79F622F2-2766-4B88-B61B-E3587EA47CE9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6766520" cy="720080"/>
          </a:xfrm>
        </p:spPr>
        <p:txBody>
          <a:bodyPr/>
          <a:lstStyle/>
          <a:p>
            <a:pPr eaLnBrk="1" hangingPunct="1"/>
            <a:r>
              <a:rPr lang="en-US" sz="5400" dirty="0"/>
              <a:t>Characteristics of Java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32" y="1142984"/>
            <a:ext cx="5643602" cy="5257800"/>
          </a:xfrm>
        </p:spPr>
        <p:txBody>
          <a:bodyPr/>
          <a:lstStyle/>
          <a:p>
            <a:pPr eaLnBrk="1" hangingPunct="1"/>
            <a:r>
              <a:rPr lang="en-US" sz="2800" dirty="0">
                <a:cs typeface="Times New Roman" pitchFamily="18" charset="0"/>
              </a:rPr>
              <a:t>Java Is Simple</a:t>
            </a:r>
            <a:r>
              <a:rPr lang="en-US" sz="2800" dirty="0"/>
              <a:t> </a:t>
            </a:r>
          </a:p>
          <a:p>
            <a:pPr eaLnBrk="1" hangingPunct="1"/>
            <a:r>
              <a:rPr lang="en-US" sz="2800" dirty="0">
                <a:cs typeface="Times New Roman" pitchFamily="18" charset="0"/>
              </a:rPr>
              <a:t>Java Is Object-Oriented</a:t>
            </a:r>
            <a:r>
              <a:rPr lang="en-US" sz="2800" dirty="0"/>
              <a:t> </a:t>
            </a:r>
          </a:p>
          <a:p>
            <a:pPr eaLnBrk="1" hangingPunct="1"/>
            <a:r>
              <a:rPr lang="en-US" sz="2800" dirty="0">
                <a:cs typeface="Times New Roman" pitchFamily="18" charset="0"/>
              </a:rPr>
              <a:t>Java Is Distributed</a:t>
            </a:r>
            <a:r>
              <a:rPr lang="en-US" sz="2800" dirty="0"/>
              <a:t> </a:t>
            </a:r>
          </a:p>
          <a:p>
            <a:pPr eaLnBrk="1" hangingPunct="1"/>
            <a:r>
              <a:rPr lang="en-US" sz="2800" dirty="0">
                <a:cs typeface="Times New Roman" pitchFamily="18" charset="0"/>
              </a:rPr>
              <a:t>Java Is Interpreted</a:t>
            </a:r>
            <a:r>
              <a:rPr lang="en-US" sz="2800" dirty="0"/>
              <a:t> </a:t>
            </a:r>
          </a:p>
          <a:p>
            <a:pPr eaLnBrk="1" hangingPunct="1"/>
            <a:r>
              <a:rPr lang="en-US" sz="2800" dirty="0">
                <a:cs typeface="Times New Roman" pitchFamily="18" charset="0"/>
              </a:rPr>
              <a:t>Java Is Robust</a:t>
            </a:r>
            <a:r>
              <a:rPr lang="en-US" sz="2800" dirty="0"/>
              <a:t> </a:t>
            </a:r>
          </a:p>
          <a:p>
            <a:pPr eaLnBrk="1" hangingPunct="1"/>
            <a:r>
              <a:rPr lang="en-US" sz="2800" dirty="0">
                <a:cs typeface="Times New Roman" pitchFamily="18" charset="0"/>
              </a:rPr>
              <a:t>Java Is Secure</a:t>
            </a:r>
            <a:r>
              <a:rPr lang="en-US" sz="2800" dirty="0"/>
              <a:t> </a:t>
            </a:r>
          </a:p>
          <a:p>
            <a:pPr eaLnBrk="1" hangingPunct="1"/>
            <a:r>
              <a:rPr lang="en-US" sz="2800" dirty="0">
                <a:cs typeface="Times New Roman" pitchFamily="18" charset="0"/>
              </a:rPr>
              <a:t>Java Is Architecture-Neutral</a:t>
            </a:r>
            <a:r>
              <a:rPr lang="en-US" sz="2800" dirty="0"/>
              <a:t> </a:t>
            </a:r>
          </a:p>
          <a:p>
            <a:pPr eaLnBrk="1" hangingPunct="1"/>
            <a:r>
              <a:rPr lang="en-US" sz="2800" dirty="0">
                <a:cs typeface="Times New Roman" pitchFamily="18" charset="0"/>
              </a:rPr>
              <a:t>Java Is Portable</a:t>
            </a:r>
            <a:r>
              <a:rPr lang="en-US" sz="2800" dirty="0"/>
              <a:t> </a:t>
            </a:r>
          </a:p>
          <a:p>
            <a:pPr eaLnBrk="1" hangingPunct="1"/>
            <a:r>
              <a:rPr lang="en-US" sz="2800" dirty="0">
                <a:cs typeface="Times New Roman" pitchFamily="18" charset="0"/>
              </a:rPr>
              <a:t>Java's Performance</a:t>
            </a:r>
            <a:r>
              <a:rPr lang="en-US" sz="2800" dirty="0"/>
              <a:t> </a:t>
            </a:r>
          </a:p>
          <a:p>
            <a:pPr eaLnBrk="1" hangingPunct="1"/>
            <a:r>
              <a:rPr lang="en-US" sz="2800" dirty="0">
                <a:cs typeface="Times New Roman" pitchFamily="18" charset="0"/>
              </a:rPr>
              <a:t>Java Is Multithreaded</a:t>
            </a:r>
            <a:r>
              <a:rPr lang="en-US" sz="2800" dirty="0"/>
              <a:t> </a:t>
            </a:r>
          </a:p>
          <a:p>
            <a:pPr eaLnBrk="1" hangingPunct="1"/>
            <a:r>
              <a:rPr lang="en-US" sz="2800" dirty="0">
                <a:cs typeface="Times New Roman" pitchFamily="18" charset="0"/>
              </a:rPr>
              <a:t>Java Is Dynamic</a:t>
            </a:r>
            <a:r>
              <a:rPr lang="en-US" sz="2800" dirty="0"/>
              <a:t>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3BE04B13-EEE1-47AE-95FB-43FD7A90701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71128"/>
            <a:ext cx="3886200" cy="609600"/>
          </a:xfrm>
        </p:spPr>
        <p:txBody>
          <a:bodyPr/>
          <a:lstStyle/>
          <a:p>
            <a:pPr eaLnBrk="1" hangingPunct="1"/>
            <a:r>
              <a:rPr lang="en-US" sz="5400" dirty="0"/>
              <a:t>JDK Editions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24744"/>
            <a:ext cx="8763000" cy="5199856"/>
          </a:xfrm>
        </p:spPr>
        <p:txBody>
          <a:bodyPr/>
          <a:lstStyle/>
          <a:p>
            <a:pPr eaLnBrk="1" hangingPunct="1"/>
            <a:r>
              <a:rPr lang="en-US" b="1" dirty="0">
                <a:cs typeface="Times New Roman" pitchFamily="18" charset="0"/>
              </a:rPr>
              <a:t> Java Standard Edition (</a:t>
            </a:r>
            <a:r>
              <a:rPr lang="en-US" b="1" dirty="0">
                <a:solidFill>
                  <a:srgbClr val="C00000"/>
                </a:solidFill>
                <a:cs typeface="Times New Roman" pitchFamily="18" charset="0"/>
              </a:rPr>
              <a:t>J2SE</a:t>
            </a:r>
            <a:r>
              <a:rPr lang="en-US" b="1" dirty="0">
                <a:cs typeface="Times New Roman" pitchFamily="18" charset="0"/>
              </a:rPr>
              <a:t>)</a:t>
            </a:r>
          </a:p>
          <a:p>
            <a:pPr lvl="1" eaLnBrk="1" hangingPunct="1"/>
            <a:r>
              <a:rPr lang="en-US" dirty="0">
                <a:cs typeface="Times New Roman" pitchFamily="18" charset="0"/>
              </a:rPr>
              <a:t>J2SE can be used to develop client-side standalone applications or applets.</a:t>
            </a:r>
          </a:p>
          <a:p>
            <a:pPr eaLnBrk="1" hangingPunct="1"/>
            <a:r>
              <a:rPr lang="en-US" b="1" dirty="0">
                <a:cs typeface="Times New Roman" pitchFamily="18" charset="0"/>
              </a:rPr>
              <a:t> Java Enterprise Edition (</a:t>
            </a:r>
            <a:r>
              <a:rPr lang="en-US" b="1" dirty="0">
                <a:solidFill>
                  <a:srgbClr val="C00000"/>
                </a:solidFill>
                <a:cs typeface="Times New Roman" pitchFamily="18" charset="0"/>
              </a:rPr>
              <a:t>J2EE</a:t>
            </a:r>
            <a:r>
              <a:rPr lang="en-US" b="1" dirty="0">
                <a:cs typeface="Times New Roman" pitchFamily="18" charset="0"/>
              </a:rPr>
              <a:t>)</a:t>
            </a:r>
          </a:p>
          <a:p>
            <a:pPr lvl="1" eaLnBrk="1" hangingPunct="1"/>
            <a:r>
              <a:rPr lang="en-US" dirty="0">
                <a:cs typeface="Times New Roman" pitchFamily="18" charset="0"/>
              </a:rPr>
              <a:t>J2EE can be used to develop server-side applications such as Java </a:t>
            </a:r>
            <a:r>
              <a:rPr lang="en-US" dirty="0" err="1">
                <a:cs typeface="Times New Roman" pitchFamily="18" charset="0"/>
              </a:rPr>
              <a:t>servlets</a:t>
            </a:r>
            <a:r>
              <a:rPr lang="en-US" dirty="0">
                <a:cs typeface="Times New Roman" pitchFamily="18" charset="0"/>
              </a:rPr>
              <a:t>, Java </a:t>
            </a:r>
            <a:r>
              <a:rPr lang="en-US" dirty="0" err="1">
                <a:cs typeface="Times New Roman" pitchFamily="18" charset="0"/>
              </a:rPr>
              <a:t>ServerPages</a:t>
            </a:r>
            <a:r>
              <a:rPr lang="en-US" dirty="0">
                <a:cs typeface="Times New Roman" pitchFamily="18" charset="0"/>
              </a:rPr>
              <a:t>, and Java </a:t>
            </a:r>
            <a:r>
              <a:rPr lang="en-US" dirty="0" err="1">
                <a:cs typeface="Times New Roman" pitchFamily="18" charset="0"/>
              </a:rPr>
              <a:t>ServerFaces</a:t>
            </a:r>
            <a:r>
              <a:rPr lang="en-US" dirty="0">
                <a:cs typeface="Times New Roman" pitchFamily="18" charset="0"/>
              </a:rPr>
              <a:t>. </a:t>
            </a:r>
          </a:p>
          <a:p>
            <a:pPr eaLnBrk="1" hangingPunct="1"/>
            <a:r>
              <a:rPr lang="en-US" b="1" dirty="0">
                <a:cs typeface="Times New Roman" pitchFamily="18" charset="0"/>
              </a:rPr>
              <a:t> Java Micro Edition (</a:t>
            </a:r>
            <a:r>
              <a:rPr lang="en-US" b="1" dirty="0">
                <a:solidFill>
                  <a:srgbClr val="C00000"/>
                </a:solidFill>
                <a:cs typeface="Times New Roman" pitchFamily="18" charset="0"/>
              </a:rPr>
              <a:t>J2ME</a:t>
            </a:r>
            <a:r>
              <a:rPr lang="en-US" b="1" dirty="0">
                <a:cs typeface="Times New Roman" pitchFamily="18" charset="0"/>
              </a:rPr>
              <a:t>). </a:t>
            </a:r>
          </a:p>
          <a:p>
            <a:pPr lvl="1" eaLnBrk="1" hangingPunct="1"/>
            <a:r>
              <a:rPr lang="en-US" dirty="0">
                <a:cs typeface="Times New Roman" pitchFamily="18" charset="0"/>
              </a:rPr>
              <a:t>J2ME can be used to develop applications for mobile devices such as cell phones. 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B908E382-D25F-4405-8620-8DFA62198D2A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14290"/>
            <a:ext cx="5256584" cy="762000"/>
          </a:xfrm>
        </p:spPr>
        <p:txBody>
          <a:bodyPr/>
          <a:lstStyle/>
          <a:p>
            <a:pPr eaLnBrk="1" hangingPunct="1"/>
            <a:r>
              <a:rPr lang="en-US" sz="5400" dirty="0"/>
              <a:t>Popular Java IDEs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340768"/>
            <a:ext cx="8784976" cy="648072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3600" b="1" dirty="0">
                <a:solidFill>
                  <a:srgbClr val="C00000"/>
                </a:solidFill>
              </a:rPr>
              <a:t>IDE</a:t>
            </a:r>
            <a:r>
              <a:rPr lang="en-US" sz="3600" dirty="0"/>
              <a:t> </a:t>
            </a:r>
            <a:r>
              <a:rPr lang="en-US" sz="3600" dirty="0">
                <a:sym typeface="Wingdings" panose="05000000000000000000" pitchFamily="2" charset="2"/>
              </a:rPr>
              <a:t> </a:t>
            </a: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3600" dirty="0"/>
              <a:t>ntegrated </a:t>
            </a: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3600" dirty="0"/>
              <a:t>evelopment </a:t>
            </a: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sz="3600" dirty="0"/>
              <a:t>nvironment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600" dirty="0"/>
              <a:t> </a:t>
            </a:r>
          </a:p>
        </p:txBody>
      </p:sp>
      <p:sp>
        <p:nvSpPr>
          <p:cNvPr id="2" name="AutoShape 2" descr="نتيجة بحث الصور عن ‪java Eclipse‬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نتيجة بحث الصور عن ‪java Eclipse‬‏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s://devcentral.f5.com/Portals/0/images/metapost/News-Articles/Joe/2010/Sep/WLW-GettingStartedWithiControlAndJavaSetting_8C5F-eclipse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93" y="1864047"/>
            <a:ext cx="252028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davidtan.org/wp-content/uploads/2009/12/netbeans-ide-logo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988840"/>
            <a:ext cx="4128534" cy="227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383" y="4271276"/>
            <a:ext cx="23812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C2FF1D65-F835-4ECC-ACAA-508AF6A56C99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7772400" cy="609600"/>
          </a:xfrm>
        </p:spPr>
        <p:txBody>
          <a:bodyPr/>
          <a:lstStyle/>
          <a:p>
            <a:pPr eaLnBrk="1" hangingPunct="1"/>
            <a:r>
              <a:rPr lang="en-US" sz="5400" dirty="0"/>
              <a:t>A Simple Java Program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714488"/>
            <a:ext cx="8643998" cy="321471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/>
              <a:buNone/>
            </a:pPr>
            <a:r>
              <a:rPr lang="en-US" sz="2800" dirty="0"/>
              <a:t>// This program prints Welcome to Java!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onotype Sorts"/>
              <a:buNone/>
            </a:pPr>
            <a:r>
              <a:rPr lang="en-US" sz="3600" b="1" dirty="0"/>
              <a:t>public </a:t>
            </a:r>
            <a:r>
              <a:rPr lang="en-US" sz="4400" b="1" dirty="0">
                <a:solidFill>
                  <a:srgbClr val="C00000"/>
                </a:solidFill>
              </a:rPr>
              <a:t>class</a:t>
            </a:r>
            <a:r>
              <a:rPr lang="en-US" sz="4400" b="1" dirty="0"/>
              <a:t> </a:t>
            </a:r>
            <a:r>
              <a:rPr lang="en-US" sz="3600" b="1" dirty="0"/>
              <a:t>Welcome {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onotype Sorts"/>
              <a:buNone/>
            </a:pPr>
            <a:r>
              <a:rPr lang="en-US" sz="3600" b="1" dirty="0"/>
              <a:t>  public static void main(String[] </a:t>
            </a:r>
            <a:r>
              <a:rPr lang="en-US" sz="3600" b="1" dirty="0" err="1"/>
              <a:t>args</a:t>
            </a:r>
            <a:r>
              <a:rPr lang="en-US" sz="3600" b="1" dirty="0"/>
              <a:t>) {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onotype Sorts"/>
              <a:buNone/>
            </a:pPr>
            <a:r>
              <a:rPr lang="en-US" sz="3600" b="1" dirty="0"/>
              <a:t>      </a:t>
            </a:r>
            <a:r>
              <a:rPr lang="en-US" sz="3600" b="1" dirty="0" err="1"/>
              <a:t>System.out.println</a:t>
            </a:r>
            <a:r>
              <a:rPr lang="en-US" sz="3600" b="1" dirty="0"/>
              <a:t>("Welcome to Java!");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onotype Sorts"/>
              <a:buNone/>
            </a:pPr>
            <a:r>
              <a:rPr lang="en-US" sz="3600" b="1" dirty="0"/>
              <a:t>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onotype Sorts"/>
              <a:buNone/>
            </a:pPr>
            <a:r>
              <a:rPr lang="en-US" sz="3600" b="1" dirty="0"/>
              <a:t>}</a:t>
            </a:r>
            <a:endParaRPr lang="en-US" sz="4000" b="1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98B12EE8-506D-4141-9C37-5DA5656E322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534400" cy="609600"/>
          </a:xfrm>
        </p:spPr>
        <p:txBody>
          <a:bodyPr/>
          <a:lstStyle/>
          <a:p>
            <a:pPr eaLnBrk="1" hangingPunct="1"/>
            <a:r>
              <a:rPr lang="en-US" dirty="0"/>
              <a:t>Creating and Editing Using </a:t>
            </a:r>
            <a:r>
              <a:rPr lang="en-US" dirty="0" err="1">
                <a:solidFill>
                  <a:srgbClr val="C00000"/>
                </a:solidFill>
              </a:rPr>
              <a:t>NotePad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640" y="1324744"/>
            <a:ext cx="47244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/>
              <a:buNone/>
            </a:pPr>
            <a:r>
              <a:rPr lang="en-US" sz="3000" dirty="0">
                <a:cs typeface="Times New Roman" pitchFamily="18" charset="0"/>
              </a:rPr>
              <a:t>To use </a:t>
            </a:r>
            <a:r>
              <a:rPr lang="en-US" sz="3000" dirty="0" err="1">
                <a:cs typeface="Times New Roman" pitchFamily="18" charset="0"/>
              </a:rPr>
              <a:t>NotePad</a:t>
            </a:r>
            <a:r>
              <a:rPr lang="en-US" sz="3000" dirty="0">
                <a:cs typeface="Times New Roman" pitchFamily="18" charset="0"/>
              </a:rPr>
              <a:t>, type: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rgbClr val="C00000"/>
                </a:solidFill>
                <a:cs typeface="Times New Roman" pitchFamily="18" charset="0"/>
              </a:rPr>
              <a:t>notepad Welcome.java </a:t>
            </a:r>
          </a:p>
          <a:p>
            <a:pPr eaLnBrk="1" hangingPunct="1">
              <a:lnSpc>
                <a:spcPct val="90000"/>
              </a:lnSpc>
              <a:buFont typeface="Monotype Sorts"/>
              <a:buNone/>
            </a:pPr>
            <a:r>
              <a:rPr lang="en-US" sz="3000" dirty="0">
                <a:cs typeface="Times New Roman" pitchFamily="18" charset="0"/>
              </a:rPr>
              <a:t>from the </a:t>
            </a:r>
            <a:r>
              <a:rPr lang="en-US" sz="3000" b="1" dirty="0">
                <a:cs typeface="Times New Roman" pitchFamily="18" charset="0"/>
              </a:rPr>
              <a:t>DOS</a:t>
            </a:r>
            <a:r>
              <a:rPr lang="en-US" sz="3000" dirty="0">
                <a:cs typeface="Times New Roman" pitchFamily="18" charset="0"/>
              </a:rPr>
              <a:t> prompt.</a:t>
            </a: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140968"/>
            <a:ext cx="8784976" cy="302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092" y="1340768"/>
            <a:ext cx="4838005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088" y="749324"/>
            <a:ext cx="7772400" cy="548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A18701EE-4D17-4678-A5EA-B2256C627E6D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640960" cy="604664"/>
          </a:xfrm>
        </p:spPr>
        <p:txBody>
          <a:bodyPr/>
          <a:lstStyle/>
          <a:p>
            <a:pPr eaLnBrk="1" hangingPunct="1"/>
            <a:r>
              <a:rPr lang="en-US" sz="3400" dirty="0"/>
              <a:t>Creating, Compiling, and Running Programs</a:t>
            </a:r>
            <a:endParaRPr lang="en-US" sz="3400" dirty="0">
              <a:latin typeface="Book Antiqua" pitchFamily="18" charset="0"/>
            </a:endParaRPr>
          </a:p>
        </p:txBody>
      </p:sp>
      <p:sp>
        <p:nvSpPr>
          <p:cNvPr id="1029" name="Rectangle 9"/>
          <p:cNvSpPr>
            <a:spLocks noChangeArrowheads="1"/>
          </p:cNvSpPr>
          <p:nvPr/>
        </p:nvSpPr>
        <p:spPr bwMode="auto">
          <a:xfrm>
            <a:off x="3200400" y="19812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3200400" y="12954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571750" y="1428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2" name="Rectangle 15"/>
          <p:cNvSpPr>
            <a:spLocks noChangeArrowheads="1"/>
          </p:cNvSpPr>
          <p:nvPr/>
        </p:nvSpPr>
        <p:spPr bwMode="auto">
          <a:xfrm>
            <a:off x="2657475" y="27908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7947" y="5703006"/>
            <a:ext cx="2364755" cy="118237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3C5902BB-7290-4FD4-A8AA-2B8C9D22A3C6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76672"/>
            <a:ext cx="8915400" cy="990600"/>
          </a:xfrm>
        </p:spPr>
        <p:txBody>
          <a:bodyPr/>
          <a:lstStyle/>
          <a:p>
            <a:pPr eaLnBrk="1" hangingPunct="1"/>
            <a:r>
              <a:rPr lang="en-US" sz="5400" dirty="0"/>
              <a:t>Compiling and Running Java from the Command Window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844824"/>
            <a:ext cx="8618984" cy="4454624"/>
          </a:xfrm>
        </p:spPr>
        <p:txBody>
          <a:bodyPr/>
          <a:lstStyle/>
          <a:p>
            <a:pPr eaLnBrk="1" hangingPunct="1"/>
            <a:r>
              <a:rPr lang="en-US" sz="3400" dirty="0"/>
              <a:t> Set path to JDK </a:t>
            </a:r>
            <a:r>
              <a:rPr lang="en-US" sz="3400" b="1" dirty="0">
                <a:solidFill>
                  <a:srgbClr val="C00000"/>
                </a:solidFill>
              </a:rPr>
              <a:t>bin</a:t>
            </a:r>
            <a:r>
              <a:rPr lang="en-US" sz="3400" dirty="0"/>
              <a:t> directory</a:t>
            </a:r>
          </a:p>
          <a:p>
            <a:pPr marL="57150" indent="0" algn="ctr">
              <a:buNone/>
            </a:pPr>
            <a:r>
              <a:rPr lang="en-US" b="1" dirty="0"/>
              <a:t>set path=c:\Program Files\java\jdk1.8</a:t>
            </a:r>
            <a:r>
              <a:rPr lang="en-US" b="1" dirty="0">
                <a:solidFill>
                  <a:srgbClr val="C00000"/>
                </a:solidFill>
              </a:rPr>
              <a:t>.0_xx</a:t>
            </a:r>
            <a:r>
              <a:rPr lang="en-US" b="1" dirty="0"/>
              <a:t>\bin</a:t>
            </a:r>
          </a:p>
          <a:p>
            <a:pPr eaLnBrk="1" hangingPunct="1"/>
            <a:r>
              <a:rPr lang="en-US" sz="3400" dirty="0"/>
              <a:t> Set </a:t>
            </a:r>
            <a:r>
              <a:rPr lang="en-US" sz="3400" b="1" dirty="0" err="1">
                <a:solidFill>
                  <a:srgbClr val="C00000"/>
                </a:solidFill>
              </a:rPr>
              <a:t>classpath</a:t>
            </a:r>
            <a:r>
              <a:rPr lang="en-US" sz="3400" dirty="0"/>
              <a:t> to include the current directory</a:t>
            </a:r>
          </a:p>
          <a:p>
            <a:pPr marL="457200" lvl="1" indent="0" eaLnBrk="1" hangingPunct="1">
              <a:buNone/>
            </a:pPr>
            <a:r>
              <a:rPr lang="en-US" sz="3000" b="1" dirty="0"/>
              <a:t>		set </a:t>
            </a:r>
            <a:r>
              <a:rPr lang="en-US" sz="3000" b="1" dirty="0" err="1"/>
              <a:t>classpath</a:t>
            </a:r>
            <a:r>
              <a:rPr lang="en-US" sz="3000" b="1" dirty="0"/>
              <a:t>=</a:t>
            </a:r>
            <a:r>
              <a:rPr lang="en-US" sz="3200" b="1" dirty="0">
                <a:solidFill>
                  <a:srgbClr val="C00000"/>
                </a:solidFill>
              </a:rPr>
              <a:t>.</a:t>
            </a:r>
          </a:p>
          <a:p>
            <a:pPr eaLnBrk="1" hangingPunct="1"/>
            <a:r>
              <a:rPr lang="en-US" sz="3400" dirty="0"/>
              <a:t> Compile:</a:t>
            </a:r>
          </a:p>
          <a:p>
            <a:pPr marL="457200" lvl="1" indent="0" eaLnBrk="1" hangingPunct="1">
              <a:buNone/>
            </a:pPr>
            <a:r>
              <a:rPr lang="en-US" sz="3000" b="1" dirty="0">
                <a:solidFill>
                  <a:srgbClr val="C00000"/>
                </a:solidFill>
              </a:rPr>
              <a:t>		</a:t>
            </a:r>
            <a:r>
              <a:rPr lang="en-US" sz="3000" b="1" dirty="0" err="1">
                <a:solidFill>
                  <a:srgbClr val="C00000"/>
                </a:solidFill>
              </a:rPr>
              <a:t>javac</a:t>
            </a:r>
            <a:r>
              <a:rPr lang="en-US" sz="3000" b="1" dirty="0"/>
              <a:t> Welcome.java</a:t>
            </a:r>
          </a:p>
          <a:p>
            <a:pPr eaLnBrk="1" hangingPunct="1"/>
            <a:r>
              <a:rPr lang="en-US" sz="3400" dirty="0"/>
              <a:t> Run:</a:t>
            </a:r>
          </a:p>
          <a:p>
            <a:pPr marL="457200" lvl="1" indent="0" eaLnBrk="1" hangingPunct="1">
              <a:buNone/>
            </a:pPr>
            <a:r>
              <a:rPr lang="en-US" sz="3000" b="1" dirty="0">
                <a:solidFill>
                  <a:srgbClr val="C00000"/>
                </a:solidFill>
              </a:rPr>
              <a:t>		java</a:t>
            </a:r>
            <a:r>
              <a:rPr lang="en-US" sz="3000" b="1" dirty="0"/>
              <a:t> Welcome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2381250" y="22336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D4A26261-E8C7-4071-AB01-2F7C3A39350F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7990656" cy="720080"/>
          </a:xfrm>
        </p:spPr>
        <p:txBody>
          <a:bodyPr/>
          <a:lstStyle/>
          <a:p>
            <a:pPr eaLnBrk="1" hangingPunct="1"/>
            <a:r>
              <a:rPr lang="en-US" sz="5400" dirty="0"/>
              <a:t>Anatomy of a Java Program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28" y="1295400"/>
            <a:ext cx="5357850" cy="5029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3600" dirty="0"/>
              <a:t> Class name</a:t>
            </a:r>
          </a:p>
          <a:p>
            <a:pPr eaLnBrk="1" hangingPunct="1">
              <a:spcAft>
                <a:spcPts val="600"/>
              </a:spcAft>
            </a:pPr>
            <a:r>
              <a:rPr lang="en-US" sz="3600" dirty="0"/>
              <a:t> Main method</a:t>
            </a:r>
          </a:p>
          <a:p>
            <a:pPr eaLnBrk="1" hangingPunct="1">
              <a:spcAft>
                <a:spcPts val="600"/>
              </a:spcAft>
            </a:pPr>
            <a:r>
              <a:rPr lang="en-US" sz="3600" dirty="0"/>
              <a:t> Statements</a:t>
            </a:r>
          </a:p>
          <a:p>
            <a:pPr eaLnBrk="1" hangingPunct="1">
              <a:spcAft>
                <a:spcPts val="600"/>
              </a:spcAft>
            </a:pPr>
            <a:r>
              <a:rPr lang="en-US" sz="3600" dirty="0"/>
              <a:t> Statement terminator</a:t>
            </a:r>
          </a:p>
          <a:p>
            <a:pPr eaLnBrk="1" hangingPunct="1">
              <a:spcAft>
                <a:spcPts val="600"/>
              </a:spcAft>
            </a:pPr>
            <a:r>
              <a:rPr lang="en-US" sz="3600" dirty="0"/>
              <a:t> Reserved words</a:t>
            </a:r>
          </a:p>
          <a:p>
            <a:pPr eaLnBrk="1" hangingPunct="1">
              <a:spcAft>
                <a:spcPts val="600"/>
              </a:spcAft>
            </a:pPr>
            <a:r>
              <a:rPr lang="en-US" sz="3600" dirty="0"/>
              <a:t> Comments</a:t>
            </a:r>
          </a:p>
          <a:p>
            <a:pPr eaLnBrk="1" hangingPunct="1">
              <a:spcAft>
                <a:spcPts val="600"/>
              </a:spcAft>
            </a:pPr>
            <a:r>
              <a:rPr lang="en-US" sz="3600" dirty="0"/>
              <a:t> Blocks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emple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Templet</Template>
  <TotalTime>372</TotalTime>
  <Words>596</Words>
  <Application>Microsoft Office PowerPoint</Application>
  <PresentationFormat>On-screen Show (4:3)</PresentationFormat>
  <Paragraphs>142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Book Antiqua</vt:lpstr>
      <vt:lpstr>Calibri</vt:lpstr>
      <vt:lpstr>Monotype Sorts</vt:lpstr>
      <vt:lpstr>Times New Roman</vt:lpstr>
      <vt:lpstr>Wingdings</vt:lpstr>
      <vt:lpstr>Templet</vt:lpstr>
      <vt:lpstr>Why Java?</vt:lpstr>
      <vt:lpstr>Characteristics of Java</vt:lpstr>
      <vt:lpstr>JDK Editions</vt:lpstr>
      <vt:lpstr>Popular Java IDEs</vt:lpstr>
      <vt:lpstr>A Simple Java Program</vt:lpstr>
      <vt:lpstr>Creating and Editing Using NotePad</vt:lpstr>
      <vt:lpstr>Creating, Compiling, and Running Programs</vt:lpstr>
      <vt:lpstr>Compiling and Running Java from the Command Window</vt:lpstr>
      <vt:lpstr>Anatomy of a Java Program</vt:lpstr>
      <vt:lpstr>Class Name</vt:lpstr>
      <vt:lpstr>Main Method</vt:lpstr>
      <vt:lpstr>Statement</vt:lpstr>
      <vt:lpstr>Statement Terminator</vt:lpstr>
      <vt:lpstr>Reserved Words</vt:lpstr>
      <vt:lpstr>Programming Style and Documentation</vt:lpstr>
      <vt:lpstr>Naming Conventions</vt:lpstr>
      <vt:lpstr>Proper Indentation and Spacing</vt:lpstr>
      <vt:lpstr>Block Styles</vt:lpstr>
      <vt:lpstr>Programming Errors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Mamoun Nawahdah</dc:creator>
  <cp:lastModifiedBy>Windows User</cp:lastModifiedBy>
  <cp:revision>90</cp:revision>
  <cp:lastPrinted>2016-02-10T08:24:56Z</cp:lastPrinted>
  <dcterms:created xsi:type="dcterms:W3CDTF">2014-02-25T18:15:37Z</dcterms:created>
  <dcterms:modified xsi:type="dcterms:W3CDTF">2017-08-30T23:57:50Z</dcterms:modified>
</cp:coreProperties>
</file>