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8" r:id="rId3"/>
    <p:sldId id="258" r:id="rId4"/>
    <p:sldId id="260" r:id="rId5"/>
    <p:sldId id="261" r:id="rId6"/>
    <p:sldId id="264" r:id="rId7"/>
    <p:sldId id="265" r:id="rId8"/>
    <p:sldId id="266" r:id="rId9"/>
    <p:sldId id="290" r:id="rId10"/>
    <p:sldId id="291" r:id="rId11"/>
    <p:sldId id="272" r:id="rId12"/>
    <p:sldId id="273" r:id="rId13"/>
    <p:sldId id="274" r:id="rId14"/>
    <p:sldId id="275" r:id="rId15"/>
    <p:sldId id="278" r:id="rId16"/>
    <p:sldId id="279" r:id="rId17"/>
    <p:sldId id="280" r:id="rId18"/>
    <p:sldId id="292" r:id="rId19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E346E-1855-48C7-91C6-27D7C61D61D7}" type="datetimeFigureOut">
              <a:rPr lang="en-US" smtClean="0"/>
              <a:pPr/>
              <a:t>30-Aug-17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FA38-A571-4C62-896E-94475CC3047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5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8794BD-47E5-440C-ADC8-05EB0A1BD538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4CE303B-ED3C-441B-B56C-9F839ED031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250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BE885-1F79-4FAF-B422-61840C6D2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DE61-A402-473A-BD6E-51E2064C2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8EC8-D8AA-425A-B93C-223890C21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F54225-A261-4045-8A5E-4123FBD8F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6552728" cy="2952327"/>
          </a:xfrm>
        </p:spPr>
        <p:txBody>
          <a:bodyPr/>
          <a:lstStyle/>
          <a:p>
            <a:pPr eaLnBrk="1" hangingPunct="1">
              <a:lnSpc>
                <a:spcPts val="10000"/>
              </a:lnSpc>
              <a:defRPr/>
            </a:pPr>
            <a:r>
              <a:rPr 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Programming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797152"/>
            <a:ext cx="6581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2750"/>
            <a:ext cx="2180704" cy="45067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8553A-2BFF-44D4-84D2-FB179766B6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496944" cy="720080"/>
          </a:xfrm>
        </p:spPr>
        <p:txBody>
          <a:bodyPr/>
          <a:lstStyle/>
          <a:p>
            <a:r>
              <a:rPr lang="en-US" altLang="en-US" sz="4000" dirty="0"/>
              <a:t>Increment and Decrement Operators</a:t>
            </a:r>
          </a:p>
        </p:txBody>
      </p:sp>
      <p:sp>
        <p:nvSpPr>
          <p:cNvPr id="40964" name="Rectangle 9"/>
          <p:cNvSpPr>
            <a:spLocks noChangeArrowheads="1"/>
          </p:cNvSpPr>
          <p:nvPr/>
        </p:nvSpPr>
        <p:spPr bwMode="auto">
          <a:xfrm>
            <a:off x="293370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40965" name="Rectangle 10"/>
          <p:cNvSpPr>
            <a:spLocks noChangeArrowheads="1"/>
          </p:cNvSpPr>
          <p:nvPr/>
        </p:nvSpPr>
        <p:spPr bwMode="auto">
          <a:xfrm>
            <a:off x="2933700" y="2620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3246438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3246438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3246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32464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931988"/>
            <a:ext cx="90932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5806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8788C780-097C-4C3A-A1D7-EC9442DEB8C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1"/>
            <a:ext cx="7772400" cy="694430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Numeric Type Conversion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495800"/>
          </a:xfrm>
          <a:noFill/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sz="4000" dirty="0"/>
              <a:t>Consider the following statements:</a:t>
            </a:r>
          </a:p>
          <a:p>
            <a:pPr algn="just" eaLnBrk="1" hangingPunct="1">
              <a:lnSpc>
                <a:spcPct val="150000"/>
              </a:lnSpc>
              <a:spcBef>
                <a:spcPct val="100000"/>
              </a:spcBef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byte 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>
                <a:solidFill>
                  <a:srgbClr val="C00000"/>
                </a:solidFill>
              </a:rPr>
              <a:t> = 100;</a:t>
            </a:r>
          </a:p>
          <a:p>
            <a:pPr algn="just"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long k = 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>
                <a:solidFill>
                  <a:srgbClr val="C00000"/>
                </a:solidFill>
              </a:rPr>
              <a:t> * 3 + 4;</a:t>
            </a:r>
          </a:p>
          <a:p>
            <a:pPr algn="just"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double d = </a:t>
            </a:r>
            <a:r>
              <a:rPr lang="en-US" sz="3600" b="1" dirty="0" err="1">
                <a:solidFill>
                  <a:srgbClr val="C00000"/>
                </a:solidFill>
              </a:rPr>
              <a:t>i</a:t>
            </a:r>
            <a:r>
              <a:rPr lang="en-US" sz="3600" b="1" dirty="0">
                <a:solidFill>
                  <a:srgbClr val="C00000"/>
                </a:solidFill>
              </a:rPr>
              <a:t> * 3.1 + k / 2;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F8229E1C-5EB5-4EC4-8DC8-5025F01380E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5328592" cy="729952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Conversion Rules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181600"/>
          </a:xfrm>
          <a:noFill/>
        </p:spPr>
        <p:txBody>
          <a:bodyPr/>
          <a:lstStyle/>
          <a:p>
            <a:pPr marL="630238" indent="-630238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When performing a binary operation involving two operands of different types, Java automatically converts the operand based on the following rules:</a:t>
            </a:r>
          </a:p>
          <a:p>
            <a:pPr marL="630238" indent="-630238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800" dirty="0"/>
              <a:t> 1.    If one of the operands is </a:t>
            </a:r>
            <a:r>
              <a:rPr lang="en-US" sz="2800" b="1" dirty="0">
                <a:solidFill>
                  <a:srgbClr val="C00000"/>
                </a:solidFill>
              </a:rPr>
              <a:t>double</a:t>
            </a:r>
            <a:r>
              <a:rPr lang="en-US" sz="2800" dirty="0"/>
              <a:t>, the other is converted into double.</a:t>
            </a:r>
          </a:p>
          <a:p>
            <a:pPr marL="630238" indent="-630238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800" dirty="0"/>
              <a:t>2.    Otherwise, if one of the operands is </a:t>
            </a:r>
            <a:r>
              <a:rPr lang="en-US" sz="2800" b="1" dirty="0">
                <a:solidFill>
                  <a:srgbClr val="C00000"/>
                </a:solidFill>
              </a:rPr>
              <a:t>float</a:t>
            </a:r>
            <a:r>
              <a:rPr lang="en-US" sz="2800" dirty="0"/>
              <a:t>, the other is converted into float.</a:t>
            </a:r>
          </a:p>
          <a:p>
            <a:pPr marL="630238" indent="-630238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800" dirty="0"/>
              <a:t>3.    Otherwise, if one of the operands is </a:t>
            </a:r>
            <a:r>
              <a:rPr lang="en-US" sz="2800" b="1" dirty="0">
                <a:solidFill>
                  <a:srgbClr val="C00000"/>
                </a:solidFill>
              </a:rPr>
              <a:t>long</a:t>
            </a:r>
            <a:r>
              <a:rPr lang="en-US" sz="2800" dirty="0"/>
              <a:t>, the other is converted into long.</a:t>
            </a:r>
          </a:p>
          <a:p>
            <a:pPr marL="630238" indent="-630238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sz="2800" dirty="0"/>
              <a:t>4.    Otherwise, both operands are converted into </a:t>
            </a:r>
            <a:r>
              <a:rPr lang="en-US" sz="2800" b="1" dirty="0">
                <a:solidFill>
                  <a:srgbClr val="C00000"/>
                </a:solidFill>
              </a:rPr>
              <a:t>int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C99E552-4E9D-49C5-8E33-0CB2106EE96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4752528" cy="652463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Type Casting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19" y="1196753"/>
            <a:ext cx="8590855" cy="3960440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>
                <a:solidFill>
                  <a:srgbClr val="C00000"/>
                </a:solidFill>
              </a:rPr>
              <a:t>Implicit casting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double d = 3; </a:t>
            </a:r>
            <a:r>
              <a:rPr lang="en-US" dirty="0"/>
              <a:t>		(type widening)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400" dirty="0"/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4000" b="1" dirty="0">
                <a:solidFill>
                  <a:srgbClr val="C00000"/>
                </a:solidFill>
              </a:rPr>
              <a:t>Explicit casting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3600" dirty="0"/>
              <a:t> 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 = 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)3.0; </a:t>
            </a:r>
            <a:r>
              <a:rPr lang="en-US" dirty="0"/>
              <a:t>		(type narrowing)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 = 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)3.9; </a:t>
            </a:r>
            <a:r>
              <a:rPr lang="en-US" dirty="0"/>
              <a:t>		(Fraction part is truncated) 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600" dirty="0"/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3600" dirty="0"/>
              <a:t>What is wrong?	</a:t>
            </a:r>
            <a:r>
              <a:rPr lang="en-US" sz="3600" dirty="0" err="1">
                <a:solidFill>
                  <a:srgbClr val="C00000"/>
                </a:solidFill>
              </a:rPr>
              <a:t>int</a:t>
            </a:r>
            <a:r>
              <a:rPr lang="en-US" sz="3600" dirty="0">
                <a:solidFill>
                  <a:srgbClr val="C00000"/>
                </a:solidFill>
              </a:rPr>
              <a:t>  x = 6 / 2.0;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0" y="3059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38" y="5229944"/>
            <a:ext cx="78295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0DFFA98-0902-4361-AA01-F3ED5BF50B5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Character Data Type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210816"/>
            <a:ext cx="6408712" cy="2362200"/>
          </a:xfrm>
          <a:noFill/>
        </p:spPr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sz="3000" dirty="0">
                <a:solidFill>
                  <a:srgbClr val="C00000"/>
                </a:solidFill>
              </a:rPr>
              <a:t>char letter = 'A'; </a:t>
            </a:r>
            <a:r>
              <a:rPr lang="en-US" sz="3000" dirty="0"/>
              <a:t>		(ASCII)       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sz="3000" dirty="0">
                <a:solidFill>
                  <a:srgbClr val="C00000"/>
                </a:solidFill>
              </a:rPr>
              <a:t>char </a:t>
            </a:r>
            <a:r>
              <a:rPr lang="en-US" sz="3000" dirty="0" err="1">
                <a:solidFill>
                  <a:srgbClr val="C00000"/>
                </a:solidFill>
              </a:rPr>
              <a:t>numChar</a:t>
            </a:r>
            <a:r>
              <a:rPr lang="en-US" sz="3000" dirty="0">
                <a:solidFill>
                  <a:srgbClr val="C00000"/>
                </a:solidFill>
              </a:rPr>
              <a:t> = '4'; </a:t>
            </a:r>
            <a:r>
              <a:rPr lang="en-US" sz="3000" dirty="0"/>
              <a:t>	(ASCII)</a:t>
            </a:r>
          </a:p>
          <a:p>
            <a:pPr eaLnBrk="1" hangingPunct="1">
              <a:lnSpc>
                <a:spcPct val="30000"/>
              </a:lnSpc>
              <a:spcBef>
                <a:spcPct val="100000"/>
              </a:spcBef>
              <a:buFont typeface="Monotype Sorts" pitchFamily="2" charset="2"/>
              <a:buNone/>
            </a:pPr>
            <a:r>
              <a:rPr lang="en-US" sz="3000" dirty="0">
                <a:solidFill>
                  <a:srgbClr val="C00000"/>
                </a:solidFill>
              </a:rPr>
              <a:t>char letter = '</a:t>
            </a:r>
            <a:r>
              <a:rPr lang="en-US" sz="3000" b="1" dirty="0">
                <a:solidFill>
                  <a:srgbClr val="C00000"/>
                </a:solidFill>
              </a:rPr>
              <a:t>\u</a:t>
            </a:r>
            <a:r>
              <a:rPr lang="en-US" sz="3000" dirty="0">
                <a:solidFill>
                  <a:srgbClr val="C00000"/>
                </a:solidFill>
              </a:rPr>
              <a:t>0041'; </a:t>
            </a:r>
            <a:r>
              <a:rPr lang="en-US" sz="3000" dirty="0"/>
              <a:t>	(Unicode)</a:t>
            </a:r>
          </a:p>
          <a:p>
            <a:pPr eaLnBrk="1" hangingPunct="1">
              <a:lnSpc>
                <a:spcPct val="30000"/>
              </a:lnSpc>
              <a:spcBef>
                <a:spcPct val="100000"/>
              </a:spcBef>
              <a:buFont typeface="Monotype Sorts" pitchFamily="2" charset="2"/>
              <a:buNone/>
            </a:pPr>
            <a:r>
              <a:rPr lang="en-US" sz="3000" dirty="0">
                <a:solidFill>
                  <a:srgbClr val="C00000"/>
                </a:solidFill>
              </a:rPr>
              <a:t>char </a:t>
            </a:r>
            <a:r>
              <a:rPr lang="en-US" sz="3000" dirty="0" err="1">
                <a:solidFill>
                  <a:srgbClr val="C00000"/>
                </a:solidFill>
              </a:rPr>
              <a:t>numChar</a:t>
            </a:r>
            <a:r>
              <a:rPr lang="en-US" sz="3000" dirty="0">
                <a:solidFill>
                  <a:srgbClr val="C00000"/>
                </a:solidFill>
              </a:rPr>
              <a:t> = '</a:t>
            </a:r>
            <a:r>
              <a:rPr lang="en-US" sz="3000" b="1" dirty="0">
                <a:solidFill>
                  <a:srgbClr val="C00000"/>
                </a:solidFill>
              </a:rPr>
              <a:t>\u</a:t>
            </a:r>
            <a:r>
              <a:rPr lang="en-US" sz="3000" dirty="0">
                <a:solidFill>
                  <a:srgbClr val="C00000"/>
                </a:solidFill>
              </a:rPr>
              <a:t>0034'; </a:t>
            </a:r>
            <a:r>
              <a:rPr lang="en-US" sz="3000" dirty="0"/>
              <a:t>(Unicode)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39552" y="3705944"/>
            <a:ext cx="813690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latin typeface="+mn-lt"/>
                <a:cs typeface="Times New Roman" pitchFamily="18" charset="0"/>
              </a:rPr>
              <a:t>NOTE: The increment and decrement operators can also be used on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char</a:t>
            </a:r>
            <a:r>
              <a:rPr lang="en-US" sz="2800" dirty="0">
                <a:latin typeface="+mn-lt"/>
                <a:cs typeface="Times New Roman" pitchFamily="18" charset="0"/>
              </a:rPr>
              <a:t> variables to get the next or preceding Unicode character. For example, the following statements display character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b</a:t>
            </a:r>
            <a:r>
              <a:rPr lang="en-US" sz="2800" dirty="0">
                <a:latin typeface="+mn-lt"/>
                <a:cs typeface="Times New Roman" pitchFamily="18" charset="0"/>
              </a:rPr>
              <a:t>.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1"/>
              </a:buClr>
            </a:pPr>
            <a:r>
              <a:rPr lang="en-US" sz="2600" dirty="0">
                <a:latin typeface="+mn-lt"/>
                <a:cs typeface="Times New Roman" pitchFamily="18" charset="0"/>
              </a:rPr>
              <a:t>   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char </a:t>
            </a:r>
            <a:r>
              <a:rPr lang="en-US" sz="2800" b="1" dirty="0" err="1">
                <a:solidFill>
                  <a:srgbClr val="C00000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= 'a';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1"/>
              </a:buClr>
            </a:pP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   </a:t>
            </a:r>
            <a:r>
              <a:rPr lang="en-US" sz="2800" b="1" dirty="0" err="1">
                <a:solidFill>
                  <a:srgbClr val="C00000"/>
                </a:solidFill>
                <a:latin typeface="+mn-lt"/>
                <a:cs typeface="Times New Roman" pitchFamily="18" charset="0"/>
              </a:rPr>
              <a:t>System.out.println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(++</a:t>
            </a:r>
            <a:r>
              <a:rPr lang="en-US" sz="2800" b="1" dirty="0" err="1">
                <a:solidFill>
                  <a:srgbClr val="C00000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332EE28E-F4D8-4EAD-ACF1-9C3D9569BD1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640"/>
            <a:ext cx="4775448" cy="685800"/>
          </a:xfrm>
          <a:noFill/>
        </p:spPr>
        <p:txBody>
          <a:bodyPr/>
          <a:lstStyle/>
          <a:p>
            <a:pPr eaLnBrk="1" hangingPunct="1"/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7200" dirty="0">
                <a:solidFill>
                  <a:srgbClr val="C00000"/>
                </a:solidFill>
                <a:cs typeface="Times New Roman" pitchFamily="18" charset="0"/>
              </a:rPr>
              <a:t>S</a:t>
            </a:r>
            <a:r>
              <a:rPr lang="en-US" sz="5400" dirty="0">
                <a:solidFill>
                  <a:srgbClr val="C00000"/>
                </a:solidFill>
                <a:cs typeface="Times New Roman" pitchFamily="18" charset="0"/>
              </a:rPr>
              <a:t>tring</a:t>
            </a:r>
            <a:r>
              <a:rPr lang="en-US" sz="5400" dirty="0">
                <a:cs typeface="Times New Roman" pitchFamily="18" charset="0"/>
              </a:rPr>
              <a:t> Type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3600" dirty="0">
                <a:cs typeface="Courier New" pitchFamily="49" charset="0"/>
              </a:rPr>
              <a:t> The char type only represents </a:t>
            </a:r>
            <a:r>
              <a:rPr lang="en-US" sz="3600" b="1" dirty="0">
                <a:solidFill>
                  <a:srgbClr val="C00000"/>
                </a:solidFill>
                <a:cs typeface="Courier New" pitchFamily="49" charset="0"/>
              </a:rPr>
              <a:t>one</a:t>
            </a:r>
            <a:r>
              <a:rPr lang="en-US" sz="3600" dirty="0">
                <a:cs typeface="Courier New" pitchFamily="49" charset="0"/>
              </a:rPr>
              <a:t> character. To represent a string of characters, use the data type called </a:t>
            </a:r>
            <a:r>
              <a:rPr lang="en-US" sz="3600" b="1" dirty="0">
                <a:solidFill>
                  <a:srgbClr val="C00000"/>
                </a:solidFill>
                <a:cs typeface="Courier New" pitchFamily="49" charset="0"/>
              </a:rPr>
              <a:t>String</a:t>
            </a:r>
            <a:r>
              <a:rPr lang="en-US" sz="3600" dirty="0">
                <a:cs typeface="Courier New" pitchFamily="49" charset="0"/>
              </a:rPr>
              <a:t>. For example: </a:t>
            </a:r>
          </a:p>
          <a:p>
            <a:pPr marL="0" indent="0" algn="ctr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3600" dirty="0">
                <a:cs typeface="Courier New" pitchFamily="49" charset="0"/>
              </a:rPr>
              <a:t> </a:t>
            </a:r>
            <a:r>
              <a:rPr lang="en-US" sz="3600" b="1" dirty="0">
                <a:solidFill>
                  <a:srgbClr val="C00000"/>
                </a:solidFill>
                <a:cs typeface="Courier New" pitchFamily="49" charset="0"/>
              </a:rPr>
              <a:t>String message = "Welcome to Java!";</a:t>
            </a:r>
            <a:r>
              <a:rPr lang="en-US" sz="3600" dirty="0">
                <a:cs typeface="Courier New" pitchFamily="49" charset="0"/>
              </a:rPr>
              <a:t> </a:t>
            </a:r>
            <a:endParaRPr lang="en-US" sz="360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</a:pPr>
            <a:r>
              <a:rPr lang="en-US" sz="3600" dirty="0">
                <a:cs typeface="Courier New" pitchFamily="49" charset="0"/>
              </a:rPr>
              <a:t> </a:t>
            </a:r>
            <a:r>
              <a:rPr lang="en-US" sz="3600" dirty="0">
                <a:solidFill>
                  <a:srgbClr val="C00000"/>
                </a:solidFill>
                <a:cs typeface="Courier New" pitchFamily="49" charset="0"/>
              </a:rPr>
              <a:t>String</a:t>
            </a:r>
            <a:r>
              <a:rPr lang="en-US" sz="3600" dirty="0">
                <a:cs typeface="Courier New" pitchFamily="49" charset="0"/>
              </a:rPr>
              <a:t> is actually a predefined class in the Java library.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</a:pPr>
            <a:r>
              <a:rPr lang="en-US" sz="3600" dirty="0">
                <a:cs typeface="Courier New" pitchFamily="49" charset="0"/>
              </a:rPr>
              <a:t> The </a:t>
            </a:r>
            <a:r>
              <a:rPr lang="en-US" sz="3600" dirty="0">
                <a:solidFill>
                  <a:srgbClr val="C00000"/>
                </a:solidFill>
                <a:cs typeface="Courier New" pitchFamily="49" charset="0"/>
              </a:rPr>
              <a:t>String</a:t>
            </a:r>
            <a:r>
              <a:rPr lang="en-US" sz="3600" dirty="0">
                <a:cs typeface="Courier New" pitchFamily="49" charset="0"/>
              </a:rPr>
              <a:t> type is not a primitive type. It is known as a </a:t>
            </a:r>
            <a:r>
              <a:rPr lang="en-US" sz="3600" b="1" i="1" dirty="0">
                <a:cs typeface="Courier New" pitchFamily="49" charset="0"/>
              </a:rPr>
              <a:t>reference</a:t>
            </a:r>
            <a:r>
              <a:rPr lang="en-US" sz="3600" i="1" dirty="0">
                <a:cs typeface="Courier New" pitchFamily="49" charset="0"/>
              </a:rPr>
              <a:t> type</a:t>
            </a:r>
            <a:r>
              <a:rPr lang="en-US" sz="3600" dirty="0">
                <a:cs typeface="Courier New" pitchFamily="49" charset="0"/>
              </a:rPr>
              <a:t>.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16523B8C-26F4-4F4C-A1F0-3507B4437A8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  <a:noFill/>
        </p:spPr>
        <p:txBody>
          <a:bodyPr/>
          <a:lstStyle/>
          <a:p>
            <a:pPr eaLnBrk="1" hangingPunct="1"/>
            <a:r>
              <a:rPr lang="en-US" sz="5400" dirty="0">
                <a:solidFill>
                  <a:srgbClr val="C00000"/>
                </a:solidFill>
                <a:cs typeface="Times New Roman" pitchFamily="18" charset="0"/>
              </a:rPr>
              <a:t>String</a:t>
            </a:r>
            <a:r>
              <a:rPr lang="en-US" sz="5400" dirty="0">
                <a:cs typeface="Times New Roman" pitchFamily="18" charset="0"/>
              </a:rPr>
              <a:t> Concatenation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643050"/>
            <a:ext cx="8858280" cy="4162214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900" dirty="0">
                <a:cs typeface="Times New Roman" pitchFamily="18" charset="0"/>
              </a:rPr>
              <a:t>// Three strings are concatenated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900" b="1" dirty="0">
                <a:solidFill>
                  <a:srgbClr val="C00000"/>
                </a:solidFill>
                <a:cs typeface="Times New Roman" pitchFamily="18" charset="0"/>
              </a:rPr>
              <a:t>String message = "Welcome " </a:t>
            </a:r>
            <a:r>
              <a:rPr lang="en-US" sz="4400" b="1" dirty="0">
                <a:solidFill>
                  <a:srgbClr val="C00000"/>
                </a:solidFill>
                <a:cs typeface="Times New Roman" pitchFamily="18" charset="0"/>
              </a:rPr>
              <a:t>+</a:t>
            </a:r>
            <a:r>
              <a:rPr lang="en-US" sz="2900" b="1" dirty="0">
                <a:solidFill>
                  <a:srgbClr val="C00000"/>
                </a:solidFill>
                <a:cs typeface="Times New Roman" pitchFamily="18" charset="0"/>
              </a:rPr>
              <a:t> "to " </a:t>
            </a:r>
            <a:r>
              <a:rPr lang="en-US" sz="4400" b="1" dirty="0">
                <a:solidFill>
                  <a:srgbClr val="C00000"/>
                </a:solidFill>
                <a:cs typeface="Times New Roman" pitchFamily="18" charset="0"/>
              </a:rPr>
              <a:t>+</a:t>
            </a:r>
            <a:r>
              <a:rPr lang="en-US" sz="2900" b="1" dirty="0">
                <a:solidFill>
                  <a:srgbClr val="C00000"/>
                </a:solidFill>
                <a:cs typeface="Times New Roman" pitchFamily="18" charset="0"/>
              </a:rPr>
              <a:t> "Java";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900" dirty="0">
                <a:cs typeface="Times New Roman" pitchFamily="18" charset="0"/>
              </a:rPr>
              <a:t> 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900" dirty="0">
                <a:cs typeface="Times New Roman" pitchFamily="18" charset="0"/>
              </a:rPr>
              <a:t>// String Chapter is concatenated with number 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900" b="1" dirty="0">
                <a:solidFill>
                  <a:srgbClr val="C00000"/>
                </a:solidFill>
                <a:cs typeface="Times New Roman" pitchFamily="18" charset="0"/>
              </a:rPr>
              <a:t>String s = "Chapter" + 2; </a:t>
            </a:r>
            <a:r>
              <a:rPr lang="en-US" sz="2800" dirty="0">
                <a:cs typeface="Times New Roman" pitchFamily="18" charset="0"/>
              </a:rPr>
              <a:t>// s becomes </a:t>
            </a:r>
            <a:r>
              <a:rPr lang="en-US" sz="2800" b="1" dirty="0">
                <a:cs typeface="Times New Roman" pitchFamily="18" charset="0"/>
              </a:rPr>
              <a:t>Chapter2</a:t>
            </a:r>
            <a:endParaRPr lang="en-US" sz="2900" b="1" dirty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900" dirty="0">
                <a:cs typeface="Times New Roman" pitchFamily="18" charset="0"/>
              </a:rPr>
              <a:t> 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900" dirty="0">
                <a:cs typeface="Times New Roman" pitchFamily="18" charset="0"/>
              </a:rPr>
              <a:t>// String Supplement is concatenated with character B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900" b="1" dirty="0">
                <a:solidFill>
                  <a:srgbClr val="C00000"/>
                </a:solidFill>
                <a:cs typeface="Times New Roman" pitchFamily="18" charset="0"/>
              </a:rPr>
              <a:t>String s1 = "Supplement" + 'B'; </a:t>
            </a:r>
            <a:r>
              <a:rPr lang="en-US" sz="2400" dirty="0">
                <a:cs typeface="Times New Roman" pitchFamily="18" charset="0"/>
              </a:rPr>
              <a:t>// s1 becomes </a:t>
            </a:r>
            <a:r>
              <a:rPr lang="en-US" sz="2400" b="1" dirty="0" err="1">
                <a:cs typeface="Times New Roman" pitchFamily="18" charset="0"/>
              </a:rPr>
              <a:t>SupplementB</a:t>
            </a:r>
            <a:endParaRPr lang="en-US" sz="2900" b="1" dirty="0"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EB6E9FEA-8F8A-4DA7-B618-49C61CD25E4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609600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Console Input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663880" cy="1656184"/>
          </a:xfrm>
          <a:noFill/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 You can use the 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Scanner</a:t>
            </a:r>
            <a:r>
              <a:rPr lang="en-US" dirty="0">
                <a:cs typeface="Times New Roman" pitchFamily="18" charset="0"/>
              </a:rPr>
              <a:t> class for console input.</a:t>
            </a:r>
          </a:p>
          <a:p>
            <a:r>
              <a:rPr lang="en-US" dirty="0">
                <a:cs typeface="Times New Roman" pitchFamily="18" charset="0"/>
              </a:rPr>
              <a:t> Java uses 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System.in</a:t>
            </a:r>
            <a:r>
              <a:rPr lang="en-US" dirty="0">
                <a:cs typeface="Times New Roman" pitchFamily="18" charset="0"/>
              </a:rPr>
              <a:t> to refer to the standard input device (i.e. Keyboard).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75656" y="2852936"/>
            <a:ext cx="5976664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import 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java.util.Scanner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alibri" panose="020F0502020204030204" pitchFamily="34" charset="0"/>
              </a:rPr>
              <a:t>public class Test{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alibri" panose="020F0502020204030204" pitchFamily="34" charset="0"/>
              </a:rPr>
              <a:t>    public static void main(String[] s){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       Scanner input = new Scanner(System.in);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	   </a:t>
            </a:r>
            <a:r>
              <a:rPr lang="en-US" sz="2400" b="1" dirty="0" err="1">
                <a:latin typeface="Calibri" panose="020F0502020204030204" pitchFamily="34" charset="0"/>
              </a:rPr>
              <a:t>System.out.println</a:t>
            </a:r>
            <a:r>
              <a:rPr lang="en-US" sz="2400" b="1" dirty="0">
                <a:latin typeface="Calibri" panose="020F0502020204030204" pitchFamily="34" charset="0"/>
              </a:rPr>
              <a:t>(“Enter  X : ”);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	    </a:t>
            </a:r>
            <a:r>
              <a:rPr lang="en-US" sz="2400" b="1" dirty="0" err="1">
                <a:latin typeface="Calibri" panose="020F0502020204030204" pitchFamily="34" charset="0"/>
              </a:rPr>
              <a:t>int</a:t>
            </a:r>
            <a:r>
              <a:rPr lang="en-US" sz="2400" b="1" dirty="0">
                <a:latin typeface="Calibri" panose="020F0502020204030204" pitchFamily="34" charset="0"/>
              </a:rPr>
              <a:t> x =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input.nextInt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();</a:t>
            </a:r>
            <a:endParaRPr lang="en-US" sz="2400" b="1" dirty="0">
              <a:latin typeface="Calibri" panose="020F050202020403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	    </a:t>
            </a:r>
            <a:r>
              <a:rPr lang="en-US" sz="2400" b="1" dirty="0" err="1">
                <a:latin typeface="Calibri" panose="020F0502020204030204" pitchFamily="34" charset="0"/>
              </a:rPr>
              <a:t>System.out.println</a:t>
            </a:r>
            <a:r>
              <a:rPr lang="en-US" sz="2400" b="1" dirty="0">
                <a:latin typeface="Calibri" panose="020F0502020204030204" pitchFamily="34" charset="0"/>
              </a:rPr>
              <a:t>(“You entered: ”+ x);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alibri" panose="020F0502020204030204" pitchFamily="34" charset="0"/>
              </a:rPr>
              <a:t>    }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latin typeface="Calibri" panose="020F050202020403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0168" y="6381328"/>
            <a:ext cx="573832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3BE92A-97F3-4F6D-893B-2E4699A388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52400"/>
            <a:ext cx="8642350" cy="762000"/>
          </a:xfrm>
          <a:noFill/>
        </p:spPr>
        <p:txBody>
          <a:bodyPr/>
          <a:lstStyle/>
          <a:p>
            <a:r>
              <a:rPr lang="en-US" altLang="en-US" dirty="0"/>
              <a:t>Reading Numbers from the </a:t>
            </a:r>
            <a:r>
              <a:rPr lang="en-US" altLang="en-US" sz="4000" dirty="0"/>
              <a:t>Keyboard</a:t>
            </a:r>
            <a:endParaRPr lang="en-US" alt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555998"/>
            <a:ext cx="8605837" cy="1296938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600" b="1" dirty="0">
                <a:cs typeface="Courier New" pitchFamily="49" charset="0"/>
              </a:rPr>
              <a:t>Scanner input = new Scanner(System.in);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3600" b="1" dirty="0" err="1">
                <a:cs typeface="Courier New" pitchFamily="49" charset="0"/>
              </a:rPr>
              <a:t>int</a:t>
            </a:r>
            <a:r>
              <a:rPr lang="en-US" altLang="en-US" sz="3600" b="1" dirty="0">
                <a:cs typeface="Courier New" pitchFamily="49" charset="0"/>
              </a:rPr>
              <a:t> value = </a:t>
            </a:r>
            <a:r>
              <a:rPr lang="en-US" altLang="en-US" sz="3600" b="1" dirty="0" err="1">
                <a:cs typeface="Courier New" pitchFamily="49" charset="0"/>
              </a:rPr>
              <a:t>input.nextInt</a:t>
            </a:r>
            <a:r>
              <a:rPr lang="en-US" altLang="en-US" sz="3600" b="1" dirty="0">
                <a:cs typeface="Courier New" pitchFamily="49" charset="0"/>
              </a:rPr>
              <a:t>();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190750" y="2881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212976"/>
            <a:ext cx="6264696" cy="341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885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822704" y="6399213"/>
            <a:ext cx="285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284307-6DFE-45D2-A8F6-019B6C4E25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7772400" cy="533400"/>
          </a:xfrm>
          <a:noFill/>
        </p:spPr>
        <p:txBody>
          <a:bodyPr/>
          <a:lstStyle/>
          <a:p>
            <a:r>
              <a:rPr lang="en-US" altLang="en-US" sz="5400" dirty="0"/>
              <a:t>Trace a Program Execution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840" y="1199728"/>
            <a:ext cx="6299448" cy="5181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public class </a:t>
            </a:r>
            <a:r>
              <a:rPr lang="en-US" altLang="en-US" sz="2000" b="1" dirty="0" err="1"/>
              <a:t>ComputeArea</a:t>
            </a:r>
            <a:r>
              <a:rPr lang="en-US" altLang="en-US" sz="2000" dirty="0"/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/** Main method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public static void </a:t>
            </a:r>
            <a:r>
              <a:rPr lang="en-US" altLang="en-US" sz="2000" b="1" dirty="0"/>
              <a:t>main</a:t>
            </a:r>
            <a:r>
              <a:rPr lang="en-US" altLang="en-US" sz="2000" dirty="0"/>
              <a:t>(String[]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double radius;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double area;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/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// Assign a radius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radius = 20;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200" dirty="0"/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// Compute area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area = radius * radius * 3.14159;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/>
              <a:t>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// Display results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("The area for the circle of radius " +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    radius + " is " + area);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7296472" y="2518792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20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6458272" y="2518792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radius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7296472" y="1985392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memory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7296472" y="2975992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1256.636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6458272" y="2975992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area</a:t>
            </a:r>
          </a:p>
        </p:txBody>
      </p:sp>
      <p:pic>
        <p:nvPicPr>
          <p:cNvPr id="1229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661248"/>
            <a:ext cx="4608512" cy="108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0358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14986D56-4883-46BE-B152-AC6782D9158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3278738" cy="685800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Identifiers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760"/>
            <a:ext cx="8686800" cy="4751040"/>
          </a:xfrm>
          <a:noFill/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dirty="0"/>
              <a:t> An </a:t>
            </a:r>
            <a:r>
              <a:rPr lang="en-US" sz="2800" b="1" dirty="0">
                <a:solidFill>
                  <a:srgbClr val="C00000"/>
                </a:solidFill>
              </a:rPr>
              <a:t>identifier</a:t>
            </a:r>
            <a:r>
              <a:rPr lang="en-US" sz="2800" dirty="0"/>
              <a:t> is a sequence of characters that consist of letters, digits, underscores (</a:t>
            </a:r>
            <a:r>
              <a:rPr lang="en-US" sz="2800" b="1" dirty="0">
                <a:solidFill>
                  <a:srgbClr val="C00000"/>
                </a:solidFill>
              </a:rPr>
              <a:t>_</a:t>
            </a:r>
            <a:r>
              <a:rPr lang="en-US" sz="2800" dirty="0"/>
              <a:t>), and dollar signs (</a:t>
            </a:r>
            <a:r>
              <a:rPr lang="en-US" sz="2800" b="1" dirty="0">
                <a:solidFill>
                  <a:srgbClr val="C00000"/>
                </a:solidFill>
              </a:rPr>
              <a:t>$</a:t>
            </a:r>
            <a:r>
              <a:rPr lang="en-US" sz="2800" dirty="0"/>
              <a:t>). 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/>
              <a:t> An identifier must start with a letter, an underscore (</a:t>
            </a:r>
            <a:r>
              <a:rPr lang="en-US" sz="2800" b="1" dirty="0">
                <a:solidFill>
                  <a:srgbClr val="C00000"/>
                </a:solidFill>
              </a:rPr>
              <a:t>_</a:t>
            </a:r>
            <a:r>
              <a:rPr lang="en-US" sz="2800" dirty="0"/>
              <a:t>), or a dollar sign (</a:t>
            </a:r>
            <a:r>
              <a:rPr lang="en-US" sz="2800" b="1" dirty="0">
                <a:solidFill>
                  <a:srgbClr val="C00000"/>
                </a:solidFill>
              </a:rPr>
              <a:t>$</a:t>
            </a:r>
            <a:r>
              <a:rPr lang="en-US" sz="2800" dirty="0"/>
              <a:t>). It cannot start with a digit.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An identifier cannot be a reserved word. (See </a:t>
            </a:r>
            <a:r>
              <a:rPr lang="en-US" b="1" dirty="0"/>
              <a:t>Appendix A</a:t>
            </a:r>
            <a:r>
              <a:rPr lang="en-US" dirty="0"/>
              <a:t>, “Java Keywords”).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/>
              <a:t> An identifier cannot be</a:t>
            </a:r>
            <a:r>
              <a:rPr lang="en-US" sz="36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true</a:t>
            </a:r>
            <a:r>
              <a:rPr lang="en-US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false</a:t>
            </a:r>
            <a:r>
              <a:rPr lang="en-US" dirty="0"/>
              <a:t>, or </a:t>
            </a:r>
            <a:r>
              <a:rPr lang="en-US" sz="2800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/>
              <a:t> An identifier can be of any length.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81CA1E07-4D68-46EB-81A6-0A404491B46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88640"/>
            <a:ext cx="6590536" cy="811485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Declaring Variables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84976" cy="2016224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x;         		</a:t>
            </a:r>
            <a:r>
              <a:rPr lang="en-US" sz="2800" dirty="0"/>
              <a:t>// Declare x to be an integer variable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double radius; 	</a:t>
            </a:r>
            <a:r>
              <a:rPr lang="en-US" sz="2800" dirty="0"/>
              <a:t>// Declare radius to be a double variable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char a;        	</a:t>
            </a:r>
            <a:r>
              <a:rPr lang="en-US" sz="2800" dirty="0"/>
              <a:t>// Declare a to be a character variable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3712" y="3553618"/>
            <a:ext cx="7166600" cy="73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5400" dirty="0"/>
              <a:t>Assignment Statements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4509120"/>
            <a:ext cx="669674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5000"/>
              </a:spcAft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x = 1;          		</a:t>
            </a:r>
            <a:r>
              <a:rPr lang="en-US" dirty="0"/>
              <a:t>// Assign 1 to x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radius = 1.0;   	</a:t>
            </a:r>
            <a:r>
              <a:rPr lang="en-US" dirty="0"/>
              <a:t>// Assign 1.0 to radius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a = 'A';        	</a:t>
            </a:r>
            <a:r>
              <a:rPr lang="en-US" dirty="0"/>
              <a:t>// Assign 'A' to a</a:t>
            </a:r>
            <a:br>
              <a:rPr lang="en-US" sz="3600" dirty="0"/>
            </a:br>
            <a:endParaRPr lang="en-US" sz="5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F4449890-C7C3-4C1E-831A-6A28955FE7D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34854" y="260648"/>
            <a:ext cx="7772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5400" dirty="0"/>
              <a:t>Declaring and Initializing</a:t>
            </a:r>
            <a:br>
              <a:rPr lang="en-US" sz="5400" dirty="0"/>
            </a:br>
            <a:r>
              <a:rPr lang="en-US" sz="5400" dirty="0"/>
              <a:t>in One Step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44824"/>
            <a:ext cx="38043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600" b="1" dirty="0" err="1">
                <a:solidFill>
                  <a:srgbClr val="C00000"/>
                </a:solidFill>
              </a:rPr>
              <a:t>int</a:t>
            </a:r>
            <a:r>
              <a:rPr lang="en-US" sz="3600" b="1" dirty="0">
                <a:solidFill>
                  <a:srgbClr val="C00000"/>
                </a:solidFill>
              </a:rPr>
              <a:t> x = 1;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double d = 1.4;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endParaRPr lang="en-US" sz="36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20164" y="3573016"/>
            <a:ext cx="7772400" cy="785835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Named Constants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64130" y="4539952"/>
            <a:ext cx="716831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final</a:t>
            </a:r>
            <a:r>
              <a:rPr lang="en-US" b="1" dirty="0"/>
              <a:t> </a:t>
            </a:r>
            <a:r>
              <a:rPr lang="en-US" b="1" dirty="0" err="1"/>
              <a:t>datatype</a:t>
            </a:r>
            <a:r>
              <a:rPr lang="en-US" b="1" dirty="0"/>
              <a:t> CONSTANTNAME = VALUE;   </a:t>
            </a:r>
          </a:p>
          <a:p>
            <a:pPr>
              <a:buFont typeface="Monotype Sorts" pitchFamily="2" charset="2"/>
              <a:buNone/>
            </a:pPr>
            <a:r>
              <a:rPr lang="en-US" sz="4000" b="1" dirty="0">
                <a:solidFill>
                  <a:srgbClr val="C00000"/>
                </a:solidFill>
              </a:rPr>
              <a:t>final double PI = 3.14159; </a:t>
            </a:r>
          </a:p>
          <a:p>
            <a:pPr>
              <a:buFont typeface="Monotype Sorts" pitchFamily="2" charset="2"/>
              <a:buNone/>
            </a:pPr>
            <a:r>
              <a:rPr lang="en-US" sz="4000" b="1" dirty="0">
                <a:solidFill>
                  <a:srgbClr val="C00000"/>
                </a:solidFill>
              </a:rPr>
              <a:t>final </a:t>
            </a:r>
            <a:r>
              <a:rPr lang="en-US" sz="4000" b="1" dirty="0" err="1">
                <a:solidFill>
                  <a:srgbClr val="C00000"/>
                </a:solidFill>
              </a:rPr>
              <a:t>int</a:t>
            </a:r>
            <a:r>
              <a:rPr lang="en-US" sz="4000" b="1" dirty="0">
                <a:solidFill>
                  <a:srgbClr val="C00000"/>
                </a:solidFill>
              </a:rPr>
              <a:t> SIZE = 3;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0FCDC341-AF6D-451A-A878-2393E5E47A6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3"/>
            <a:ext cx="7772400" cy="765868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Naming Conventions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15436" cy="4652978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 Choose </a:t>
            </a:r>
            <a:r>
              <a:rPr lang="en-US" sz="3600" b="1" dirty="0"/>
              <a:t>meaningful</a:t>
            </a:r>
            <a:r>
              <a:rPr lang="en-US" sz="3600" dirty="0"/>
              <a:t> and descriptive names.</a:t>
            </a:r>
          </a:p>
          <a:p>
            <a:pPr eaLnBrk="1" hangingPunct="1"/>
            <a:r>
              <a:rPr lang="en-US" sz="3600" dirty="0"/>
              <a:t> Variables and method names:  </a:t>
            </a:r>
          </a:p>
          <a:p>
            <a:pPr lvl="1" eaLnBrk="1" hangingPunct="1"/>
            <a:r>
              <a:rPr lang="en-US" sz="3200" dirty="0"/>
              <a:t> Use lowercase. </a:t>
            </a:r>
          </a:p>
          <a:p>
            <a:pPr lvl="1" eaLnBrk="1" hangingPunct="1"/>
            <a:r>
              <a:rPr lang="en-US" sz="3200" dirty="0"/>
              <a:t> If the name consists of several words, concatenate all in one, use lowercase for the first word, and capitalize the first letter of each subsequent word in the name. </a:t>
            </a:r>
          </a:p>
          <a:p>
            <a:pPr lvl="1" eaLnBrk="1" hangingPunct="1"/>
            <a:r>
              <a:rPr lang="en-US" sz="3200" dirty="0"/>
              <a:t> For example, the variables </a:t>
            </a:r>
            <a:r>
              <a:rPr lang="en-US" b="1" dirty="0">
                <a:solidFill>
                  <a:srgbClr val="C00000"/>
                </a:solidFill>
              </a:rPr>
              <a:t>radius</a:t>
            </a:r>
            <a:r>
              <a:rPr lang="en-US" sz="3200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area</a:t>
            </a:r>
            <a:r>
              <a:rPr lang="en-US" sz="3200" dirty="0"/>
              <a:t>, and the method </a:t>
            </a:r>
            <a:r>
              <a:rPr lang="en-US" b="1" dirty="0" err="1">
                <a:solidFill>
                  <a:srgbClr val="C00000"/>
                </a:solidFill>
              </a:rPr>
              <a:t>computeArea</a:t>
            </a:r>
            <a:r>
              <a:rPr lang="en-US" sz="3200" dirty="0"/>
              <a:t>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716366B-49B2-4075-AE94-4B4BC88406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9"/>
            <a:ext cx="7772400" cy="622992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Naming Conventions, </a:t>
            </a:r>
            <a:r>
              <a:rPr lang="en-US" sz="3200" dirty="0"/>
              <a:t>cont.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3"/>
            <a:ext cx="8429655" cy="5214952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3600" b="1" dirty="0"/>
              <a:t> Class names: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Capitalize the first letter of each word in the name.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For example, the class name </a:t>
            </a:r>
            <a:r>
              <a:rPr lang="en-US" b="1" dirty="0" err="1">
                <a:solidFill>
                  <a:srgbClr val="C00000"/>
                </a:solidFill>
              </a:rPr>
              <a:t>ComputeArea</a:t>
            </a:r>
            <a:r>
              <a:rPr lang="en-US" sz="3200" dirty="0"/>
              <a:t>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3600" dirty="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dirty="0"/>
              <a:t> </a:t>
            </a:r>
            <a:r>
              <a:rPr lang="en-US" sz="3600" b="1" dirty="0"/>
              <a:t>Constants</a:t>
            </a:r>
            <a:r>
              <a:rPr lang="en-US" sz="360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Capitalize all letters in constants, and use underscores to connect words.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For example, the constant  </a:t>
            </a:r>
            <a:r>
              <a:rPr lang="en-US" b="1" dirty="0">
                <a:solidFill>
                  <a:srgbClr val="C00000"/>
                </a:solidFill>
              </a:rPr>
              <a:t>PI</a:t>
            </a:r>
            <a:r>
              <a:rPr lang="en-US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MAX_VALUE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484E7BD8-2AF8-40DE-8D20-2AD5C9DD46F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85750"/>
            <a:ext cx="7772400" cy="538163"/>
          </a:xfrm>
          <a:noFill/>
        </p:spPr>
        <p:txBody>
          <a:bodyPr/>
          <a:lstStyle/>
          <a:p>
            <a:pPr eaLnBrk="1" hangingPunct="1"/>
            <a:r>
              <a:rPr lang="en-US" sz="5400" dirty="0"/>
              <a:t>Numerical Data Types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2152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88" y="1152103"/>
            <a:ext cx="85725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3E5421-9829-4EC4-848A-A1DB6A9D868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772400" cy="792088"/>
          </a:xfrm>
          <a:noFill/>
        </p:spPr>
        <p:txBody>
          <a:bodyPr/>
          <a:lstStyle/>
          <a:p>
            <a:r>
              <a:rPr lang="en-US" altLang="en-US" sz="5400" dirty="0"/>
              <a:t>double vs. float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355725"/>
            <a:ext cx="8680450" cy="1150938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/>
              <a:t>The double type values are more accurate than the float type values. For example,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31775" y="2622550"/>
            <a:ext cx="86804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 dirty="0" err="1">
                <a:solidFill>
                  <a:srgbClr val="C00000"/>
                </a:solidFill>
                <a:latin typeface="Courier New" pitchFamily="49" charset="0"/>
              </a:rPr>
              <a:t>System.out.println</a:t>
            </a:r>
            <a:r>
              <a:rPr lang="en-US" altLang="en-US" sz="2000" b="1" dirty="0">
                <a:solidFill>
                  <a:srgbClr val="C00000"/>
                </a:solidFill>
                <a:latin typeface="Courier New" pitchFamily="49" charset="0"/>
              </a:rPr>
              <a:t>("1.0 / 3.0 is " + 1.0 / 3.0);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31775" y="4657725"/>
            <a:ext cx="86804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 dirty="0" err="1">
                <a:solidFill>
                  <a:srgbClr val="C00000"/>
                </a:solidFill>
                <a:latin typeface="Courier New" pitchFamily="49" charset="0"/>
              </a:rPr>
              <a:t>System.out.println</a:t>
            </a:r>
            <a:r>
              <a:rPr lang="en-US" altLang="en-US" sz="2000" b="1" dirty="0">
                <a:solidFill>
                  <a:srgbClr val="C00000"/>
                </a:solidFill>
                <a:latin typeface="Courier New" pitchFamily="49" charset="0"/>
              </a:rPr>
              <a:t>("1.0F / 3.0F is " + 1.0F / 3.0F);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12" y="3455988"/>
            <a:ext cx="5549153" cy="98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5272088"/>
            <a:ext cx="4891931" cy="96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4092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188</TotalTime>
  <Words>684</Words>
  <Application>Microsoft Office PowerPoint</Application>
  <PresentationFormat>On-screen Show (4:3)</PresentationFormat>
  <Paragraphs>139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Monotype Sorts</vt:lpstr>
      <vt:lpstr>Times New Roman</vt:lpstr>
      <vt:lpstr>Wingdings</vt:lpstr>
      <vt:lpstr>Templet</vt:lpstr>
      <vt:lpstr>Elementary Programming</vt:lpstr>
      <vt:lpstr>Trace a Program Execution</vt:lpstr>
      <vt:lpstr>Identifiers</vt:lpstr>
      <vt:lpstr>Declaring Variables</vt:lpstr>
      <vt:lpstr>Named Constants</vt:lpstr>
      <vt:lpstr>Naming Conventions</vt:lpstr>
      <vt:lpstr>Naming Conventions, cont.</vt:lpstr>
      <vt:lpstr>Numerical Data Types</vt:lpstr>
      <vt:lpstr>double vs. float </vt:lpstr>
      <vt:lpstr>Increment and Decrement Operators</vt:lpstr>
      <vt:lpstr>Numeric Type Conversion</vt:lpstr>
      <vt:lpstr>Conversion Rules</vt:lpstr>
      <vt:lpstr>Type Casting</vt:lpstr>
      <vt:lpstr>Character Data Type</vt:lpstr>
      <vt:lpstr>The String Type </vt:lpstr>
      <vt:lpstr>String Concatenation </vt:lpstr>
      <vt:lpstr>Console Input</vt:lpstr>
      <vt:lpstr>Reading Numbers from the Keyboard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48</cp:revision>
  <dcterms:created xsi:type="dcterms:W3CDTF">2014-02-28T09:00:44Z</dcterms:created>
  <dcterms:modified xsi:type="dcterms:W3CDTF">2017-08-30T23:58:47Z</dcterms:modified>
</cp:coreProperties>
</file>