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1" r:id="rId4"/>
    <p:sldId id="266" r:id="rId5"/>
    <p:sldId id="267" r:id="rId6"/>
    <p:sldId id="268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74ACF3-34D5-4CAF-BEE2-3D4536325451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B39F99F-609C-4B5E-BAF8-211526A96A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08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05CB6-BE6A-4489-B6C1-BF6B1D2AA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8E7B-24CF-447B-A812-086666CB5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6C44B-931D-4FD1-90CE-0126EBBFA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F99460-B56F-4A78-8066-48817604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28800"/>
            <a:ext cx="2717837" cy="3893750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6120680" cy="1656184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57" y="4143380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5431258E-EA5B-451F-AB24-A2187A3F31D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7219950" cy="417512"/>
          </a:xfrm>
        </p:spPr>
        <p:txBody>
          <a:bodyPr/>
          <a:lstStyle/>
          <a:p>
            <a:pPr eaLnBrk="1" hangingPunct="1"/>
            <a:r>
              <a:rPr lang="en-US" sz="5400" dirty="0">
                <a:cs typeface="Courier New" pitchFamily="49" charset="0"/>
              </a:rPr>
              <a:t>Formatting Output</a:t>
            </a:r>
            <a:r>
              <a:rPr lang="en-US" sz="5400" dirty="0"/>
              <a:t>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81000" y="1166832"/>
            <a:ext cx="8763000" cy="51090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Use the </a:t>
            </a:r>
            <a:r>
              <a:rPr lang="en-US" sz="3200" b="1" dirty="0" err="1">
                <a:solidFill>
                  <a:srgbClr val="C00000"/>
                </a:solidFill>
                <a:cs typeface="Courier New" pitchFamily="49" charset="0"/>
              </a:rPr>
              <a:t>printf</a:t>
            </a:r>
            <a:r>
              <a:rPr lang="en-US" sz="3200" dirty="0">
                <a:cs typeface="Courier New" pitchFamily="49" charset="0"/>
              </a:rPr>
              <a:t> </a:t>
            </a:r>
            <a:r>
              <a:rPr lang="en-US" sz="2800" dirty="0">
                <a:cs typeface="Courier New" pitchFamily="49" charset="0"/>
              </a:rPr>
              <a:t>statement:</a:t>
            </a:r>
          </a:p>
          <a:p>
            <a:pPr lvl="1">
              <a:spcBef>
                <a:spcPct val="50000"/>
              </a:spcBef>
            </a:pPr>
            <a:r>
              <a:rPr lang="en-US" sz="2800" b="1" dirty="0" err="1">
                <a:solidFill>
                  <a:srgbClr val="C00000"/>
                </a:solidFill>
                <a:cs typeface="Courier New" pitchFamily="49" charset="0"/>
              </a:rPr>
              <a:t>System.out.printf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( format, items );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cs typeface="Courier New" pitchFamily="49" charset="0"/>
              </a:rPr>
              <a:t> Where format is a string that may consist of substrings and </a:t>
            </a:r>
            <a:r>
              <a:rPr lang="en-US" sz="2800" b="1" dirty="0">
                <a:cs typeface="Courier New" pitchFamily="49" charset="0"/>
              </a:rPr>
              <a:t>format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b="1" dirty="0" err="1">
                <a:cs typeface="Courier New" pitchFamily="49" charset="0"/>
              </a:rPr>
              <a:t>specifiers</a:t>
            </a:r>
            <a:r>
              <a:rPr lang="en-US" sz="2800" dirty="0">
                <a:cs typeface="Courier New" pitchFamily="49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cs typeface="Courier New" pitchFamily="49" charset="0"/>
              </a:rPr>
              <a:t> A format </a:t>
            </a:r>
            <a:r>
              <a:rPr lang="en-US" sz="2800" dirty="0" err="1">
                <a:cs typeface="Courier New" pitchFamily="49" charset="0"/>
              </a:rPr>
              <a:t>specifier</a:t>
            </a:r>
            <a:r>
              <a:rPr lang="en-US" sz="2800" dirty="0">
                <a:cs typeface="Courier New" pitchFamily="49" charset="0"/>
              </a:rPr>
              <a:t> specifies how an item should be displayed.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cs typeface="Courier New" pitchFamily="49" charset="0"/>
              </a:rPr>
              <a:t> An item may be a numeric value, character, boolean value, or a string.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cs typeface="Courier New" pitchFamily="49" charset="0"/>
              </a:rPr>
              <a:t> Each </a:t>
            </a:r>
            <a:r>
              <a:rPr lang="en-US" sz="2800" dirty="0" err="1">
                <a:cs typeface="Courier New" pitchFamily="49" charset="0"/>
              </a:rPr>
              <a:t>specifier</a:t>
            </a:r>
            <a:r>
              <a:rPr lang="en-US" sz="2800" dirty="0">
                <a:cs typeface="Courier New" pitchFamily="49" charset="0"/>
              </a:rPr>
              <a:t> begins with a </a:t>
            </a:r>
            <a:r>
              <a:rPr lang="en-US" sz="2800" b="1" dirty="0">
                <a:cs typeface="Courier New" pitchFamily="49" charset="0"/>
              </a:rPr>
              <a:t>percent</a:t>
            </a:r>
            <a:r>
              <a:rPr lang="en-US" sz="2800" dirty="0">
                <a:cs typeface="Courier New" pitchFamily="49" charset="0"/>
              </a:rPr>
              <a:t> sign.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520D07A-B4F5-4CE3-92A9-EB6C38C465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786842" cy="417512"/>
          </a:xfrm>
        </p:spPr>
        <p:txBody>
          <a:bodyPr/>
          <a:lstStyle/>
          <a:p>
            <a:pPr eaLnBrk="1" hangingPunct="1"/>
            <a:r>
              <a:rPr lang="en-US" sz="5400" dirty="0">
                <a:cs typeface="Courier New" pitchFamily="49" charset="0"/>
              </a:rPr>
              <a:t>Frequently-Used Specifiers</a:t>
            </a:r>
            <a:r>
              <a:rPr lang="en-US" sz="5400" dirty="0"/>
              <a:t> 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09594" y="1217619"/>
            <a:ext cx="876300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>
                <a:latin typeface="+mn-lt"/>
                <a:cs typeface="Courier New" pitchFamily="49" charset="0"/>
              </a:rPr>
              <a:t>Specifier</a:t>
            </a:r>
            <a:r>
              <a:rPr lang="en-US" sz="2000" b="1" dirty="0">
                <a:latin typeface="+mn-lt"/>
                <a:cs typeface="Courier New" pitchFamily="49" charset="0"/>
              </a:rPr>
              <a:t>  	</a:t>
            </a:r>
            <a:r>
              <a:rPr lang="en-US" sz="2000" b="1" u="sng" dirty="0">
                <a:latin typeface="+mn-lt"/>
                <a:cs typeface="Courier New" pitchFamily="49" charset="0"/>
              </a:rPr>
              <a:t>Output</a:t>
            </a:r>
            <a:r>
              <a:rPr lang="en-US" sz="2000" b="1" dirty="0">
                <a:latin typeface="+mn-lt"/>
                <a:cs typeface="Courier New" pitchFamily="49" charset="0"/>
              </a:rPr>
              <a:t>					</a:t>
            </a:r>
            <a:r>
              <a:rPr lang="en-US" sz="2000" b="1" u="sng" dirty="0">
                <a:latin typeface="+mn-lt"/>
                <a:cs typeface="Courier New" pitchFamily="49" charset="0"/>
              </a:rPr>
              <a:t>Example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%b </a:t>
            </a:r>
            <a:r>
              <a:rPr lang="en-US" sz="2000" dirty="0">
                <a:latin typeface="+mn-lt"/>
                <a:cs typeface="Courier New" pitchFamily="49" charset="0"/>
              </a:rPr>
              <a:t>	  	a boolean value  				true or false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%c            	</a:t>
            </a:r>
            <a:r>
              <a:rPr lang="en-US" sz="2000" dirty="0">
                <a:latin typeface="+mn-lt"/>
                <a:cs typeface="Courier New" pitchFamily="49" charset="0"/>
              </a:rPr>
              <a:t>a character  				'a'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%d  </a:t>
            </a:r>
            <a:r>
              <a:rPr lang="en-US" sz="2000" dirty="0">
                <a:latin typeface="+mn-lt"/>
                <a:cs typeface="Courier New" pitchFamily="49" charset="0"/>
              </a:rPr>
              <a:t>	  	a decimal integer 			</a:t>
            </a:r>
            <a:r>
              <a:rPr lang="en-US" sz="2000" dirty="0">
                <a:latin typeface="+mn-lt"/>
                <a:cs typeface="Times New Roman" pitchFamily="18" charset="0"/>
              </a:rPr>
              <a:t>200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%f           		</a:t>
            </a:r>
            <a:r>
              <a:rPr lang="en-US" sz="2000" dirty="0">
                <a:latin typeface="+mn-lt"/>
                <a:cs typeface="Courier New" pitchFamily="49" charset="0"/>
              </a:rPr>
              <a:t>a floating-point number 			45.460000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%e           	</a:t>
            </a:r>
            <a:r>
              <a:rPr lang="en-US" sz="1600" dirty="0">
                <a:latin typeface="+mn-lt"/>
                <a:cs typeface="Courier New" pitchFamily="49" charset="0"/>
              </a:rPr>
              <a:t>a number in standard scientific notation</a:t>
            </a:r>
            <a:r>
              <a:rPr lang="en-US" sz="2000" dirty="0">
                <a:latin typeface="+mn-lt"/>
                <a:cs typeface="Courier New" pitchFamily="49" charset="0"/>
              </a:rPr>
              <a:t>        	4.556000e+01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%s</a:t>
            </a: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 </a:t>
            </a:r>
            <a:r>
              <a:rPr lang="en-US" sz="2000" dirty="0">
                <a:latin typeface="+mn-lt"/>
                <a:cs typeface="Courier New" pitchFamily="49" charset="0"/>
              </a:rPr>
              <a:t>	  	a string  					"Java is cool" 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452688" y="2976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2452688" y="2838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94" y="4643446"/>
            <a:ext cx="8477248" cy="18958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BFE1737-D625-401B-B35C-633B4D42010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785818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Operator Precedence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7829576" cy="5110178"/>
          </a:xfrm>
          <a:noFill/>
        </p:spPr>
        <p:txBody>
          <a:bodyPr/>
          <a:lstStyle/>
          <a:p>
            <a:pPr algn="just" eaLnBrk="1" hangingPunct="1"/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++, 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--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+, - (Unary plus and minus), ++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--</a:t>
            </a:r>
            <a:r>
              <a:rPr lang="en-US" sz="2000" dirty="0" err="1">
                <a:latin typeface="Courier New" pitchFamily="49" charset="0"/>
              </a:rPr>
              <a:t>var</a:t>
            </a:r>
            <a:endParaRPr lang="en-US" sz="2000" dirty="0">
              <a:latin typeface="Courier New" pitchFamily="49" charset="0"/>
            </a:endParaRP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(type) Casting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! (Not)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*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/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% (Multiplication, division, and remainder)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- (Binary addition and subtraction)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&lt;=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&gt;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&gt;= (Comparison)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==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!=; (Equality) 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^ (Exclusive OR) 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&amp;&amp; (Conditional AND) Short-circuit AND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|| (Conditional OR) Short-circuit OR</a:t>
            </a:r>
          </a:p>
          <a:p>
            <a:pPr algn="just" eaLnBrk="1" hangingPunct="1"/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+=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-=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*=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/=</a:t>
            </a:r>
            <a:r>
              <a:rPr lang="en-US" sz="2000" dirty="0"/>
              <a:t>,</a:t>
            </a:r>
            <a:r>
              <a:rPr lang="en-US" sz="2000" dirty="0">
                <a:latin typeface="Courier New" pitchFamily="49" charset="0"/>
              </a:rPr>
              <a:t> %= (Assignment operator)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15312" y="1285875"/>
            <a:ext cx="500091" cy="471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9851777-CE7D-4EE0-B54E-7F191077CB5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7166"/>
            <a:ext cx="8915400" cy="609600"/>
          </a:xfrm>
          <a:noFill/>
        </p:spPr>
        <p:txBody>
          <a:bodyPr/>
          <a:lstStyle/>
          <a:p>
            <a:pPr eaLnBrk="1" hangingPunct="1"/>
            <a:r>
              <a:rPr lang="en-US" sz="4000" dirty="0"/>
              <a:t>Operator Precedence and </a:t>
            </a:r>
            <a:r>
              <a:rPr lang="en-US" sz="4000" dirty="0" err="1"/>
              <a:t>Associativity</a:t>
            </a:r>
            <a:endParaRPr 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85860"/>
            <a:ext cx="8534400" cy="4786346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cs typeface="Times New Roman" pitchFamily="18" charset="0"/>
              </a:rPr>
              <a:t> The expression in the parentheses is evaluated first. (Parentheses can be nested, in which case the expression in the inner parentheses is executed first.) 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cs typeface="Times New Roman" pitchFamily="18" charset="0"/>
              </a:rPr>
              <a:t> When evaluating an expression without parentheses, the operators are applied according to the precedence rule and the </a:t>
            </a:r>
            <a:r>
              <a:rPr lang="en-US" sz="2800" b="1" dirty="0" err="1">
                <a:solidFill>
                  <a:srgbClr val="C00000"/>
                </a:solidFill>
                <a:cs typeface="Times New Roman" pitchFamily="18" charset="0"/>
              </a:rPr>
              <a:t>associativity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 rule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cs typeface="Times New Roman" pitchFamily="18" charset="0"/>
              </a:rPr>
              <a:t> If operators with the same precedence are next to each other, their </a:t>
            </a:r>
            <a:r>
              <a:rPr lang="en-US" sz="2800" dirty="0" err="1">
                <a:cs typeface="Times New Roman" pitchFamily="18" charset="0"/>
              </a:rPr>
              <a:t>associativity</a:t>
            </a:r>
            <a:r>
              <a:rPr lang="en-US" sz="2800" dirty="0">
                <a:cs typeface="Times New Roman" pitchFamily="18" charset="0"/>
              </a:rPr>
              <a:t> determines the order of evaluation. All binary operators except assignment operators are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left-associative</a:t>
            </a:r>
            <a:r>
              <a:rPr lang="en-US" sz="2800" dirty="0">
                <a:cs typeface="Times New Roman" pitchFamily="18" charset="0"/>
              </a:rPr>
              <a:t>.</a:t>
            </a:r>
            <a:r>
              <a:rPr lang="en-US" sz="2500" dirty="0">
                <a:cs typeface="Courier New" pitchFamily="49" charset="0"/>
              </a:rPr>
              <a:t> 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166938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53108F1-3C51-48E8-B9B1-F34CD0BB8E2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6929486" cy="785818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Operator </a:t>
            </a:r>
            <a:r>
              <a:rPr lang="en-US" sz="5400" dirty="0" err="1"/>
              <a:t>Associativity</a:t>
            </a:r>
            <a:endParaRPr lang="en-US" sz="54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99588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   </a:t>
            </a:r>
            <a:r>
              <a:rPr lang="en-US" sz="3300" dirty="0">
                <a:cs typeface="Times New Roman" pitchFamily="18" charset="0"/>
              </a:rPr>
              <a:t>When two operators with the same precedence are evaluated, the </a:t>
            </a:r>
            <a:r>
              <a:rPr lang="en-US" sz="3300" i="1" dirty="0" err="1">
                <a:cs typeface="Times New Roman" pitchFamily="18" charset="0"/>
              </a:rPr>
              <a:t>associativity</a:t>
            </a:r>
            <a:r>
              <a:rPr lang="en-US" sz="3300" dirty="0">
                <a:cs typeface="Times New Roman" pitchFamily="18" charset="0"/>
              </a:rPr>
              <a:t> of the operators determines the order of evaluation. </a:t>
            </a:r>
          </a:p>
          <a:p>
            <a:pPr>
              <a:lnSpc>
                <a:spcPct val="90000"/>
              </a:lnSpc>
            </a:pPr>
            <a:r>
              <a:rPr lang="en-US" sz="3300" dirty="0">
                <a:cs typeface="Times New Roman" pitchFamily="18" charset="0"/>
              </a:rPr>
              <a:t> All binary operators except assignment operators are </a:t>
            </a:r>
            <a:r>
              <a:rPr lang="en-US" sz="3300" b="1" i="1" dirty="0">
                <a:solidFill>
                  <a:srgbClr val="C00000"/>
                </a:solidFill>
                <a:cs typeface="Times New Roman" pitchFamily="18" charset="0"/>
              </a:rPr>
              <a:t>left-associative</a:t>
            </a:r>
            <a:r>
              <a:rPr lang="en-US" sz="3300" dirty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3300" dirty="0">
                <a:cs typeface="Times New Roman" pitchFamily="18" charset="0"/>
              </a:rPr>
              <a:t>    </a:t>
            </a:r>
            <a:r>
              <a:rPr lang="en-US" sz="3300" b="1" dirty="0">
                <a:cs typeface="Times New Roman" pitchFamily="18" charset="0"/>
              </a:rPr>
              <a:t>a – b + c – d </a:t>
            </a:r>
            <a:r>
              <a:rPr lang="en-US" sz="3300" dirty="0">
                <a:cs typeface="Times New Roman" pitchFamily="18" charset="0"/>
              </a:rPr>
              <a:t>is equivalent to  </a:t>
            </a:r>
            <a:r>
              <a:rPr lang="en-US" sz="3300" b="1" dirty="0">
                <a:cs typeface="Times New Roman" pitchFamily="18" charset="0"/>
              </a:rPr>
              <a:t>((a – b) + c) – d </a:t>
            </a:r>
          </a:p>
          <a:p>
            <a:pPr>
              <a:lnSpc>
                <a:spcPct val="90000"/>
              </a:lnSpc>
            </a:pPr>
            <a:r>
              <a:rPr lang="en-US" sz="3300" dirty="0">
                <a:cs typeface="Times New Roman" pitchFamily="18" charset="0"/>
              </a:rPr>
              <a:t>    Assignment operators are </a:t>
            </a:r>
            <a:r>
              <a:rPr lang="en-US" sz="3300" b="1" i="1" dirty="0">
                <a:solidFill>
                  <a:srgbClr val="C00000"/>
                </a:solidFill>
                <a:cs typeface="Times New Roman" pitchFamily="18" charset="0"/>
              </a:rPr>
              <a:t>right-associative</a:t>
            </a:r>
            <a:r>
              <a:rPr lang="en-US" sz="3300" dirty="0">
                <a:cs typeface="Times New Roman" pitchFamily="18" charset="0"/>
              </a:rPr>
              <a:t>. Therefore, the expression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3300" b="1" dirty="0">
                <a:cs typeface="Times New Roman" pitchFamily="18" charset="0"/>
              </a:rPr>
              <a:t>    a = b += c = 5 </a:t>
            </a:r>
            <a:r>
              <a:rPr lang="en-US" sz="3300" dirty="0">
                <a:cs typeface="Times New Roman" pitchFamily="18" charset="0"/>
              </a:rPr>
              <a:t>is equivalent to </a:t>
            </a:r>
            <a:r>
              <a:rPr lang="en-US" sz="3300" b="1" dirty="0">
                <a:cs typeface="Times New Roman" pitchFamily="18" charset="0"/>
              </a:rPr>
              <a:t>a = (b += (c = 5))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3300" dirty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E14B77A-40A0-4C25-B3C1-98ACCFB6B5E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166600" cy="785818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Comparison Operators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844824"/>
            <a:ext cx="8543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ECB4742-2E89-4DBA-A9FA-6FE4ABD71C8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143536" cy="714397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rgbClr val="C00000"/>
                </a:solidFill>
                <a:latin typeface="+mn-lt"/>
              </a:rPr>
              <a:t>if-else</a:t>
            </a:r>
            <a:endParaRPr lang="en-US" sz="5400" dirty="0">
              <a:latin typeface="+mn-lt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7488832" cy="40324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</a:rPr>
              <a:t> (radius &gt;= 0) {  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alibri" panose="020F0502020204030204" pitchFamily="34" charset="0"/>
              </a:rPr>
              <a:t>    area = radius * radius * 3.14159;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Calibri" panose="020F0502020204030204" pitchFamily="34" charset="0"/>
              </a:rPr>
              <a:t> 	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("The area for the " + "circle of radius " + radius +  " is " + area);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else</a:t>
            </a:r>
            <a:r>
              <a:rPr lang="en-US" dirty="0">
                <a:latin typeface="Calibri" panose="020F050202020403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("Negative input");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F013137-FEA4-4317-BAC2-BB9F5652D2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4857784" cy="700110"/>
          </a:xfrm>
        </p:spPr>
        <p:txBody>
          <a:bodyPr/>
          <a:lstStyle/>
          <a:p>
            <a:pPr eaLnBrk="1" hangingPunct="1"/>
            <a:r>
              <a:rPr lang="en-US" sz="5400" dirty="0"/>
              <a:t>Common Errors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85872"/>
            <a:ext cx="8534752" cy="548640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sz="2800" dirty="0">
                <a:cs typeface="Times New Roman" pitchFamily="18" charset="0"/>
              </a:rPr>
              <a:t> Adding a </a:t>
            </a:r>
            <a:r>
              <a:rPr lang="en-US" sz="2800" b="1" dirty="0">
                <a:cs typeface="Times New Roman" pitchFamily="18" charset="0"/>
              </a:rPr>
              <a:t>semicolon</a:t>
            </a:r>
            <a:r>
              <a:rPr lang="en-US" sz="2800" dirty="0">
                <a:cs typeface="Times New Roman" pitchFamily="18" charset="0"/>
              </a:rPr>
              <a:t> at the end of an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if</a:t>
            </a:r>
            <a:r>
              <a:rPr lang="en-US" sz="2800" dirty="0">
                <a:cs typeface="Times New Roman" pitchFamily="18" charset="0"/>
              </a:rPr>
              <a:t> clause is a common mistake.</a:t>
            </a:r>
          </a:p>
          <a:p>
            <a:pPr marL="800100" lvl="2" indent="0">
              <a:spcAft>
                <a:spcPts val="0"/>
              </a:spcAft>
              <a:buFont typeface="Monotype Sorts" pitchFamily="2" charset="2"/>
              <a:buNone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(radius &gt;= 0) </a:t>
            </a:r>
            <a:r>
              <a:rPr lang="en-US" sz="4400" b="1" dirty="0">
                <a:solidFill>
                  <a:srgbClr val="C00000"/>
                </a:solidFill>
              </a:rPr>
              <a:t>;</a:t>
            </a:r>
            <a:endParaRPr lang="en-US" b="1" dirty="0">
              <a:solidFill>
                <a:srgbClr val="C00000"/>
              </a:solidFill>
            </a:endParaRPr>
          </a:p>
          <a:p>
            <a:pPr marL="800100" lvl="2" indent="0">
              <a:spcAft>
                <a:spcPts val="0"/>
              </a:spcAft>
              <a:buFont typeface="Monotype Sorts" pitchFamily="2" charset="2"/>
              <a:buNone/>
            </a:pPr>
            <a:r>
              <a:rPr lang="en-US" dirty="0"/>
              <a:t>{</a:t>
            </a:r>
          </a:p>
          <a:p>
            <a:pPr marL="800100" lvl="2" indent="0">
              <a:spcAft>
                <a:spcPts val="0"/>
              </a:spcAft>
              <a:buFont typeface="Monotype Sorts" pitchFamily="2" charset="2"/>
              <a:buNone/>
            </a:pPr>
            <a:r>
              <a:rPr lang="en-US" dirty="0"/>
              <a:t>  area = radius*radius*PI;</a:t>
            </a:r>
          </a:p>
          <a:p>
            <a:pPr marL="800100" lvl="2" indent="0">
              <a:spcAft>
                <a:spcPts val="0"/>
              </a:spcAft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 "The area for the circle is " + area);</a:t>
            </a:r>
          </a:p>
          <a:p>
            <a:pPr marL="800100" lvl="2" indent="0">
              <a:spcAft>
                <a:spcPts val="0"/>
              </a:spcAft>
              <a:buFont typeface="Monotype Sorts" pitchFamily="2" charset="2"/>
              <a:buNone/>
            </a:pPr>
            <a:r>
              <a:rPr lang="en-US" dirty="0"/>
              <a:t>}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 This mistake is hard to find, because it is not a compilation error or a runtime error, it is a </a:t>
            </a:r>
            <a:r>
              <a:rPr lang="en-US" sz="2400" b="1" dirty="0">
                <a:cs typeface="Times New Roman" pitchFamily="18" charset="0"/>
              </a:rPr>
              <a:t>logic</a:t>
            </a:r>
            <a:r>
              <a:rPr lang="en-US" sz="2400" dirty="0">
                <a:cs typeface="Times New Roman" pitchFamily="18" charset="0"/>
              </a:rPr>
              <a:t> error. </a:t>
            </a:r>
          </a:p>
          <a:p>
            <a:pPr marL="0" indent="0"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 This error often occurs when you use the next-line block style.</a:t>
            </a:r>
            <a:endParaRPr lang="en-US" sz="2800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3448048" y="2573454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286248" y="2411596"/>
            <a:ext cx="928694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Wrong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29B774C-71F8-4481-8D33-13B150F819C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286412" cy="642942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Logical Operators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185992" cy="3323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sz="3000" b="1" u="sng" dirty="0"/>
              <a:t>Operator </a:t>
            </a:r>
            <a:r>
              <a:rPr lang="en-US" sz="3000" b="1" dirty="0"/>
              <a:t>		</a:t>
            </a:r>
            <a:r>
              <a:rPr lang="en-US" sz="3000" b="1" u="sng" dirty="0"/>
              <a:t>Name</a:t>
            </a:r>
            <a:r>
              <a:rPr lang="en-US" sz="3000" i="1" dirty="0"/>
              <a:t>	</a:t>
            </a:r>
          </a:p>
          <a:p>
            <a:pPr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</a:rPr>
              <a:t>!</a:t>
            </a:r>
            <a:r>
              <a:rPr lang="en-US" sz="3000" dirty="0"/>
              <a:t>		not	</a:t>
            </a:r>
          </a:p>
          <a:p>
            <a:pPr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</a:rPr>
              <a:t>&amp;&amp;</a:t>
            </a:r>
            <a:r>
              <a:rPr lang="en-US" sz="3000" dirty="0"/>
              <a:t>		and	</a:t>
            </a:r>
          </a:p>
          <a:p>
            <a:pPr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</a:rPr>
              <a:t>||</a:t>
            </a:r>
            <a:r>
              <a:rPr lang="en-US" sz="3000" dirty="0"/>
              <a:t>		or	</a:t>
            </a:r>
          </a:p>
          <a:p>
            <a:pPr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</a:rPr>
              <a:t>^</a:t>
            </a:r>
            <a:r>
              <a:rPr lang="en-US" sz="3000" dirty="0"/>
              <a:t>		exclusive or</a:t>
            </a:r>
            <a:r>
              <a:rPr lang="en-US" sz="3000" dirty="0">
                <a:latin typeface="Courier New" pitchFamily="49" charset="0"/>
              </a:rPr>
              <a:t> </a:t>
            </a:r>
            <a:r>
              <a:rPr lang="en-US" sz="3000" dirty="0"/>
              <a:t>	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350DCD7-14C1-4991-8C7B-F7628182916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6215106" cy="685800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rgbClr val="C00000"/>
                </a:solidFill>
                <a:latin typeface="+mn-lt"/>
              </a:rPr>
              <a:t>switch</a:t>
            </a:r>
            <a:r>
              <a:rPr lang="en-US" sz="6600" dirty="0">
                <a:latin typeface="+mn-lt"/>
              </a:rPr>
              <a:t> </a:t>
            </a:r>
            <a:r>
              <a:rPr lang="en-US" sz="5400" dirty="0">
                <a:latin typeface="+mn-lt"/>
              </a:rPr>
              <a:t>Statements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428736"/>
            <a:ext cx="7358114" cy="492922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500" b="1" dirty="0">
                <a:solidFill>
                  <a:srgbClr val="C00000"/>
                </a:solidFill>
                <a:cs typeface="Times New Roman" pitchFamily="18" charset="0"/>
              </a:rPr>
              <a:t>switch</a:t>
            </a:r>
            <a:r>
              <a:rPr lang="en-US" sz="2500" dirty="0">
                <a:cs typeface="Times New Roman" pitchFamily="18" charset="0"/>
              </a:rPr>
              <a:t> (status) {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case</a:t>
            </a:r>
            <a:r>
              <a:rPr lang="en-US" sz="2400" dirty="0">
                <a:cs typeface="Times New Roman" pitchFamily="18" charset="0"/>
              </a:rPr>
              <a:t> 0:  compute taxes for single filers;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break</a:t>
            </a:r>
            <a:r>
              <a:rPr lang="en-US" sz="2400" dirty="0">
                <a:cs typeface="Times New Roman" pitchFamily="18" charset="0"/>
              </a:rPr>
              <a:t>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case</a:t>
            </a:r>
            <a:r>
              <a:rPr lang="en-US" sz="2400" dirty="0">
                <a:cs typeface="Times New Roman" pitchFamily="18" charset="0"/>
              </a:rPr>
              <a:t> 1:  compute taxes for married file jointly;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break</a:t>
            </a:r>
            <a:r>
              <a:rPr lang="en-US" sz="2400" dirty="0">
                <a:cs typeface="Times New Roman" pitchFamily="18" charset="0"/>
              </a:rPr>
              <a:t>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case</a:t>
            </a:r>
            <a:r>
              <a:rPr lang="en-US" sz="2400" dirty="0">
                <a:cs typeface="Times New Roman" pitchFamily="18" charset="0"/>
              </a:rPr>
              <a:t> 2:  compute taxes for married file separately;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break</a:t>
            </a:r>
            <a:r>
              <a:rPr lang="en-US" sz="2400" dirty="0">
                <a:cs typeface="Times New Roman" pitchFamily="18" charset="0"/>
              </a:rPr>
              <a:t>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case</a:t>
            </a:r>
            <a:r>
              <a:rPr lang="en-US" sz="2400" dirty="0">
                <a:cs typeface="Times New Roman" pitchFamily="18" charset="0"/>
              </a:rPr>
              <a:t> 3:  compute taxes for head of household;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break</a:t>
            </a:r>
            <a:r>
              <a:rPr lang="en-US" sz="2400" dirty="0">
                <a:cs typeface="Times New Roman" pitchFamily="18" charset="0"/>
              </a:rPr>
              <a:t>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default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dirty="0" err="1">
                <a:cs typeface="Times New Roman" pitchFamily="18" charset="0"/>
              </a:rPr>
              <a:t>System.out.println</a:t>
            </a:r>
            <a:r>
              <a:rPr lang="en-US" sz="2400" dirty="0">
                <a:cs typeface="Times New Roman" pitchFamily="18" charset="0"/>
              </a:rPr>
              <a:t>("Errors: invalid status");</a:t>
            </a:r>
          </a:p>
          <a:p>
            <a:pPr marL="40005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2400" dirty="0" err="1">
                <a:cs typeface="Times New Roman" pitchFamily="18" charset="0"/>
              </a:rPr>
              <a:t>System.exit</a:t>
            </a:r>
            <a:r>
              <a:rPr lang="en-US" sz="2400" dirty="0">
                <a:cs typeface="Times New Roman" pitchFamily="18" charset="0"/>
              </a:rPr>
              <a:t>(1);</a:t>
            </a: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5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432" y="6370570"/>
            <a:ext cx="573832" cy="457200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86336-8E78-4429-8810-6D2095DDCD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7474669" cy="739428"/>
          </a:xfrm>
        </p:spPr>
        <p:txBody>
          <a:bodyPr/>
          <a:lstStyle/>
          <a:p>
            <a:r>
              <a:rPr lang="en-US" altLang="en-US" sz="5400" dirty="0"/>
              <a:t>Problem: Chinese Zodiac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268760"/>
            <a:ext cx="8683625" cy="1152128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/>
              <a:t>Write a program </a:t>
            </a:r>
            <a:r>
              <a:rPr lang="en-US" altLang="en-US" dirty="0"/>
              <a:t>that prompts the user to enter a year and displays the animal for the year. 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325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547962"/>
            <a:ext cx="72263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996832B-6856-4E82-B0B1-9805F31E102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752476"/>
          </a:xfrm>
        </p:spPr>
        <p:txBody>
          <a:bodyPr/>
          <a:lstStyle/>
          <a:p>
            <a:pPr eaLnBrk="1" hangingPunct="1"/>
            <a:r>
              <a:rPr lang="en-US" sz="5400" dirty="0"/>
              <a:t>Conditional Operator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00174"/>
            <a:ext cx="8196290" cy="4286280"/>
          </a:xfrm>
        </p:spPr>
        <p:txBody>
          <a:bodyPr/>
          <a:lstStyle/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b="1" dirty="0">
                <a:solidFill>
                  <a:srgbClr val="C00000"/>
                </a:solidFill>
              </a:rPr>
              <a:t>if (x &gt; 0) 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b="1" dirty="0">
                <a:solidFill>
                  <a:srgbClr val="C00000"/>
                </a:solidFill>
              </a:rPr>
              <a:t>    y = 1;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200" b="1" dirty="0">
                <a:solidFill>
                  <a:srgbClr val="C00000"/>
                </a:solidFill>
              </a:rPr>
              <a:t>else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200" b="1" dirty="0">
                <a:solidFill>
                  <a:srgbClr val="C00000"/>
                </a:solidFill>
              </a:rPr>
              <a:t>     y = -1;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dirty="0"/>
              <a:t> is equivalent to: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3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4000" dirty="0"/>
              <a:t>y = </a:t>
            </a:r>
            <a:r>
              <a:rPr lang="en-US" sz="4000" b="1" dirty="0">
                <a:solidFill>
                  <a:srgbClr val="C00000"/>
                </a:solidFill>
              </a:rPr>
              <a:t>(x &gt; 0)   ?   </a:t>
            </a:r>
            <a:r>
              <a:rPr lang="en-US" sz="4000" dirty="0"/>
              <a:t>1   :    -1;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 dirty="0"/>
              <a:t>(boolean-expression) </a:t>
            </a:r>
            <a:r>
              <a:rPr lang="en-US" sz="3000" b="1" dirty="0">
                <a:solidFill>
                  <a:srgbClr val="C00000"/>
                </a:solidFill>
              </a:rPr>
              <a:t>?</a:t>
            </a:r>
            <a:r>
              <a:rPr lang="en-US" sz="3000" dirty="0"/>
              <a:t> expression1 </a:t>
            </a:r>
            <a:r>
              <a:rPr lang="en-US" sz="3000" b="1" dirty="0">
                <a:solidFill>
                  <a:srgbClr val="C00000"/>
                </a:solidFill>
              </a:rPr>
              <a:t>:</a:t>
            </a:r>
            <a:r>
              <a:rPr lang="en-US" sz="3000" dirty="0"/>
              <a:t> expression2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D2102DE-E633-48DC-9660-57FD3625B92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6500858" cy="785835"/>
          </a:xfrm>
        </p:spPr>
        <p:txBody>
          <a:bodyPr/>
          <a:lstStyle/>
          <a:p>
            <a:pPr eaLnBrk="1" hangingPunct="1"/>
            <a:r>
              <a:rPr lang="en-US" sz="5400" dirty="0"/>
              <a:t>Conditional Operator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2984"/>
            <a:ext cx="8915400" cy="4876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if (num % 2 == 0)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  	  </a:t>
            </a:r>
            <a:r>
              <a:rPr lang="en-US" sz="3600" b="1" dirty="0" err="1">
                <a:solidFill>
                  <a:srgbClr val="C00000"/>
                </a:solidFill>
              </a:rPr>
              <a:t>System.out.println</a:t>
            </a:r>
            <a:r>
              <a:rPr lang="en-US" sz="3600" b="1" dirty="0">
                <a:solidFill>
                  <a:srgbClr val="C00000"/>
                </a:solidFill>
              </a:rPr>
              <a:t>(num + “is even”);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else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  	  </a:t>
            </a:r>
            <a:r>
              <a:rPr lang="en-US" sz="3600" b="1" dirty="0" err="1">
                <a:solidFill>
                  <a:srgbClr val="C00000"/>
                </a:solidFill>
              </a:rPr>
              <a:t>System.out.println</a:t>
            </a:r>
            <a:r>
              <a:rPr lang="en-US" sz="3600" b="1" dirty="0">
                <a:solidFill>
                  <a:srgbClr val="C00000"/>
                </a:solidFill>
              </a:rPr>
              <a:t>(num + “is odd”);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sz="2800" dirty="0"/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sz="2800" dirty="0"/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 err="1"/>
              <a:t>System.out.println</a:t>
            </a:r>
            <a:r>
              <a:rPr lang="en-US" sz="3600" b="1" dirty="0"/>
              <a:t>(   </a:t>
            </a:r>
            <a:r>
              <a:rPr lang="en-US" sz="3600" b="1" dirty="0">
                <a:solidFill>
                  <a:srgbClr val="C00000"/>
                </a:solidFill>
              </a:rPr>
              <a:t>(num % 2 == 0)  </a:t>
            </a:r>
            <a:r>
              <a:rPr lang="en-US" sz="4000" b="1" dirty="0">
                <a:solidFill>
                  <a:srgbClr val="C00000"/>
                </a:solidFill>
              </a:rPr>
              <a:t>?</a:t>
            </a:r>
            <a:r>
              <a:rPr lang="en-US" sz="3600" b="1" dirty="0">
                <a:solidFill>
                  <a:srgbClr val="C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		</a:t>
            </a:r>
            <a:r>
              <a:rPr lang="en-US" sz="3600" b="1" dirty="0" err="1"/>
              <a:t>num</a:t>
            </a:r>
            <a:r>
              <a:rPr lang="en-US" sz="3600" b="1" dirty="0"/>
              <a:t> + “is even” </a:t>
            </a:r>
            <a:r>
              <a:rPr lang="en-US" sz="4400" b="1" dirty="0">
                <a:solidFill>
                  <a:srgbClr val="C00000"/>
                </a:solidFill>
              </a:rPr>
              <a:t>:  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/>
              <a:t>num + “is odd”);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5" name="Down Arrow 4"/>
          <p:cNvSpPr/>
          <p:nvPr/>
        </p:nvSpPr>
        <p:spPr>
          <a:xfrm>
            <a:off x="3643306" y="3650159"/>
            <a:ext cx="642938" cy="64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146</TotalTime>
  <Words>585</Words>
  <Application>Microsoft Office PowerPoint</Application>
  <PresentationFormat>On-screen Show (4:3)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Templet</vt:lpstr>
      <vt:lpstr>Selections</vt:lpstr>
      <vt:lpstr>Comparison Operators</vt:lpstr>
      <vt:lpstr>if-else</vt:lpstr>
      <vt:lpstr>Common Errors</vt:lpstr>
      <vt:lpstr>Logical Operators</vt:lpstr>
      <vt:lpstr>switch Statements</vt:lpstr>
      <vt:lpstr>Problem: Chinese Zodiac </vt:lpstr>
      <vt:lpstr>Conditional Operator</vt:lpstr>
      <vt:lpstr>Conditional Operator</vt:lpstr>
      <vt:lpstr>Formatting Output </vt:lpstr>
      <vt:lpstr>Frequently-Used Specifiers </vt:lpstr>
      <vt:lpstr>Operator Precedence</vt:lpstr>
      <vt:lpstr>Operator Precedence and Associativity</vt:lpstr>
      <vt:lpstr>Operator Associativity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32</cp:revision>
  <dcterms:created xsi:type="dcterms:W3CDTF">2014-03-01T18:24:22Z</dcterms:created>
  <dcterms:modified xsi:type="dcterms:W3CDTF">2017-08-30T23:59:16Z</dcterms:modified>
</cp:coreProperties>
</file>