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AAB932D-5B76-4413-B6E8-E82C22C5B19B}" type="datetimeFigureOut">
              <a:rPr lang="en-US"/>
              <a:pPr>
                <a:defRPr/>
              </a:pPr>
              <a:t>30-Aug-17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BACBC36-0B06-48F9-A439-06D3EEC9267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127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0.gstatic.com/images?q=tbn:ANd9GcR4Bt44O92iWuOTUVmHTm47x5v6IF7FcD1UmHST8ixlI4AMKzN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o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38" y="30163"/>
            <a:ext cx="2071687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867424"/>
            <a:ext cx="6400800" cy="990600"/>
          </a:xfr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EFD1E-2A60-4011-8CBE-209ED47EB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13D89-5B9E-4225-A4E7-F48D470C7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C92FD-63E4-4543-A5F8-1DD4DA4866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305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86BC7B-208D-474E-8C14-B31BFFF2A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6" descr="bzulogo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24588"/>
            <a:ext cx="955675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285750" y="998538"/>
            <a:ext cx="5072063" cy="1587"/>
          </a:xfrm>
          <a:prstGeom prst="line">
            <a:avLst/>
          </a:prstGeom>
          <a:ln w="31750">
            <a:solidFill>
              <a:srgbClr val="3B780E"/>
            </a:solidFill>
          </a:ln>
          <a:effectLst>
            <a:outerShdw blurRad="1143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920" y="1412776"/>
            <a:ext cx="2625584" cy="4282930"/>
          </a:xfrm>
          <a:prstGeom prst="rect">
            <a:avLst/>
          </a:prstGeom>
        </p:spPr>
      </p:pic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1239267" y="2348880"/>
            <a:ext cx="4462264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13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Loops</a:t>
            </a:r>
            <a:endParaRPr lang="en-US" sz="4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4077072"/>
            <a:ext cx="6581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9449A1E6-0A80-43A6-BA4A-B93E01E34943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1928826" cy="785794"/>
          </a:xfrm>
        </p:spPr>
        <p:txBody>
          <a:bodyPr/>
          <a:lstStyle/>
          <a:p>
            <a:pPr eaLnBrk="1" hangingPunct="1"/>
            <a:r>
              <a:rPr lang="en-US" sz="5400" dirty="0">
                <a:solidFill>
                  <a:srgbClr val="C00000"/>
                </a:solidFill>
                <a:latin typeface="Calibri" pitchFamily="34" charset="0"/>
              </a:rPr>
              <a:t>break</a:t>
            </a: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-76200" y="2476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0" name="Rectangle 12"/>
          <p:cNvSpPr>
            <a:spLocks noChangeArrowheads="1"/>
          </p:cNvSpPr>
          <p:nvPr/>
        </p:nvSpPr>
        <p:spPr bwMode="auto">
          <a:xfrm>
            <a:off x="76200" y="4381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214422"/>
            <a:ext cx="792222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9908C99F-A53C-4968-AD78-D1CFFF92085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2928958" cy="785794"/>
          </a:xfrm>
        </p:spPr>
        <p:txBody>
          <a:bodyPr/>
          <a:lstStyle/>
          <a:p>
            <a:pPr eaLnBrk="1" hangingPunct="1"/>
            <a:r>
              <a:rPr lang="en-US" sz="5400" dirty="0">
                <a:solidFill>
                  <a:srgbClr val="C00000"/>
                </a:solidFill>
                <a:latin typeface="Calibri" pitchFamily="34" charset="0"/>
              </a:rPr>
              <a:t>continue</a:t>
            </a:r>
            <a:endParaRPr lang="en-US" sz="6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-76200" y="2476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76200" y="4381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7" y="1214422"/>
            <a:ext cx="7778483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70570"/>
            <a:ext cx="573832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4102B0-49EA-4ED5-87B1-1D4352BBEC3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dirty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337120" y="381000"/>
            <a:ext cx="8578280" cy="527720"/>
          </a:xfrm>
        </p:spPr>
        <p:txBody>
          <a:bodyPr/>
          <a:lstStyle/>
          <a:p>
            <a:r>
              <a:rPr lang="en-US" altLang="en-US" dirty="0"/>
              <a:t>Problem: Displaying Prime Numbers</a:t>
            </a:r>
            <a:endParaRPr lang="en-US" altLang="en-US" sz="5400" dirty="0"/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323528" y="1268761"/>
            <a:ext cx="8591872" cy="469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600" dirty="0">
                <a:latin typeface="+mn-lt"/>
                <a:cs typeface="Times New Roman" pitchFamily="18" charset="0"/>
              </a:rPr>
              <a:t>Problem: Write a program that displays the first 50 prime numbers in five lines, each of which contains 10 numbers. An integer greater than 1 is </a:t>
            </a:r>
            <a:r>
              <a:rPr lang="en-US" altLang="en-US" sz="2600" i="1" dirty="0">
                <a:latin typeface="+mn-lt"/>
                <a:cs typeface="Times New Roman" pitchFamily="18" charset="0"/>
              </a:rPr>
              <a:t>prime</a:t>
            </a:r>
            <a:r>
              <a:rPr lang="en-US" altLang="en-US" sz="2600" dirty="0">
                <a:latin typeface="+mn-lt"/>
                <a:cs typeface="Times New Roman" pitchFamily="18" charset="0"/>
              </a:rPr>
              <a:t> if its only positive divisor is 1 or itself. For example, 2, 3, 5, and 7 are prime numbers, but 4, 6, 8, and 9 are not.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600" dirty="0">
                <a:latin typeface="+mn-lt"/>
                <a:cs typeface="Times New Roman" pitchFamily="18" charset="0"/>
              </a:rPr>
              <a:t>Solution: The problem can be broken into the following tasks: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lang="en-US" altLang="en-US" sz="2600" dirty="0">
                <a:latin typeface="+mn-lt"/>
                <a:cs typeface="Times New Roman" pitchFamily="18" charset="0"/>
              </a:rPr>
              <a:t> For number = 2, 3, 4, 5, 6, ..., test whether the number is prime.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lang="en-US" altLang="en-US" sz="2600" dirty="0">
                <a:latin typeface="+mn-lt"/>
                <a:cs typeface="Times New Roman" pitchFamily="18" charset="0"/>
              </a:rPr>
              <a:t> Determine whether a given number is prime.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lang="en-US" altLang="en-US" sz="2600" dirty="0">
                <a:latin typeface="+mn-lt"/>
                <a:cs typeface="Times New Roman" pitchFamily="18" charset="0"/>
              </a:rPr>
              <a:t> Count the prime numbers.</a:t>
            </a:r>
          </a:p>
          <a:p>
            <a:pPr lvl="1">
              <a:spcBef>
                <a:spcPct val="0"/>
              </a:spcBef>
              <a:buClrTx/>
              <a:buFontTx/>
              <a:buChar char="•"/>
            </a:pPr>
            <a:r>
              <a:rPr lang="en-US" altLang="en-US" sz="2600" dirty="0">
                <a:latin typeface="+mn-lt"/>
                <a:cs typeface="Times New Roman" pitchFamily="18" charset="0"/>
              </a:rPr>
              <a:t> Print each prime number, and print 10 numbers per line. </a:t>
            </a:r>
          </a:p>
        </p:txBody>
      </p:sp>
    </p:spTree>
    <p:extLst>
      <p:ext uri="{BB962C8B-B14F-4D97-AF65-F5344CB8AC3E}">
        <p14:creationId xmlns:p14="http://schemas.microsoft.com/office/powerpoint/2010/main" val="375193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A15A0C5E-3EB5-4359-A424-606B055D921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5286412" cy="700088"/>
          </a:xfrm>
        </p:spPr>
        <p:txBody>
          <a:bodyPr/>
          <a:lstStyle/>
          <a:p>
            <a:pPr eaLnBrk="1" hangingPunct="1"/>
            <a:r>
              <a:rPr lang="en-US" sz="5400" dirty="0"/>
              <a:t>Opening Problem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2074863" y="1892300"/>
            <a:ext cx="6223000" cy="4421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System.out.println("Welcome to Java!");</a:t>
            </a:r>
          </a:p>
          <a:p>
            <a:r>
              <a:rPr lang="en-US" sz="2000" dirty="0">
                <a:latin typeface="Courier New" pitchFamily="49" charset="0"/>
              </a:rPr>
              <a:t>System.out.println("Welcome to Java!");</a:t>
            </a:r>
          </a:p>
          <a:p>
            <a:r>
              <a:rPr lang="en-US" sz="2000" dirty="0">
                <a:latin typeface="Courier New" pitchFamily="49" charset="0"/>
              </a:rPr>
              <a:t>System.out.println("Welcome to Java!");</a:t>
            </a:r>
          </a:p>
          <a:p>
            <a:r>
              <a:rPr lang="en-US" sz="2000" dirty="0">
                <a:latin typeface="Courier New" pitchFamily="49" charset="0"/>
              </a:rPr>
              <a:t>System.out.println("Welcome to Java!");</a:t>
            </a:r>
          </a:p>
          <a:p>
            <a:r>
              <a:rPr lang="en-US" sz="2000" dirty="0">
                <a:latin typeface="Courier New" pitchFamily="49" charset="0"/>
              </a:rPr>
              <a:t>System.out.println("Welcome to Java!");</a:t>
            </a:r>
          </a:p>
          <a:p>
            <a:r>
              <a:rPr lang="en-US" sz="2000" dirty="0">
                <a:latin typeface="Courier New" pitchFamily="49" charset="0"/>
              </a:rPr>
              <a:t>System.out.println("Welcome to Java!");</a:t>
            </a:r>
          </a:p>
          <a:p>
            <a:endParaRPr lang="en-US" sz="2000" dirty="0">
              <a:latin typeface="Courier New" pitchFamily="49" charset="0"/>
            </a:endParaRPr>
          </a:p>
          <a:p>
            <a:r>
              <a:rPr lang="en-US" sz="2800" dirty="0"/>
              <a:t>… </a:t>
            </a:r>
          </a:p>
          <a:p>
            <a:r>
              <a:rPr lang="en-US" sz="2800" dirty="0"/>
              <a:t>… </a:t>
            </a:r>
          </a:p>
          <a:p>
            <a:r>
              <a:rPr lang="en-US" sz="2800" dirty="0"/>
              <a:t>… </a:t>
            </a:r>
          </a:p>
          <a:p>
            <a:r>
              <a:rPr lang="en-US" sz="2000" dirty="0">
                <a:latin typeface="Courier New" pitchFamily="49" charset="0"/>
              </a:rPr>
              <a:t>System.out.println("Welcome to Java!");</a:t>
            </a:r>
          </a:p>
          <a:p>
            <a:r>
              <a:rPr lang="en-US" sz="2000" dirty="0">
                <a:latin typeface="Courier New" pitchFamily="49" charset="0"/>
              </a:rPr>
              <a:t>System.out.println("Welcome to Java!");</a:t>
            </a:r>
          </a:p>
          <a:p>
            <a:r>
              <a:rPr lang="en-US" sz="2000" dirty="0">
                <a:latin typeface="Courier New" pitchFamily="49" charset="0"/>
              </a:rPr>
              <a:t>System.out.println("Welcome to Java!");</a:t>
            </a:r>
            <a:endParaRPr lang="en-US" dirty="0"/>
          </a:p>
        </p:txBody>
      </p:sp>
      <p:sp>
        <p:nvSpPr>
          <p:cNvPr id="122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51433" y="1272753"/>
            <a:ext cx="2592375" cy="500063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Problem:</a:t>
            </a:r>
          </a:p>
        </p:txBody>
      </p:sp>
      <p:sp>
        <p:nvSpPr>
          <p:cNvPr id="12297" name="AutoShape 8"/>
          <p:cNvSpPr>
            <a:spLocks/>
          </p:cNvSpPr>
          <p:nvPr/>
        </p:nvSpPr>
        <p:spPr bwMode="auto">
          <a:xfrm>
            <a:off x="1730375" y="2008188"/>
            <a:ext cx="344488" cy="4186237"/>
          </a:xfrm>
          <a:prstGeom prst="leftBrace">
            <a:avLst>
              <a:gd name="adj1" fmla="val 1012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693738" y="3697288"/>
            <a:ext cx="958850" cy="701675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100 times</a:t>
            </a:r>
            <a:endParaRPr 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20E617B7-D6D7-4ECF-99D1-927DC7ACC9D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42852"/>
            <a:ext cx="8001056" cy="808039"/>
          </a:xfrm>
        </p:spPr>
        <p:txBody>
          <a:bodyPr/>
          <a:lstStyle/>
          <a:p>
            <a:pPr eaLnBrk="1" hangingPunct="1"/>
            <a:r>
              <a:rPr lang="en-US" sz="5400" dirty="0"/>
              <a:t>Introducing </a:t>
            </a:r>
            <a:r>
              <a:rPr lang="en-US" sz="5400" dirty="0">
                <a:solidFill>
                  <a:srgbClr val="C00000"/>
                </a:solidFill>
              </a:rPr>
              <a:t>while</a:t>
            </a:r>
            <a:r>
              <a:rPr lang="en-US" sz="5400" dirty="0"/>
              <a:t> Loops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285720" y="1714488"/>
            <a:ext cx="8626475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4000" b="1" dirty="0">
                <a:latin typeface="+mn-lt"/>
              </a:rPr>
              <a:t>int</a:t>
            </a:r>
            <a:r>
              <a:rPr lang="en-US" sz="4000" dirty="0">
                <a:latin typeface="+mn-lt"/>
              </a:rPr>
              <a:t> count = 0;</a:t>
            </a:r>
            <a:endParaRPr lang="en-US" sz="4000" b="1" dirty="0">
              <a:latin typeface="+mn-lt"/>
            </a:endParaRPr>
          </a:p>
          <a:p>
            <a:r>
              <a:rPr lang="en-US" sz="4000" b="1" dirty="0">
                <a:solidFill>
                  <a:srgbClr val="C00000"/>
                </a:solidFill>
                <a:latin typeface="+mn-lt"/>
              </a:rPr>
              <a:t>while</a:t>
            </a:r>
            <a:r>
              <a:rPr lang="en-US" sz="4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4000" dirty="0">
                <a:latin typeface="+mn-lt"/>
              </a:rPr>
              <a:t>(count &lt; 100) {</a:t>
            </a:r>
          </a:p>
          <a:p>
            <a:r>
              <a:rPr lang="en-US" sz="4000" dirty="0">
                <a:latin typeface="+mn-lt"/>
              </a:rPr>
              <a:t>   </a:t>
            </a:r>
            <a:r>
              <a:rPr lang="en-US" sz="4000" dirty="0" err="1">
                <a:latin typeface="+mn-lt"/>
              </a:rPr>
              <a:t>System.out.println</a:t>
            </a:r>
            <a:r>
              <a:rPr lang="en-US" sz="4000" dirty="0">
                <a:latin typeface="+mn-lt"/>
              </a:rPr>
              <a:t>("Welcome to Java</a:t>
            </a:r>
            <a:r>
              <a:rPr lang="en-US" sz="3600" dirty="0">
                <a:latin typeface="+mn-lt"/>
              </a:rPr>
              <a:t>");</a:t>
            </a:r>
            <a:endParaRPr lang="en-US" sz="4000" dirty="0">
              <a:latin typeface="+mn-lt"/>
            </a:endParaRPr>
          </a:p>
          <a:p>
            <a:r>
              <a:rPr lang="en-US" sz="4000" dirty="0">
                <a:latin typeface="+mn-lt"/>
              </a:rPr>
              <a:t>   count++;</a:t>
            </a:r>
          </a:p>
          <a:p>
            <a:r>
              <a:rPr lang="en-US" sz="4000" dirty="0"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01DCC494-5E53-4AEC-9929-218ABF38321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5143536" cy="714380"/>
          </a:xfrm>
        </p:spPr>
        <p:txBody>
          <a:bodyPr/>
          <a:lstStyle/>
          <a:p>
            <a:pPr eaLnBrk="1" hangingPunct="1"/>
            <a:r>
              <a:rPr lang="en-US" sz="6000" dirty="0">
                <a:solidFill>
                  <a:srgbClr val="C00000"/>
                </a:solidFill>
                <a:latin typeface="+mn-lt"/>
              </a:rPr>
              <a:t>do-while</a:t>
            </a:r>
            <a:r>
              <a:rPr lang="en-US" sz="5400" dirty="0">
                <a:latin typeface="+mn-lt"/>
              </a:rPr>
              <a:t> Loop</a:t>
            </a:r>
          </a:p>
        </p:txBody>
      </p:sp>
      <p:sp>
        <p:nvSpPr>
          <p:cNvPr id="2053" name="Rectangle 12"/>
          <p:cNvSpPr>
            <a:spLocks noChangeArrowheads="1"/>
          </p:cNvSpPr>
          <p:nvPr/>
        </p:nvSpPr>
        <p:spPr bwMode="auto">
          <a:xfrm>
            <a:off x="3455988" y="22288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4" name="Rectangle 13"/>
          <p:cNvSpPr>
            <a:spLocks noChangeArrowheads="1"/>
          </p:cNvSpPr>
          <p:nvPr/>
        </p:nvSpPr>
        <p:spPr bwMode="auto">
          <a:xfrm>
            <a:off x="678285" y="2132856"/>
            <a:ext cx="756084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600" b="1" dirty="0">
                <a:solidFill>
                  <a:srgbClr val="C00000"/>
                </a:solidFill>
                <a:latin typeface="Calibri" pitchFamily="34" charset="0"/>
              </a:rPr>
              <a:t>do</a:t>
            </a:r>
            <a:r>
              <a:rPr lang="en-US" sz="3600" dirty="0">
                <a:latin typeface="Calibri" pitchFamily="34" charset="0"/>
              </a:rPr>
              <a:t> {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600" dirty="0">
                <a:latin typeface="Calibri" pitchFamily="34" charset="0"/>
              </a:rPr>
              <a:t>     // Loop body;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600" dirty="0">
                <a:latin typeface="Calibri" pitchFamily="34" charset="0"/>
              </a:rPr>
              <a:t>     Statement(s);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600" dirty="0">
                <a:latin typeface="Calibri" pitchFamily="34" charset="0"/>
              </a:rPr>
              <a:t>} </a:t>
            </a:r>
            <a:r>
              <a:rPr lang="en-US" sz="3600" b="1" dirty="0">
                <a:solidFill>
                  <a:srgbClr val="C00000"/>
                </a:solidFill>
                <a:latin typeface="Calibri" pitchFamily="34" charset="0"/>
              </a:rPr>
              <a:t>while</a:t>
            </a:r>
            <a:r>
              <a:rPr lang="en-US" sz="3600" dirty="0">
                <a:latin typeface="Calibri" pitchFamily="34" charset="0"/>
              </a:rPr>
              <a:t> (loop-continuation-condition);</a:t>
            </a:r>
          </a:p>
        </p:txBody>
      </p:sp>
      <p:sp>
        <p:nvSpPr>
          <p:cNvPr id="2055" name="Rectangle 15"/>
          <p:cNvSpPr>
            <a:spLocks noChangeArrowheads="1"/>
          </p:cNvSpPr>
          <p:nvPr/>
        </p:nvSpPr>
        <p:spPr bwMode="auto">
          <a:xfrm>
            <a:off x="3667125" y="2300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6" name="Rectangle 19"/>
          <p:cNvSpPr>
            <a:spLocks noChangeArrowheads="1"/>
          </p:cNvSpPr>
          <p:nvPr/>
        </p:nvSpPr>
        <p:spPr bwMode="auto">
          <a:xfrm>
            <a:off x="3667125" y="2419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CC0E4FB5-A96A-4293-8FC2-9712398861F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3286148" cy="571504"/>
          </a:xfrm>
        </p:spPr>
        <p:txBody>
          <a:bodyPr/>
          <a:lstStyle/>
          <a:p>
            <a:pPr eaLnBrk="1" hangingPunct="1"/>
            <a:r>
              <a:rPr lang="en-US" sz="6000" dirty="0">
                <a:solidFill>
                  <a:srgbClr val="C00000"/>
                </a:solidFill>
                <a:latin typeface="+mn-lt"/>
              </a:rPr>
              <a:t>for</a:t>
            </a:r>
            <a:r>
              <a:rPr lang="en-US" sz="6600" dirty="0">
                <a:latin typeface="+mn-lt"/>
              </a:rPr>
              <a:t> </a:t>
            </a:r>
            <a:r>
              <a:rPr lang="en-US" sz="5400" dirty="0">
                <a:latin typeface="+mn-lt"/>
              </a:rPr>
              <a:t>Loops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0556" y="1484784"/>
            <a:ext cx="6235780" cy="27281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>
                <a:solidFill>
                  <a:srgbClr val="C00000"/>
                </a:solidFill>
              </a:rPr>
              <a:t>for</a:t>
            </a:r>
            <a:r>
              <a:rPr lang="en-US" dirty="0"/>
              <a:t> ( initial-action 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/>
              <a:t>         loop-continuation-condition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/>
              <a:t>         action-after-each-iteration ) </a:t>
            </a:r>
            <a:r>
              <a:rPr lang="en-US" b="1" dirty="0"/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/>
              <a:t>                  // loop body;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dirty="0"/>
              <a:t>                 Statement(s);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b="1" dirty="0"/>
              <a:t>}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2243138" y="19335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80" name="Rectangle 7"/>
          <p:cNvSpPr>
            <a:spLocks noChangeArrowheads="1"/>
          </p:cNvSpPr>
          <p:nvPr/>
        </p:nvSpPr>
        <p:spPr bwMode="auto">
          <a:xfrm>
            <a:off x="395536" y="4437112"/>
            <a:ext cx="8352928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600" b="1" dirty="0">
                <a:solidFill>
                  <a:srgbClr val="C00000"/>
                </a:solidFill>
                <a:latin typeface="+mn-lt"/>
              </a:rPr>
              <a:t>for</a:t>
            </a:r>
            <a:r>
              <a:rPr lang="en-US" sz="3600" dirty="0">
                <a:latin typeface="+mn-lt"/>
              </a:rPr>
              <a:t> (int i = 0 ; i &lt; 100 ; i++) </a:t>
            </a:r>
            <a:r>
              <a:rPr lang="en-US" sz="3600" b="1" dirty="0">
                <a:latin typeface="+mn-lt"/>
              </a:rPr>
              <a:t>{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600" dirty="0">
                <a:latin typeface="+mn-lt"/>
              </a:rPr>
              <a:t>     </a:t>
            </a:r>
            <a:r>
              <a:rPr lang="en-US" sz="3600" dirty="0" err="1">
                <a:latin typeface="+mn-lt"/>
              </a:rPr>
              <a:t>System.out.println</a:t>
            </a:r>
            <a:r>
              <a:rPr lang="en-US" sz="3600" dirty="0">
                <a:latin typeface="+mn-lt"/>
              </a:rPr>
              <a:t>( "Welcome to Java!"); </a:t>
            </a:r>
          </a:p>
          <a:p>
            <a:pPr marL="342900" indent="-342900"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600" b="1" dirty="0">
                <a:latin typeface="+mn-lt"/>
              </a:rPr>
              <a:t>}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2243138" y="19335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83" name="Rectangle 12"/>
          <p:cNvSpPr>
            <a:spLocks noChangeArrowheads="1"/>
          </p:cNvSpPr>
          <p:nvPr/>
        </p:nvSpPr>
        <p:spPr bwMode="auto">
          <a:xfrm>
            <a:off x="2243138" y="19335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BF040A79-F87B-47A1-8158-3172AA68E72F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2071702" cy="609600"/>
          </a:xfrm>
        </p:spPr>
        <p:txBody>
          <a:bodyPr/>
          <a:lstStyle/>
          <a:p>
            <a:pPr eaLnBrk="1" hangingPunct="1"/>
            <a:r>
              <a:rPr lang="en-US" sz="5400" dirty="0"/>
              <a:t>Note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40466" y="1071546"/>
            <a:ext cx="8486804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dirty="0">
                <a:latin typeface="+mn-lt"/>
                <a:cs typeface="Courier New" pitchFamily="49" charset="0"/>
              </a:rPr>
              <a:t> The </a:t>
            </a:r>
            <a:r>
              <a:rPr lang="en-US" sz="2800" b="1" dirty="0">
                <a:latin typeface="+mn-lt"/>
                <a:cs typeface="Courier New" pitchFamily="49" charset="0"/>
              </a:rPr>
              <a:t>initial-action</a:t>
            </a:r>
            <a:r>
              <a:rPr lang="en-US" sz="2800" dirty="0">
                <a:latin typeface="+mn-lt"/>
                <a:cs typeface="Courier New" pitchFamily="49" charset="0"/>
              </a:rPr>
              <a:t> in a </a:t>
            </a:r>
            <a:r>
              <a:rPr lang="en-US" sz="2800" u="sng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for</a:t>
            </a:r>
            <a:r>
              <a:rPr lang="en-US" sz="2800" dirty="0">
                <a:latin typeface="+mn-lt"/>
                <a:cs typeface="Courier New" pitchFamily="49" charset="0"/>
              </a:rPr>
              <a:t> loop can be a list of zero or more comma-separated expressions.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dirty="0">
                <a:latin typeface="+mn-lt"/>
                <a:cs typeface="Courier New" pitchFamily="49" charset="0"/>
              </a:rPr>
              <a:t> The </a:t>
            </a:r>
            <a:r>
              <a:rPr lang="en-US" sz="2800" b="1" dirty="0">
                <a:latin typeface="+mn-lt"/>
                <a:cs typeface="Courier New" pitchFamily="49" charset="0"/>
              </a:rPr>
              <a:t>action-after-each-iteration</a:t>
            </a:r>
            <a:r>
              <a:rPr lang="en-US" sz="2800" dirty="0">
                <a:latin typeface="+mn-lt"/>
                <a:cs typeface="Courier New" pitchFamily="49" charset="0"/>
              </a:rPr>
              <a:t> in a </a:t>
            </a:r>
            <a:r>
              <a:rPr lang="en-US" sz="2800" u="sng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for</a:t>
            </a:r>
            <a:r>
              <a:rPr lang="en-US" sz="2800" dirty="0">
                <a:latin typeface="+mn-lt"/>
                <a:cs typeface="Courier New" pitchFamily="49" charset="0"/>
              </a:rPr>
              <a:t> loop can be a list of zero or more comma-separated statements.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dirty="0">
                <a:latin typeface="+mn-lt"/>
                <a:cs typeface="Courier New" pitchFamily="49" charset="0"/>
              </a:rPr>
              <a:t> Therefore, the following two </a:t>
            </a:r>
            <a:r>
              <a:rPr lang="en-US" sz="2800" u="sng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for</a:t>
            </a:r>
            <a:r>
              <a:rPr lang="en-US" sz="2800" dirty="0">
                <a:latin typeface="+mn-lt"/>
                <a:cs typeface="Courier New" pitchFamily="49" charset="0"/>
              </a:rPr>
              <a:t> loops are correct:</a:t>
            </a:r>
          </a:p>
        </p:txBody>
      </p:sp>
      <p:sp>
        <p:nvSpPr>
          <p:cNvPr id="2" name="Rectangle 1"/>
          <p:cNvSpPr/>
          <p:nvPr/>
        </p:nvSpPr>
        <p:spPr>
          <a:xfrm>
            <a:off x="1115616" y="4869160"/>
            <a:ext cx="6768752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for</a:t>
            </a:r>
            <a:r>
              <a:rPr lang="en-US" sz="2800" b="1" dirty="0">
                <a:latin typeface="+mn-lt"/>
                <a:cs typeface="Courier New" pitchFamily="49" charset="0"/>
              </a:rPr>
              <a:t> (  int i = 0 , j = 0 ;  (i + j &lt; 10) ;  i++, j++  ) {</a:t>
            </a:r>
            <a:endParaRPr lang="en-US" sz="2800" b="1" dirty="0">
              <a:latin typeface="+mn-lt"/>
              <a:cs typeface="Times New Roman" pitchFamily="18" charset="0"/>
            </a:endParaRPr>
          </a:p>
          <a:p>
            <a:pPr lvl="2">
              <a:spcBef>
                <a:spcPct val="50000"/>
              </a:spcBef>
            </a:pPr>
            <a:r>
              <a:rPr lang="en-US" sz="2000" b="1" dirty="0">
                <a:latin typeface="+mn-lt"/>
                <a:cs typeface="Courier New" pitchFamily="49" charset="0"/>
              </a:rPr>
              <a:t>      // Do something</a:t>
            </a:r>
            <a:endParaRPr lang="en-US" sz="2000" b="1" dirty="0">
              <a:latin typeface="+mn-lt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 b="1" dirty="0">
                <a:latin typeface="+mn-lt"/>
                <a:cs typeface="Courier New" pitchFamily="49" charset="0"/>
              </a:rPr>
              <a:t>}</a:t>
            </a:r>
            <a:r>
              <a:rPr lang="en-US" sz="2800" b="1" u="sng" dirty="0">
                <a:latin typeface="+mn-lt"/>
                <a:cs typeface="Courier New" pitchFamily="49" charset="0"/>
              </a:rPr>
              <a:t>     </a:t>
            </a:r>
            <a:endParaRPr lang="en-US" sz="2800" b="1" dirty="0">
              <a:latin typeface="+mn-lt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4140369"/>
            <a:ext cx="8486804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for</a:t>
            </a:r>
            <a:r>
              <a:rPr lang="en-US" sz="3200" b="1" dirty="0">
                <a:latin typeface="+mn-lt"/>
                <a:cs typeface="Courier New" pitchFamily="49" charset="0"/>
              </a:rPr>
              <a:t> ( int i = 1 ;  i &lt; 100 ;  </a:t>
            </a:r>
            <a:r>
              <a:rPr lang="en-US" sz="3200" b="1" dirty="0" err="1">
                <a:latin typeface="+mn-lt"/>
                <a:cs typeface="Courier New" pitchFamily="49" charset="0"/>
              </a:rPr>
              <a:t>System.out.println</a:t>
            </a:r>
            <a:r>
              <a:rPr lang="en-US" sz="3200" b="1" dirty="0">
                <a:latin typeface="+mn-lt"/>
                <a:cs typeface="Courier New" pitchFamily="49" charset="0"/>
              </a:rPr>
              <a:t>(i++)) ;</a:t>
            </a:r>
            <a:endParaRPr lang="en-US" sz="3200" b="1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AA037129-0F12-49B1-9A07-774F96C26CD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2357454" cy="609600"/>
          </a:xfrm>
        </p:spPr>
        <p:txBody>
          <a:bodyPr/>
          <a:lstStyle/>
          <a:p>
            <a:pPr eaLnBrk="1" hangingPunct="1"/>
            <a:r>
              <a:rPr lang="en-US" sz="5400" dirty="0"/>
              <a:t>Note</a:t>
            </a: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304800" y="1320589"/>
            <a:ext cx="8610600" cy="230832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200" dirty="0">
                <a:latin typeface="+mn-lt"/>
                <a:cs typeface="Courier New" pitchFamily="49" charset="0"/>
              </a:rPr>
              <a:t> If the </a:t>
            </a:r>
            <a:r>
              <a:rPr lang="en-US" sz="3200" b="1" dirty="0">
                <a:latin typeface="+mn-lt"/>
                <a:cs typeface="Courier New" pitchFamily="49" charset="0"/>
              </a:rPr>
              <a:t>loop-continuation-condition</a:t>
            </a:r>
            <a:r>
              <a:rPr lang="en-US" sz="3200" dirty="0">
                <a:latin typeface="+mn-lt"/>
                <a:cs typeface="Courier New" pitchFamily="49" charset="0"/>
              </a:rPr>
              <a:t> in a </a:t>
            </a:r>
            <a:r>
              <a:rPr lang="en-US" sz="3200" u="sng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for</a:t>
            </a:r>
            <a:r>
              <a:rPr lang="en-US" sz="3200" dirty="0">
                <a:latin typeface="+mn-lt"/>
                <a:cs typeface="Courier New" pitchFamily="49" charset="0"/>
              </a:rPr>
              <a:t> loop is omitted, it is implicitly </a:t>
            </a:r>
            <a:r>
              <a:rPr lang="en-US" sz="32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true</a:t>
            </a:r>
            <a:r>
              <a:rPr lang="en-US" sz="3200" dirty="0">
                <a:latin typeface="+mn-lt"/>
                <a:cs typeface="Courier New" pitchFamily="49" charset="0"/>
              </a:rPr>
              <a:t>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200" dirty="0">
                <a:latin typeface="+mn-lt"/>
                <a:cs typeface="Courier New" pitchFamily="49" charset="0"/>
              </a:rPr>
              <a:t> Thus the statement given below in (a), which is an </a:t>
            </a:r>
            <a:r>
              <a:rPr lang="en-US" sz="3200" b="1" dirty="0">
                <a:latin typeface="+mn-lt"/>
                <a:cs typeface="Courier New" pitchFamily="49" charset="0"/>
              </a:rPr>
              <a:t>infinite loop</a:t>
            </a:r>
            <a:r>
              <a:rPr lang="en-US" sz="3200" dirty="0">
                <a:latin typeface="+mn-lt"/>
                <a:cs typeface="Courier New" pitchFamily="49" charset="0"/>
              </a:rPr>
              <a:t>, is correct. 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3024188" y="31337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149080"/>
            <a:ext cx="8469648" cy="112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A88FA628-BAC6-448A-B2F0-6A309AE3263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2643206" cy="685800"/>
          </a:xfrm>
        </p:spPr>
        <p:txBody>
          <a:bodyPr/>
          <a:lstStyle/>
          <a:p>
            <a:pPr eaLnBrk="1" hangingPunct="1"/>
            <a:r>
              <a:rPr lang="en-US" sz="5400" dirty="0"/>
              <a:t>Caution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14422"/>
            <a:ext cx="8664605" cy="1157303"/>
          </a:xfrm>
        </p:spPr>
        <p:txBody>
          <a:bodyPr/>
          <a:lstStyle/>
          <a:p>
            <a:pPr marL="0" indent="0" eaLnBrk="1" hangingPunct="1"/>
            <a:r>
              <a:rPr lang="en-US" sz="3600" dirty="0">
                <a:cs typeface="Times New Roman" pitchFamily="18" charset="0"/>
              </a:rPr>
              <a:t> Adding a </a:t>
            </a:r>
            <a:r>
              <a:rPr lang="en-US" sz="3600" b="1" dirty="0">
                <a:cs typeface="Times New Roman" pitchFamily="18" charset="0"/>
              </a:rPr>
              <a:t>semicolon</a:t>
            </a:r>
            <a:r>
              <a:rPr lang="en-US" sz="3600" dirty="0">
                <a:cs typeface="Times New Roman" pitchFamily="18" charset="0"/>
              </a:rPr>
              <a:t> at the end of the </a:t>
            </a:r>
            <a:r>
              <a:rPr lang="en-US" sz="3600" u="sng" dirty="0">
                <a:solidFill>
                  <a:srgbClr val="C00000"/>
                </a:solidFill>
                <a:cs typeface="Times New Roman" pitchFamily="18" charset="0"/>
              </a:rPr>
              <a:t>for</a:t>
            </a:r>
            <a:r>
              <a:rPr lang="en-US" sz="3600" dirty="0">
                <a:cs typeface="Times New Roman" pitchFamily="18" charset="0"/>
              </a:rPr>
              <a:t> clause before the loop body is a common mistake, as shown below: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580112" y="2798703"/>
            <a:ext cx="161329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</a:rPr>
              <a:t>Logic Error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475656" y="3544888"/>
            <a:ext cx="6739682" cy="298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600" b="1" dirty="0">
                <a:latin typeface="+mn-lt"/>
              </a:rPr>
              <a:t>for</a:t>
            </a:r>
            <a:r>
              <a:rPr lang="en-US" sz="3600" dirty="0">
                <a:latin typeface="+mn-lt"/>
              </a:rPr>
              <a:t> (int i=0 ; i&lt;10 ; i++) </a:t>
            </a:r>
            <a:r>
              <a:rPr lang="en-US" sz="6000" b="1" dirty="0">
                <a:solidFill>
                  <a:srgbClr val="C00000"/>
                </a:solidFill>
                <a:latin typeface="+mn-lt"/>
              </a:rPr>
              <a:t>;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600" dirty="0">
                <a:latin typeface="+mn-lt"/>
              </a:rPr>
              <a:t>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600" dirty="0">
                <a:latin typeface="+mn-lt"/>
              </a:rPr>
              <a:t>    System.out.println("i is " + i);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3600" dirty="0">
                <a:latin typeface="+mn-lt"/>
              </a:rPr>
              <a:t>}</a:t>
            </a:r>
          </a:p>
        </p:txBody>
      </p:sp>
      <p:sp>
        <p:nvSpPr>
          <p:cNvPr id="15367" name="Line 5"/>
          <p:cNvSpPr>
            <a:spLocks noChangeShapeType="1"/>
          </p:cNvSpPr>
          <p:nvPr/>
        </p:nvSpPr>
        <p:spPr bwMode="auto">
          <a:xfrm flipH="1">
            <a:off x="6072198" y="3198813"/>
            <a:ext cx="342890" cy="515939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B7AD83DD-82F9-4684-B5D2-198472EC7F1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2500330" cy="685800"/>
          </a:xfrm>
        </p:spPr>
        <p:txBody>
          <a:bodyPr/>
          <a:lstStyle/>
          <a:p>
            <a:pPr eaLnBrk="1" hangingPunct="1"/>
            <a:r>
              <a:rPr lang="en-US" sz="5400" dirty="0"/>
              <a:t>Caution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071547"/>
            <a:ext cx="8143932" cy="571501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z="3000" dirty="0">
                <a:cs typeface="Times New Roman" pitchFamily="18" charset="0"/>
              </a:rPr>
              <a:t> Similarly, the following loop is also wrong:</a:t>
            </a:r>
          </a:p>
          <a:p>
            <a:pPr marL="800100" lvl="2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dirty="0"/>
              <a:t>int i=0; </a:t>
            </a:r>
          </a:p>
          <a:p>
            <a:pPr marL="800100" lvl="2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b="1" dirty="0">
                <a:solidFill>
                  <a:srgbClr val="C00000"/>
                </a:solidFill>
              </a:rPr>
              <a:t>while</a:t>
            </a:r>
            <a:r>
              <a:rPr lang="en-US" sz="2800" dirty="0"/>
              <a:t> (</a:t>
            </a:r>
            <a:r>
              <a:rPr lang="en-US" sz="2800" dirty="0" err="1"/>
              <a:t>i</a:t>
            </a:r>
            <a:r>
              <a:rPr lang="en-US" sz="2800" dirty="0"/>
              <a:t> &lt; 10);</a:t>
            </a:r>
          </a:p>
          <a:p>
            <a:pPr marL="800100" lvl="2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dirty="0"/>
              <a:t>{</a:t>
            </a:r>
          </a:p>
          <a:p>
            <a:pPr marL="800100" lvl="2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dirty="0"/>
              <a:t>     System.out.println("i is " + i);</a:t>
            </a:r>
          </a:p>
          <a:p>
            <a:pPr marL="800100" lvl="2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dirty="0"/>
              <a:t>     </a:t>
            </a:r>
            <a:r>
              <a:rPr lang="en-US" sz="2800" dirty="0" err="1"/>
              <a:t>i</a:t>
            </a:r>
            <a:r>
              <a:rPr lang="en-US" sz="2800" dirty="0"/>
              <a:t>++;</a:t>
            </a:r>
          </a:p>
          <a:p>
            <a:pPr marL="800100" lvl="2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dirty="0"/>
              <a:t>}</a:t>
            </a:r>
            <a:endParaRPr lang="en-US" sz="3200" dirty="0"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US" sz="3000" dirty="0">
                <a:cs typeface="Times New Roman" pitchFamily="18" charset="0"/>
              </a:rPr>
              <a:t> In the case of the </a:t>
            </a:r>
            <a:r>
              <a:rPr lang="en-US" sz="3000" u="sng" dirty="0">
                <a:solidFill>
                  <a:srgbClr val="C00000"/>
                </a:solidFill>
                <a:cs typeface="Times New Roman" pitchFamily="18" charset="0"/>
              </a:rPr>
              <a:t>do</a:t>
            </a:r>
            <a:r>
              <a:rPr lang="en-US" sz="3000" dirty="0">
                <a:cs typeface="Times New Roman" pitchFamily="18" charset="0"/>
              </a:rPr>
              <a:t> loop, the following semicolon is needed to end the loop:</a:t>
            </a:r>
          </a:p>
          <a:p>
            <a:pPr marL="800100" lvl="2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dirty="0"/>
              <a:t>int i=0; </a:t>
            </a:r>
          </a:p>
          <a:p>
            <a:pPr marL="800100" lvl="2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b="1" dirty="0">
                <a:solidFill>
                  <a:srgbClr val="C00000"/>
                </a:solidFill>
              </a:rPr>
              <a:t>do</a:t>
            </a:r>
            <a:r>
              <a:rPr lang="en-US" sz="2800" dirty="0"/>
              <a:t> {</a:t>
            </a:r>
          </a:p>
          <a:p>
            <a:pPr marL="800100" lvl="2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dirty="0"/>
              <a:t>     System.out.println("i is " + i);</a:t>
            </a:r>
          </a:p>
          <a:p>
            <a:pPr marL="800100" lvl="2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dirty="0"/>
              <a:t>     </a:t>
            </a:r>
            <a:r>
              <a:rPr lang="en-US" sz="2800" dirty="0" err="1"/>
              <a:t>i</a:t>
            </a:r>
            <a:r>
              <a:rPr lang="en-US" sz="2800" dirty="0"/>
              <a:t>++;</a:t>
            </a:r>
          </a:p>
          <a:p>
            <a:pPr marL="800100" lvl="2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800" dirty="0"/>
              <a:t>} </a:t>
            </a:r>
            <a:r>
              <a:rPr lang="en-US" sz="2800" b="1" dirty="0">
                <a:solidFill>
                  <a:srgbClr val="C00000"/>
                </a:solidFill>
              </a:rPr>
              <a:t>while</a:t>
            </a:r>
            <a:r>
              <a:rPr lang="en-US" sz="2800" dirty="0"/>
              <a:t> (</a:t>
            </a:r>
            <a:r>
              <a:rPr lang="en-US" sz="2800" dirty="0" err="1"/>
              <a:t>i</a:t>
            </a:r>
            <a:r>
              <a:rPr lang="en-US" sz="2800" dirty="0"/>
              <a:t>&lt;10)</a:t>
            </a:r>
            <a:r>
              <a:rPr lang="en-US" sz="3200" dirty="0"/>
              <a:t>;</a:t>
            </a:r>
            <a:endParaRPr lang="en-US" sz="2800" dirty="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4714876" y="1714488"/>
            <a:ext cx="18288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</a:rPr>
              <a:t>Logic Error</a:t>
            </a: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 flipH="1">
            <a:off x="4000496" y="1928802"/>
            <a:ext cx="7620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000628" y="6143644"/>
            <a:ext cx="12954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</a:rPr>
              <a:t>Correct</a:t>
            </a: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 flipH="1">
            <a:off x="4071934" y="6357958"/>
            <a:ext cx="9144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Templet</Template>
  <TotalTime>107</TotalTime>
  <Words>629</Words>
  <Application>Microsoft Office PowerPoint</Application>
  <PresentationFormat>On-screen Show (4:3)</PresentationFormat>
  <Paragraphs>92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Monotype Sorts</vt:lpstr>
      <vt:lpstr>Times New Roman</vt:lpstr>
      <vt:lpstr>Wingdings</vt:lpstr>
      <vt:lpstr>Templet</vt:lpstr>
      <vt:lpstr>Loops</vt:lpstr>
      <vt:lpstr>Opening Problem</vt:lpstr>
      <vt:lpstr>Introducing while Loops</vt:lpstr>
      <vt:lpstr>do-while Loop</vt:lpstr>
      <vt:lpstr>for Loops</vt:lpstr>
      <vt:lpstr>Note</vt:lpstr>
      <vt:lpstr>Note</vt:lpstr>
      <vt:lpstr>Caution</vt:lpstr>
      <vt:lpstr>Caution</vt:lpstr>
      <vt:lpstr>break</vt:lpstr>
      <vt:lpstr>continue</vt:lpstr>
      <vt:lpstr>Problem: Displaying Prime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Mamoun Nawahdah</dc:creator>
  <cp:lastModifiedBy>Windows User</cp:lastModifiedBy>
  <cp:revision>35</cp:revision>
  <dcterms:created xsi:type="dcterms:W3CDTF">2014-03-01T18:59:59Z</dcterms:created>
  <dcterms:modified xsi:type="dcterms:W3CDTF">2017-08-31T00:00:06Z</dcterms:modified>
</cp:coreProperties>
</file>