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85" r:id="rId4"/>
    <p:sldId id="270" r:id="rId5"/>
    <p:sldId id="286" r:id="rId6"/>
    <p:sldId id="271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7" r:id="rId1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9603DC-4EC9-44C6-9517-695E656B8792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A7FDAB1-E68D-432C-B7A1-E7524453C89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464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3800-C0C7-4701-9636-3904B76E8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6281C-C33B-496E-B5B0-EEFD7546C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5F0B-F57B-4131-895E-2C420843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51BA24-ED18-4CE7-9470-5687CA9D0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66" y="1406897"/>
            <a:ext cx="2535067" cy="4254351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5512126" cy="2155831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9080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8E27B78-39EB-44B7-9005-56CD81AFB33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5572164" cy="714397"/>
          </a:xfrm>
          <a:noFill/>
        </p:spPr>
        <p:txBody>
          <a:bodyPr/>
          <a:lstStyle/>
          <a:p>
            <a:pPr eaLnBrk="1" hangingPunct="1"/>
            <a:r>
              <a:rPr lang="en-US" sz="6000" dirty="0">
                <a:latin typeface="+mn-lt"/>
              </a:rPr>
              <a:t>The </a:t>
            </a:r>
            <a:r>
              <a:rPr lang="en-US" sz="5400" dirty="0">
                <a:solidFill>
                  <a:srgbClr val="C00000"/>
                </a:solidFill>
                <a:latin typeface="+mn-lt"/>
              </a:rPr>
              <a:t>Math</a:t>
            </a:r>
            <a:r>
              <a:rPr lang="en-US" sz="6000" dirty="0">
                <a:latin typeface="+mn-lt"/>
              </a:rPr>
              <a:t> Class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95400"/>
            <a:ext cx="8177242" cy="4705368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 Class constants:</a:t>
            </a:r>
          </a:p>
          <a:p>
            <a:pPr marL="736600" lvl="1" indent="-279400" eaLnBrk="1" hangingPunct="1"/>
            <a:r>
              <a:rPr lang="en-US" sz="3200" b="1" dirty="0">
                <a:solidFill>
                  <a:srgbClr val="C00000"/>
                </a:solidFill>
              </a:rPr>
              <a:t>PI</a:t>
            </a:r>
          </a:p>
          <a:p>
            <a:pPr marL="736600" lvl="1" indent="-279400" eaLnBrk="1" hangingPunct="1"/>
            <a:r>
              <a:rPr lang="en-US" sz="3200" b="1" dirty="0">
                <a:solidFill>
                  <a:srgbClr val="C00000"/>
                </a:solidFill>
              </a:rPr>
              <a:t>E</a:t>
            </a:r>
          </a:p>
          <a:p>
            <a:pPr eaLnBrk="1" hangingPunct="1"/>
            <a:r>
              <a:rPr lang="en-US" sz="3600" dirty="0"/>
              <a:t> Class methods: </a:t>
            </a:r>
          </a:p>
          <a:p>
            <a:pPr marL="736600" lvl="1" indent="-279400" eaLnBrk="1" hangingPunct="1"/>
            <a:r>
              <a:rPr lang="en-US" sz="3600" dirty="0"/>
              <a:t>Trigonometric Methods </a:t>
            </a:r>
          </a:p>
          <a:p>
            <a:pPr marL="736600" lvl="1" indent="-279400" eaLnBrk="1" hangingPunct="1"/>
            <a:r>
              <a:rPr lang="en-US" sz="3600" dirty="0"/>
              <a:t>Exponent Methods</a:t>
            </a:r>
          </a:p>
          <a:p>
            <a:pPr marL="736600" lvl="1" indent="-279400" eaLnBrk="1" hangingPunct="1"/>
            <a:r>
              <a:rPr lang="en-US" sz="3600" dirty="0"/>
              <a:t>Rounding Methods</a:t>
            </a:r>
          </a:p>
          <a:p>
            <a:pPr marL="736600" lvl="1" indent="-279400" eaLnBrk="1" hangingPunct="1"/>
            <a:r>
              <a:rPr lang="en-US" sz="3600" dirty="0"/>
              <a:t>min, max, abs, and random Methods</a:t>
            </a:r>
          </a:p>
          <a:p>
            <a:pPr eaLnBrk="1" hangingPunct="1"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972BE12-E435-4E40-BF40-96FDA67825A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7772400" cy="785835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Trigonometric Methods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80" y="1458933"/>
            <a:ext cx="3505200" cy="4114800"/>
          </a:xfrm>
          <a:noFill/>
        </p:spPr>
        <p:txBody>
          <a:bodyPr/>
          <a:lstStyle/>
          <a:p>
            <a:pPr eaLnBrk="1" hangingPunct="1"/>
            <a:r>
              <a:rPr lang="en-US" sz="2600" b="1" dirty="0">
                <a:solidFill>
                  <a:srgbClr val="C00000"/>
                </a:solidFill>
              </a:rPr>
              <a:t>sin</a:t>
            </a:r>
            <a:r>
              <a:rPr lang="en-US" sz="2600" b="1" dirty="0"/>
              <a:t>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 dirty="0" err="1">
                <a:solidFill>
                  <a:srgbClr val="C00000"/>
                </a:solidFill>
              </a:rPr>
              <a:t>cos</a:t>
            </a:r>
            <a:r>
              <a:rPr lang="en-US" sz="2600" b="1" dirty="0"/>
              <a:t>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tan</a:t>
            </a:r>
            <a:r>
              <a:rPr lang="en-US" sz="2600" b="1" dirty="0"/>
              <a:t>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 dirty="0" err="1">
                <a:solidFill>
                  <a:srgbClr val="C00000"/>
                </a:solidFill>
              </a:rPr>
              <a:t>acos</a:t>
            </a:r>
            <a:r>
              <a:rPr lang="en-US" sz="2600" b="1" dirty="0"/>
              <a:t>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 dirty="0" err="1">
                <a:solidFill>
                  <a:srgbClr val="C00000"/>
                </a:solidFill>
              </a:rPr>
              <a:t>asin</a:t>
            </a:r>
            <a:r>
              <a:rPr lang="en-US" sz="2600" b="1" dirty="0"/>
              <a:t>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 dirty="0" err="1">
                <a:solidFill>
                  <a:srgbClr val="C00000"/>
                </a:solidFill>
              </a:rPr>
              <a:t>atan</a:t>
            </a:r>
            <a:r>
              <a:rPr lang="en-US" sz="2600" b="1" dirty="0"/>
              <a:t>(double a)</a:t>
            </a:r>
            <a:endParaRPr lang="en-US" sz="2800" b="1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9280" y="5573733"/>
            <a:ext cx="2376656" cy="7848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+mn-lt"/>
              </a:rPr>
              <a:t>Radians</a:t>
            </a:r>
          </a:p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C00000"/>
                </a:solidFill>
                <a:latin typeface="+mn-lt"/>
              </a:rPr>
              <a:t>Math.toRadians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(90)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H="1" flipV="1">
            <a:off x="2214546" y="4929196"/>
            <a:ext cx="285752" cy="57150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454642" y="1442938"/>
            <a:ext cx="5509846" cy="39302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Examples: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Math.sin(0) 	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0.0 </a:t>
            </a:r>
            <a:endParaRPr lang="en-US" sz="22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Math.sin(</a:t>
            </a:r>
            <a:r>
              <a:rPr lang="en-US" sz="2200" b="1" dirty="0" err="1">
                <a:latin typeface="+mn-lt"/>
                <a:cs typeface="Courier New" pitchFamily="49" charset="0"/>
              </a:rPr>
              <a:t>Math.PI</a:t>
            </a:r>
            <a:r>
              <a:rPr lang="en-US" sz="2200" b="1" dirty="0">
                <a:latin typeface="+mn-lt"/>
                <a:cs typeface="Courier New" pitchFamily="49" charset="0"/>
              </a:rPr>
              <a:t> / 6) 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0.5</a:t>
            </a:r>
            <a:r>
              <a:rPr lang="en-US" sz="2200" b="1" dirty="0">
                <a:latin typeface="+mn-lt"/>
                <a:cs typeface="Courier New" pitchFamily="49" charset="0"/>
              </a:rPr>
              <a:t> </a:t>
            </a:r>
            <a:endParaRPr lang="en-US" sz="2200" b="1" dirty="0">
              <a:latin typeface="+mn-lt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Math.sin(</a:t>
            </a:r>
            <a:r>
              <a:rPr lang="en-US" sz="2200" b="1" dirty="0" err="1">
                <a:latin typeface="+mn-lt"/>
                <a:cs typeface="Courier New" pitchFamily="49" charset="0"/>
              </a:rPr>
              <a:t>Math.PI</a:t>
            </a:r>
            <a:r>
              <a:rPr lang="en-US" sz="2200" b="1" dirty="0">
                <a:latin typeface="+mn-lt"/>
                <a:cs typeface="Courier New" pitchFamily="49" charset="0"/>
              </a:rPr>
              <a:t> / 2) 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1.0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Math.cos(0) 	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1.0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Math.cos(</a:t>
            </a:r>
            <a:r>
              <a:rPr lang="en-US" sz="2200" b="1" dirty="0" err="1">
                <a:latin typeface="+mn-lt"/>
                <a:cs typeface="Courier New" pitchFamily="49" charset="0"/>
              </a:rPr>
              <a:t>Math.PI</a:t>
            </a:r>
            <a:r>
              <a:rPr lang="en-US" sz="2200" b="1" dirty="0">
                <a:latin typeface="+mn-lt"/>
                <a:cs typeface="Courier New" pitchFamily="49" charset="0"/>
              </a:rPr>
              <a:t> / 6) 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0.866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Math.cos(</a:t>
            </a:r>
            <a:r>
              <a:rPr lang="en-US" sz="2200" b="1" dirty="0" err="1">
                <a:latin typeface="+mn-lt"/>
                <a:cs typeface="Courier New" pitchFamily="49" charset="0"/>
              </a:rPr>
              <a:t>Math.PI</a:t>
            </a:r>
            <a:r>
              <a:rPr lang="en-US" sz="2200" b="1" dirty="0">
                <a:latin typeface="+mn-lt"/>
                <a:cs typeface="Courier New" pitchFamily="49" charset="0"/>
              </a:rPr>
              <a:t> / 2) 	</a:t>
            </a:r>
            <a:r>
              <a:rPr lang="en-US" sz="22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0.0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EC9550C-574B-4756-8A71-A87AB50FB61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6286544" cy="64296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Exponent Methods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718" y="1214459"/>
            <a:ext cx="4572000" cy="4357682"/>
          </a:xfrm>
          <a:noFill/>
        </p:spPr>
        <p:txBody>
          <a:bodyPr/>
          <a:lstStyle/>
          <a:p>
            <a:pPr marL="341313" indent="-341313" eaLnBrk="1" hangingPunct="1"/>
            <a:r>
              <a:rPr lang="en-US" sz="2000" b="1" dirty="0">
                <a:solidFill>
                  <a:srgbClr val="C00000"/>
                </a:solidFill>
              </a:rPr>
              <a:t>exp</a:t>
            </a:r>
            <a:r>
              <a:rPr lang="en-US" sz="2000" b="1" dirty="0"/>
              <a:t>(double a)</a:t>
            </a:r>
            <a:endParaRPr lang="en-US" sz="2400" b="1" dirty="0"/>
          </a:p>
          <a:p>
            <a:pPr marL="520700" lvl="1" indent="-142875" eaLnBrk="1" hangingPunct="1">
              <a:buFontTx/>
              <a:buNone/>
            </a:pPr>
            <a:r>
              <a:rPr lang="en-US" sz="2000" b="1" dirty="0"/>
              <a:t>Returns </a:t>
            </a:r>
            <a:r>
              <a:rPr lang="en-US" sz="2000" b="1" dirty="0">
                <a:solidFill>
                  <a:srgbClr val="C00000"/>
                </a:solidFill>
              </a:rPr>
              <a:t>e</a:t>
            </a:r>
            <a:r>
              <a:rPr lang="en-US" sz="2000" b="1" dirty="0"/>
              <a:t> raised to the power of a.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log</a:t>
            </a:r>
            <a:r>
              <a:rPr lang="en-US" sz="2000" b="1" dirty="0"/>
              <a:t>(double a)</a:t>
            </a:r>
            <a:endParaRPr lang="en-US" sz="2400" b="1" dirty="0"/>
          </a:p>
          <a:p>
            <a:pPr marL="520700" lvl="1" indent="-142875" eaLnBrk="1" hangingPunct="1">
              <a:buFontTx/>
              <a:buNone/>
            </a:pPr>
            <a:r>
              <a:rPr lang="en-US" sz="2000" b="1" dirty="0"/>
              <a:t>Returns the natural logarithm of a.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log10</a:t>
            </a:r>
            <a:r>
              <a:rPr lang="en-US" sz="2000" b="1" dirty="0"/>
              <a:t>(double a)</a:t>
            </a:r>
            <a:endParaRPr lang="en-US" sz="2400" b="1" dirty="0"/>
          </a:p>
          <a:p>
            <a:pPr marL="520700" lvl="1" indent="-142875" eaLnBrk="1" hangingPunct="1">
              <a:buFontTx/>
              <a:buNone/>
            </a:pPr>
            <a:r>
              <a:rPr lang="en-US" sz="2000" b="1" dirty="0"/>
              <a:t>Returns the 10-based logarithm of a.</a:t>
            </a:r>
          </a:p>
          <a:p>
            <a:pPr marL="341313" indent="-341313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pow</a:t>
            </a:r>
            <a:r>
              <a:rPr lang="en-US" sz="2000" b="1" dirty="0"/>
              <a:t>(double a, double b)</a:t>
            </a:r>
            <a:endParaRPr lang="en-US" sz="2400" b="1" dirty="0"/>
          </a:p>
          <a:p>
            <a:pPr marL="520700" lvl="1" indent="-142875" eaLnBrk="1" hangingPunct="1">
              <a:buFontTx/>
              <a:buNone/>
            </a:pPr>
            <a:r>
              <a:rPr lang="en-US" sz="2000" b="1" dirty="0"/>
              <a:t>Returns a raised to the power of b.</a:t>
            </a:r>
          </a:p>
          <a:p>
            <a:pPr marL="341313" indent="-341313" algn="just"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sqrt</a:t>
            </a:r>
            <a:r>
              <a:rPr lang="en-US" sz="2000" b="1" dirty="0"/>
              <a:t>(double a)</a:t>
            </a:r>
            <a:endParaRPr lang="en-US" sz="2400" b="1" dirty="0"/>
          </a:p>
          <a:p>
            <a:pPr marL="520700" lvl="1" indent="-142875" eaLnBrk="1" hangingPunct="1">
              <a:buFontTx/>
              <a:buNone/>
            </a:pPr>
            <a:r>
              <a:rPr lang="en-US" sz="2000" b="1" dirty="0"/>
              <a:t>Returns the square root of a.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44008" y="1700808"/>
            <a:ext cx="4392488" cy="39604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+mn-lt"/>
                <a:cs typeface="Courier New" pitchFamily="49" charset="0"/>
              </a:rPr>
              <a:t>Examples: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b="1" dirty="0">
                <a:latin typeface="+mn-lt"/>
                <a:cs typeface="Courier New" pitchFamily="49" charset="0"/>
              </a:rPr>
              <a:t>Math.exp(1) 	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2.71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+mn-lt"/>
                <a:cs typeface="Courier New" pitchFamily="49" charset="0"/>
              </a:rPr>
              <a:t>Math.log(2.71) 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1.0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+mn-lt"/>
                <a:cs typeface="Courier New" pitchFamily="49" charset="0"/>
              </a:rPr>
              <a:t>Math.pow(2, 3) 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8.0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+mn-lt"/>
                <a:cs typeface="Courier New" pitchFamily="49" charset="0"/>
              </a:rPr>
              <a:t>Math.pow(3, 2) 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9.0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+mn-lt"/>
                <a:cs typeface="Courier New" pitchFamily="49" charset="0"/>
              </a:rPr>
              <a:t>Math.pow(3.5, 2.5)  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22.917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b="1" dirty="0" err="1">
                <a:latin typeface="+mn-lt"/>
                <a:cs typeface="Courier New" pitchFamily="49" charset="0"/>
              </a:rPr>
              <a:t>Math.sqrt</a:t>
            </a:r>
            <a:r>
              <a:rPr lang="en-US" b="1" dirty="0">
                <a:latin typeface="+mn-lt"/>
                <a:cs typeface="Courier New" pitchFamily="49" charset="0"/>
              </a:rPr>
              <a:t>(4) 	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2.0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 err="1">
                <a:latin typeface="+mn-lt"/>
                <a:cs typeface="Courier New" pitchFamily="49" charset="0"/>
              </a:rPr>
              <a:t>Math.sqrt</a:t>
            </a:r>
            <a:r>
              <a:rPr lang="en-US" b="1" dirty="0">
                <a:latin typeface="+mn-lt"/>
                <a:cs typeface="Courier New" pitchFamily="49" charset="0"/>
              </a:rPr>
              <a:t>(10.5) 	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3.24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3E2A9EC-C1D9-4690-A9E7-23F9CC497EA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929354" cy="64296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Rounding Methods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501122" cy="5105416"/>
          </a:xfrm>
          <a:noFill/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sz="2800" b="1" dirty="0"/>
              <a:t>double </a:t>
            </a:r>
            <a:r>
              <a:rPr lang="en-US" sz="2800" b="1" dirty="0">
                <a:solidFill>
                  <a:srgbClr val="C00000"/>
                </a:solidFill>
              </a:rPr>
              <a:t>ceil</a:t>
            </a:r>
            <a:r>
              <a:rPr lang="en-US" sz="2800" b="1" dirty="0"/>
              <a:t>(double x)       </a:t>
            </a:r>
            <a:r>
              <a:rPr lang="en-US" sz="2800" dirty="0">
                <a:cs typeface="Times New Roman" pitchFamily="18" charset="0"/>
              </a:rPr>
              <a:t>x rounded up to its nearest integer. This integer is  returned as a double value.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/>
              <a:t>double </a:t>
            </a:r>
            <a:r>
              <a:rPr lang="en-US" sz="2800" b="1" dirty="0">
                <a:solidFill>
                  <a:srgbClr val="C00000"/>
                </a:solidFill>
              </a:rPr>
              <a:t>floor</a:t>
            </a:r>
            <a:r>
              <a:rPr lang="en-US" sz="2800" b="1" dirty="0"/>
              <a:t>(double x)    </a:t>
            </a:r>
            <a:r>
              <a:rPr lang="en-US" sz="2800" dirty="0">
                <a:cs typeface="Times New Roman" pitchFamily="18" charset="0"/>
              </a:rPr>
              <a:t>x is rounded down to its nearest integer. This integer is  returned as a double value.</a:t>
            </a:r>
            <a:endParaRPr lang="en-US" sz="2800" dirty="0"/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/>
              <a:t>double </a:t>
            </a:r>
            <a:r>
              <a:rPr lang="en-US" sz="2800" b="1" dirty="0" err="1">
                <a:solidFill>
                  <a:srgbClr val="C00000"/>
                </a:solidFill>
              </a:rPr>
              <a:t>rint</a:t>
            </a:r>
            <a:r>
              <a:rPr lang="en-US" sz="2800" b="1" dirty="0"/>
              <a:t>(double x)      </a:t>
            </a:r>
            <a:r>
              <a:rPr lang="en-US" sz="2800" dirty="0">
                <a:cs typeface="Times New Roman" pitchFamily="18" charset="0"/>
              </a:rPr>
              <a:t>x is rounded to its nearest integer. If x is equally close to two integers, the even one is returned as a double.</a:t>
            </a:r>
            <a:endParaRPr lang="en-US" sz="2800" dirty="0"/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round</a:t>
            </a:r>
            <a:r>
              <a:rPr lang="en-US" sz="2800" b="1" dirty="0"/>
              <a:t>(float x)        </a:t>
            </a:r>
            <a:r>
              <a:rPr lang="en-US" sz="2800" dirty="0">
                <a:cs typeface="Times New Roman" pitchFamily="18" charset="0"/>
              </a:rPr>
              <a:t>Return (</a:t>
            </a:r>
            <a:r>
              <a:rPr lang="en-US" sz="2800" dirty="0" err="1">
                <a:cs typeface="Times New Roman" pitchFamily="18" charset="0"/>
              </a:rPr>
              <a:t>int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en-US" sz="2800" dirty="0" err="1">
                <a:cs typeface="Times New Roman" pitchFamily="18" charset="0"/>
              </a:rPr>
              <a:t>Math.floor</a:t>
            </a:r>
            <a:r>
              <a:rPr lang="en-US" sz="2800" dirty="0">
                <a:cs typeface="Times New Roman" pitchFamily="18" charset="0"/>
              </a:rPr>
              <a:t>(x+0.5).</a:t>
            </a:r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dirty="0"/>
              <a:t>long </a:t>
            </a:r>
            <a:r>
              <a:rPr lang="en-US" sz="2800" b="1" dirty="0">
                <a:solidFill>
                  <a:srgbClr val="C00000"/>
                </a:solidFill>
              </a:rPr>
              <a:t>round</a:t>
            </a:r>
            <a:r>
              <a:rPr lang="en-US" sz="2800" b="1" dirty="0"/>
              <a:t>(double x)   </a:t>
            </a:r>
            <a:r>
              <a:rPr lang="en-US" sz="2800" dirty="0">
                <a:cs typeface="Times New Roman" pitchFamily="18" charset="0"/>
              </a:rPr>
              <a:t>Return (long)</a:t>
            </a:r>
            <a:r>
              <a:rPr lang="en-US" sz="2800" dirty="0" err="1">
                <a:cs typeface="Times New Roman" pitchFamily="18" charset="0"/>
              </a:rPr>
              <a:t>Math.floor</a:t>
            </a:r>
            <a:r>
              <a:rPr lang="en-US" sz="2800" dirty="0">
                <a:cs typeface="Times New Roman" pitchFamily="18" charset="0"/>
              </a:rPr>
              <a:t>(x+0.5). 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2E4B821-608B-4610-BCD8-15B364599E5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642960"/>
          </a:xfrm>
          <a:noFill/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C00000"/>
                </a:solidFill>
              </a:rPr>
              <a:t>min</a:t>
            </a:r>
            <a:r>
              <a:rPr lang="en-US" sz="5400" dirty="0"/>
              <a:t>, </a:t>
            </a:r>
            <a:r>
              <a:rPr lang="en-US" sz="5400" dirty="0">
                <a:solidFill>
                  <a:srgbClr val="C00000"/>
                </a:solidFill>
              </a:rPr>
              <a:t>max</a:t>
            </a:r>
            <a:r>
              <a:rPr lang="en-US" sz="5400" dirty="0"/>
              <a:t>, and </a:t>
            </a:r>
            <a:r>
              <a:rPr lang="en-US" sz="5400" dirty="0">
                <a:solidFill>
                  <a:srgbClr val="C00000"/>
                </a:solidFill>
              </a:rPr>
              <a:t>abs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205288" cy="44958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max</a:t>
            </a:r>
            <a:r>
              <a:rPr lang="en-US" sz="2400" b="1" dirty="0"/>
              <a:t>(a, b) and </a:t>
            </a:r>
            <a:r>
              <a:rPr lang="en-US" sz="2400" b="1" dirty="0">
                <a:solidFill>
                  <a:srgbClr val="C00000"/>
                </a:solidFill>
              </a:rPr>
              <a:t>min</a:t>
            </a:r>
            <a:r>
              <a:rPr lang="en-US" sz="2400" b="1" dirty="0"/>
              <a:t>(a, b)</a:t>
            </a:r>
            <a:endParaRPr lang="en-US" sz="2800" b="1" dirty="0"/>
          </a:p>
          <a:p>
            <a:pPr marL="377825" lvl="1" indent="0" eaLnBrk="1" hangingPunct="1">
              <a:buFontTx/>
              <a:buNone/>
            </a:pPr>
            <a:r>
              <a:rPr lang="en-US" sz="2400" b="1" dirty="0"/>
              <a:t>Returns the maximum or minimum of two parameters.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abs</a:t>
            </a:r>
            <a:r>
              <a:rPr lang="en-US" sz="2400" b="1" dirty="0"/>
              <a:t>(a)</a:t>
            </a:r>
            <a:endParaRPr lang="en-US" sz="2800" b="1" dirty="0"/>
          </a:p>
          <a:p>
            <a:pPr marL="377825" lvl="1" indent="0" eaLnBrk="1" hangingPunct="1">
              <a:buFontTx/>
              <a:buNone/>
            </a:pPr>
            <a:r>
              <a:rPr lang="en-US" sz="2400" b="1" dirty="0"/>
              <a:t>Returns the absolute value of the parameter.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random</a:t>
            </a:r>
            <a:r>
              <a:rPr lang="en-US" sz="2400" b="1" dirty="0"/>
              <a:t>()</a:t>
            </a:r>
            <a:endParaRPr lang="en-US" sz="2800" b="1" dirty="0"/>
          </a:p>
          <a:p>
            <a:pPr marL="377825" lvl="1" indent="0" eaLnBrk="1" hangingPunct="1">
              <a:buFontTx/>
              <a:buNone/>
            </a:pPr>
            <a:r>
              <a:rPr lang="en-US" sz="2400" b="1" dirty="0"/>
              <a:t>Returns a random double value in the range [0.0, 1.0).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788024" y="1772816"/>
            <a:ext cx="4213132" cy="32403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Examples: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Math.max(2, 3) 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3</a:t>
            </a:r>
            <a:r>
              <a:rPr lang="en-US" sz="2000" b="1" dirty="0">
                <a:latin typeface="+mn-lt"/>
                <a:cs typeface="Courier New" pitchFamily="49" charset="0"/>
              </a:rPr>
              <a:t> 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Math.max(2.5, 3) 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3.0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Math.min(2.5, 3.6) 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2.5 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Math.abs(-2)  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Times New Roman" pitchFamily="18" charset="0"/>
              </a:rPr>
              <a:t>Math.abs(-2.1) 	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returns 2.1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0EC3F0B-B540-4395-8FB1-A189FBDBBB2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5400" dirty="0">
                <a:cs typeface="Courier New" pitchFamily="49" charset="0"/>
              </a:rPr>
              <a:t>The </a:t>
            </a:r>
            <a:r>
              <a:rPr lang="en-US" sz="5400" dirty="0">
                <a:solidFill>
                  <a:srgbClr val="C00000"/>
                </a:solidFill>
                <a:cs typeface="Courier New" pitchFamily="49" charset="0"/>
              </a:rPr>
              <a:t>random</a:t>
            </a:r>
            <a:r>
              <a:rPr lang="en-US" sz="5400" dirty="0">
                <a:cs typeface="Courier New" pitchFamily="49" charset="0"/>
              </a:rPr>
              <a:t> Method</a:t>
            </a:r>
            <a:endParaRPr lang="en-US" sz="5400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382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dirty="0">
                <a:cs typeface="Courier New" pitchFamily="49" charset="0"/>
              </a:rPr>
              <a:t> Generates a random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double</a:t>
            </a:r>
            <a:r>
              <a:rPr lang="en-US" dirty="0">
                <a:cs typeface="Courier New" pitchFamily="49" charset="0"/>
              </a:rPr>
              <a:t> value greater than or equal to 0.0 and less than 1.0 </a:t>
            </a:r>
          </a:p>
          <a:p>
            <a:pPr marL="0" indent="0" algn="ctr">
              <a:spcBef>
                <a:spcPct val="50000"/>
              </a:spcBef>
              <a:buNone/>
            </a:pPr>
            <a:r>
              <a:rPr lang="en-US" dirty="0">
                <a:cs typeface="Courier New" pitchFamily="49" charset="0"/>
              </a:rPr>
              <a:t>(0 &lt;= </a:t>
            </a:r>
            <a:r>
              <a:rPr lang="en-US" dirty="0" err="1">
                <a:cs typeface="Courier New" pitchFamily="49" charset="0"/>
              </a:rPr>
              <a:t>Math.random</a:t>
            </a:r>
            <a:r>
              <a:rPr lang="en-US" dirty="0">
                <a:cs typeface="Courier New" pitchFamily="49" charset="0"/>
              </a:rPr>
              <a:t>() &lt; 1.0)</a:t>
            </a:r>
            <a:r>
              <a:rPr lang="en-US" dirty="0"/>
              <a:t> 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14282" y="4857760"/>
            <a:ext cx="364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Courier New" pitchFamily="49" charset="0"/>
              </a:rPr>
              <a:t>In general:</a:t>
            </a:r>
            <a:endParaRPr lang="en-US" sz="3200" dirty="0">
              <a:latin typeface="+mn-lt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357827"/>
            <a:ext cx="85725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" y="3100561"/>
            <a:ext cx="8934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00392" y="6399213"/>
            <a:ext cx="50405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AECB6-E6C9-4704-BB35-68F7B8FCF5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96944" cy="648072"/>
          </a:xfrm>
        </p:spPr>
        <p:txBody>
          <a:bodyPr/>
          <a:lstStyle/>
          <a:p>
            <a:r>
              <a:rPr lang="en-US" altLang="en-US" sz="3600" dirty="0"/>
              <a:t>Case Study: Computing Angles of a Triangle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262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4365104"/>
            <a:ext cx="8610600" cy="14986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dirty="0"/>
              <a:t>Write a program that prompts the user to enter the x- and y-coordinates of the three corner points in a triangle and then displays the triangle’s angles.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5" y="1749426"/>
            <a:ext cx="8690509" cy="232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C5D6D60-BD79-454B-AD19-314C206FF2D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5715040" cy="533400"/>
          </a:xfrm>
        </p:spPr>
        <p:txBody>
          <a:bodyPr/>
          <a:lstStyle/>
          <a:p>
            <a:pPr eaLnBrk="1" hangingPunct="1"/>
            <a:r>
              <a:rPr lang="en-US" sz="5400" dirty="0"/>
              <a:t>Defining Methods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 A method is a collection of statements that are grouped together to perform an operation.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6764"/>
            <a:ext cx="5879609" cy="338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00" y="3212976"/>
            <a:ext cx="30755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28384" y="6399213"/>
            <a:ext cx="42981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6078D-B1FC-433C-96F8-CCD82E8444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3240360" cy="685800"/>
          </a:xfrm>
        </p:spPr>
        <p:txBody>
          <a:bodyPr/>
          <a:lstStyle/>
          <a:p>
            <a:r>
              <a:rPr lang="en-US" altLang="en-US" sz="5400" dirty="0"/>
              <a:t>CAUTION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77107"/>
            <a:ext cx="8458200" cy="1531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 A </a:t>
            </a:r>
            <a:r>
              <a:rPr lang="en-US" altLang="en-US" sz="2400" b="1" dirty="0">
                <a:solidFill>
                  <a:srgbClr val="C00000"/>
                </a:solidFill>
              </a:rPr>
              <a:t>return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statement is required for a value-returning method.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7663" y="5041901"/>
            <a:ext cx="8458200" cy="10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To fix this problem, delete </a:t>
            </a:r>
            <a:r>
              <a:rPr lang="en-US" altLang="en-US" sz="2400" b="1" i="1" dirty="0">
                <a:solidFill>
                  <a:srgbClr val="C00000"/>
                </a:solidFill>
                <a:latin typeface="+mn-lt"/>
              </a:rPr>
              <a:t>if (n &lt; 0)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 (a), so that the compiler will see a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return</a:t>
            </a:r>
            <a:r>
              <a:rPr lang="en-US" altLang="en-US" sz="2400" dirty="0">
                <a:latin typeface="+mn-lt"/>
              </a:rPr>
              <a:t> statement to be reached regardless of how the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if</a:t>
            </a:r>
            <a:r>
              <a:rPr lang="en-US" altLang="en-US" sz="2400" dirty="0">
                <a:latin typeface="+mn-lt"/>
              </a:rPr>
              <a:t> statement is evaluated.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8" y="2780928"/>
            <a:ext cx="384295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72" y="2780927"/>
            <a:ext cx="4707207" cy="211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2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DA95A86-196A-4DB4-97BB-AC3BAFCFCE1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6286544" cy="609600"/>
          </a:xfrm>
        </p:spPr>
        <p:txBody>
          <a:bodyPr/>
          <a:lstStyle/>
          <a:p>
            <a:pPr eaLnBrk="1" hangingPunct="1"/>
            <a:r>
              <a:rPr lang="en-US" sz="5400" dirty="0"/>
              <a:t>Passing Parameters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12" y="1357298"/>
            <a:ext cx="7929554" cy="192882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800" b="1" dirty="0"/>
              <a:t>public static void </a:t>
            </a:r>
            <a:r>
              <a:rPr lang="en-US" sz="3600" b="1" dirty="0" err="1"/>
              <a:t>nPrintln</a:t>
            </a:r>
            <a:r>
              <a:rPr lang="en-US" sz="2800" b="1" dirty="0"/>
              <a:t>(String message, </a:t>
            </a:r>
            <a:r>
              <a:rPr lang="en-US" sz="2800" b="1" dirty="0" err="1"/>
              <a:t>int</a:t>
            </a:r>
            <a:r>
              <a:rPr lang="en-US" sz="2800" b="1" dirty="0"/>
              <a:t> n) { 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/>
              <a:t>      for (</a:t>
            </a:r>
            <a:r>
              <a:rPr lang="en-US" sz="2800" b="1" dirty="0" err="1"/>
              <a:t>int</a:t>
            </a:r>
            <a:r>
              <a:rPr lang="en-US" sz="2800" b="1" dirty="0"/>
              <a:t> i = 0; i &lt; n; i++)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/>
              <a:t>             </a:t>
            </a:r>
            <a:r>
              <a:rPr lang="en-US" sz="2800" b="1" dirty="0" err="1"/>
              <a:t>System.out.println</a:t>
            </a:r>
            <a:r>
              <a:rPr lang="en-US" sz="2800" b="1" dirty="0"/>
              <a:t>(message);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/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285852" y="3429000"/>
            <a:ext cx="678661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nPrintln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(“Welcome to Java”, 5);</a:t>
            </a:r>
            <a:r>
              <a:rPr lang="en-US" sz="2800" dirty="0">
                <a:latin typeface="+mn-lt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n-lt"/>
              </a:rPr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nPrintln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(“Computer Science”, 15);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n-lt"/>
              </a:rPr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Can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nPrintln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(15, “Computer Science”);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56376" y="6453335"/>
            <a:ext cx="501824" cy="403077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28A61-7DC6-4E74-92E9-9473F4A482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6768752" cy="677416"/>
          </a:xfrm>
        </p:spPr>
        <p:txBody>
          <a:bodyPr/>
          <a:lstStyle/>
          <a:p>
            <a:r>
              <a:rPr lang="en-US" altLang="en-US" sz="5400" dirty="0"/>
              <a:t>Ambiguous Invocation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238200"/>
            <a:ext cx="5328592" cy="543116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public class </a:t>
            </a:r>
            <a:r>
              <a:rPr lang="en-US" altLang="en-US" sz="1800" b="1" dirty="0" err="1">
                <a:solidFill>
                  <a:srgbClr val="000000"/>
                </a:solidFill>
                <a:cs typeface="Times New Roman" pitchFamily="18" charset="0"/>
              </a:rPr>
              <a:t>AmbiguousOverloading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{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public static void main(String[] </a:t>
            </a:r>
            <a:r>
              <a:rPr lang="en-US" altLang="en-US" sz="1800" b="1" dirty="0" err="1">
                <a:solidFill>
                  <a:srgbClr val="000000"/>
                </a:solidFill>
                <a:cs typeface="Times New Roman" pitchFamily="18" charset="0"/>
              </a:rPr>
              <a:t>args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      </a:t>
            </a:r>
            <a:r>
              <a:rPr lang="en-US" altLang="en-US" sz="1800" b="1" dirty="0" err="1">
                <a:solidFill>
                  <a:srgbClr val="000000"/>
                </a:solidFill>
                <a:cs typeface="Times New Roman" pitchFamily="18" charset="0"/>
              </a:rPr>
              <a:t>System.out.println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en-US" sz="1800" b="1" dirty="0">
                <a:solidFill>
                  <a:srgbClr val="C00000"/>
                </a:solidFill>
                <a:cs typeface="Times New Roman" pitchFamily="18" charset="0"/>
              </a:rPr>
              <a:t>max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(1, 2)); 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900" b="1" dirty="0">
                <a:solidFill>
                  <a:srgbClr val="000000"/>
                </a:solidFill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public static double </a:t>
            </a:r>
            <a:r>
              <a:rPr lang="en-US" altLang="en-US" sz="1800" b="1" dirty="0">
                <a:solidFill>
                  <a:srgbClr val="C00000"/>
                </a:solidFill>
                <a:cs typeface="Times New Roman" pitchFamily="18" charset="0"/>
              </a:rPr>
              <a:t>max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num1, double num2) {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900" b="1" dirty="0">
                <a:solidFill>
                  <a:srgbClr val="000000"/>
                </a:solidFill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public static double </a:t>
            </a:r>
            <a:r>
              <a:rPr lang="en-US" altLang="en-US" sz="1800" b="1" dirty="0">
                <a:solidFill>
                  <a:srgbClr val="C00000"/>
                </a:solidFill>
                <a:cs typeface="Times New Roman" pitchFamily="18" charset="0"/>
              </a:rPr>
              <a:t>max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(double num1, </a:t>
            </a:r>
            <a:r>
              <a:rPr lang="en-US" altLang="en-US" sz="1800" b="1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num2) {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64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4CD9824-72D8-47B2-B327-E2635F05992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619125"/>
          </a:xfrm>
        </p:spPr>
        <p:txBody>
          <a:bodyPr/>
          <a:lstStyle/>
          <a:p>
            <a:pPr eaLnBrk="1" hangingPunct="1"/>
            <a:r>
              <a:rPr lang="en-US" sz="5400" dirty="0"/>
              <a:t>Scope of Local Variables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60"/>
            <a:ext cx="8629650" cy="51149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 A </a:t>
            </a:r>
            <a:r>
              <a:rPr lang="en-US" sz="3600" b="1" dirty="0">
                <a:solidFill>
                  <a:srgbClr val="C00000"/>
                </a:solidFill>
              </a:rPr>
              <a:t>local variable</a:t>
            </a:r>
            <a:r>
              <a:rPr lang="en-US" sz="3600" dirty="0"/>
              <a:t>: a variable defined inside a method.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 Scope</a:t>
            </a:r>
            <a:r>
              <a:rPr lang="en-US" sz="3600" dirty="0"/>
              <a:t>: the part of the program where the variable can be referenced.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The scope of a local variable </a:t>
            </a:r>
            <a:r>
              <a:rPr lang="en-US" sz="3600" b="1" dirty="0">
                <a:cs typeface="Times New Roman" pitchFamily="18" charset="0"/>
              </a:rPr>
              <a:t>starts from its declaration and continues to the end of the block that contains the variable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A local variable </a:t>
            </a:r>
            <a:r>
              <a:rPr lang="en-US" sz="3600" b="1" dirty="0">
                <a:cs typeface="Times New Roman" pitchFamily="18" charset="0"/>
              </a:rPr>
              <a:t>must</a:t>
            </a:r>
            <a:r>
              <a:rPr lang="en-US" sz="3600" dirty="0">
                <a:cs typeface="Times New Roman" pitchFamily="18" charset="0"/>
              </a:rPr>
              <a:t> be declared before it can be used.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16216" y="6400800"/>
            <a:ext cx="1905000" cy="457200"/>
          </a:xfrm>
        </p:spPr>
        <p:txBody>
          <a:bodyPr/>
          <a:lstStyle/>
          <a:p>
            <a:pPr>
              <a:defRPr/>
            </a:pPr>
            <a:fld id="{A4615A30-E1C2-440A-80FB-A544E5EB0C2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547688"/>
          </a:xfrm>
        </p:spPr>
        <p:txBody>
          <a:bodyPr/>
          <a:lstStyle/>
          <a:p>
            <a:pPr eaLnBrk="1" hangingPunct="1"/>
            <a:r>
              <a:rPr lang="en-US" sz="5400" dirty="0"/>
              <a:t>Scope of Local 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58212" cy="1781944"/>
          </a:xfrm>
        </p:spPr>
        <p:txBody>
          <a:bodyPr/>
          <a:lstStyle/>
          <a:p>
            <a:pPr marL="0" indent="0" eaLnBrk="1" hangingPunct="1"/>
            <a:r>
              <a:rPr lang="en-US" dirty="0">
                <a:cs typeface="Times New Roman" pitchFamily="18" charset="0"/>
              </a:rPr>
              <a:t> You can declare a local variable with the same name multiple times in different </a:t>
            </a:r>
            <a:r>
              <a:rPr lang="en-US" b="1" dirty="0">
                <a:cs typeface="Times New Roman" pitchFamily="18" charset="0"/>
              </a:rPr>
              <a:t>non-nesting</a:t>
            </a:r>
            <a:r>
              <a:rPr lang="en-US" dirty="0">
                <a:cs typeface="Times New Roman" pitchFamily="18" charset="0"/>
              </a:rPr>
              <a:t> blocks in a method, but you cannot declare a local variable twice in nested blocks.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24969"/>
            <a:ext cx="35337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539135"/>
            <a:ext cx="3429705" cy="298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3F5461A-5BAF-493F-9308-5DF603A1B7D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6215106" cy="685800"/>
          </a:xfrm>
        </p:spPr>
        <p:txBody>
          <a:bodyPr/>
          <a:lstStyle/>
          <a:p>
            <a:pPr eaLnBrk="1" hangingPunct="1"/>
            <a:r>
              <a:rPr lang="en-US" sz="5400" dirty="0"/>
              <a:t>Method Abstraction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46"/>
            <a:ext cx="8786813" cy="1819275"/>
          </a:xfrm>
        </p:spPr>
        <p:txBody>
          <a:bodyPr/>
          <a:lstStyle/>
          <a:p>
            <a:pPr marL="0" indent="0"/>
            <a:r>
              <a:rPr lang="en-US" sz="4000" dirty="0"/>
              <a:t> You can think of the method body as a black box that contains the detailed implementation for the method.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6247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A4585CA-6B36-43F2-9914-0019D0C575C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642960"/>
          </a:xfrm>
        </p:spPr>
        <p:txBody>
          <a:bodyPr/>
          <a:lstStyle/>
          <a:p>
            <a:pPr eaLnBrk="1" hangingPunct="1"/>
            <a:r>
              <a:rPr lang="en-US" sz="5400" dirty="0"/>
              <a:t>Benefits of Methods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4000" dirty="0">
                <a:latin typeface="+mn-lt"/>
              </a:rPr>
              <a:t>Write a method once and 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reuse</a:t>
            </a:r>
            <a:r>
              <a:rPr lang="en-US" sz="4000" dirty="0">
                <a:latin typeface="+mn-lt"/>
              </a:rPr>
              <a:t> it anywhere.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4000" b="1" dirty="0">
                <a:solidFill>
                  <a:srgbClr val="C00000"/>
                </a:solidFill>
                <a:latin typeface="+mn-lt"/>
              </a:rPr>
              <a:t>Information hiding</a:t>
            </a:r>
            <a:r>
              <a:rPr lang="en-US" sz="4000" dirty="0">
                <a:latin typeface="+mn-lt"/>
              </a:rPr>
              <a:t>. Hide the implementation from the user.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4000" b="1" dirty="0">
                <a:solidFill>
                  <a:srgbClr val="C00000"/>
                </a:solidFill>
                <a:latin typeface="+mn-lt"/>
              </a:rPr>
              <a:t>Reduce complexity</a:t>
            </a:r>
            <a:r>
              <a:rPr lang="en-US" sz="40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91</TotalTime>
  <Words>797</Words>
  <Application>Microsoft Office PowerPoint</Application>
  <PresentationFormat>On-screen Show (4:3)</PresentationFormat>
  <Paragraphs>137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Monotype Sorts</vt:lpstr>
      <vt:lpstr>Times New Roman</vt:lpstr>
      <vt:lpstr>Wingdings</vt:lpstr>
      <vt:lpstr>Templet</vt:lpstr>
      <vt:lpstr>Methods</vt:lpstr>
      <vt:lpstr>Defining Methods</vt:lpstr>
      <vt:lpstr>CAUTION</vt:lpstr>
      <vt:lpstr>Passing Parameters</vt:lpstr>
      <vt:lpstr>Ambiguous Invocation</vt:lpstr>
      <vt:lpstr>Scope of Local Variables</vt:lpstr>
      <vt:lpstr>Scope of Local Variables</vt:lpstr>
      <vt:lpstr>Method Abstraction</vt:lpstr>
      <vt:lpstr>Benefits of Methods</vt:lpstr>
      <vt:lpstr>The Math Class</vt:lpstr>
      <vt:lpstr>Trigonometric Methods</vt:lpstr>
      <vt:lpstr>Exponent Methods</vt:lpstr>
      <vt:lpstr>Rounding Methods</vt:lpstr>
      <vt:lpstr>min, max, and abs</vt:lpstr>
      <vt:lpstr>The random Method</vt:lpstr>
      <vt:lpstr>Case Study: Computing Angles of a Triangle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31</cp:revision>
  <dcterms:created xsi:type="dcterms:W3CDTF">2014-03-01T19:14:57Z</dcterms:created>
  <dcterms:modified xsi:type="dcterms:W3CDTF">2017-08-31T00:00:17Z</dcterms:modified>
</cp:coreProperties>
</file>