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9" r:id="rId3"/>
    <p:sldId id="260" r:id="rId4"/>
    <p:sldId id="261" r:id="rId5"/>
    <p:sldId id="262" r:id="rId6"/>
    <p:sldId id="263" r:id="rId7"/>
    <p:sldId id="264" r:id="rId8"/>
    <p:sldId id="265" r:id="rId9"/>
    <p:sldId id="266" r:id="rId10"/>
    <p:sldId id="267" r:id="rId11"/>
    <p:sldId id="269" r:id="rId12"/>
    <p:sldId id="276" r:id="rId13"/>
    <p:sldId id="277"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302" r:id="rId27"/>
    <p:sldId id="304" r:id="rId28"/>
    <p:sldId id="343" r:id="rId29"/>
    <p:sldId id="314" r:id="rId30"/>
    <p:sldId id="315" r:id="rId31"/>
    <p:sldId id="325" r:id="rId32"/>
    <p:sldId id="344" r:id="rId33"/>
    <p:sldId id="345" r:id="rId34"/>
    <p:sldId id="346" r:id="rId35"/>
    <p:sldId id="326" r:id="rId36"/>
    <p:sldId id="327" r:id="rId37"/>
    <p:sldId id="329" r:id="rId38"/>
    <p:sldId id="330" r:id="rId39"/>
    <p:sldId id="331" r:id="rId40"/>
    <p:sldId id="332" r:id="rId41"/>
    <p:sldId id="347" r:id="rId42"/>
    <p:sldId id="348" r:id="rId43"/>
    <p:sldId id="341" r:id="rId44"/>
    <p:sldId id="342" r:id="rId45"/>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29603DC-4EC9-44C6-9517-695E656B8792}" type="datetimeFigureOut">
              <a:rPr lang="en-US"/>
              <a:pPr>
                <a:defRPr/>
              </a:pPr>
              <a:t>30-Aug-17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8A7FDAB1-E68D-432C-B7A1-E7524453C89A}" type="slidenum">
              <a:rPr lang="en-CA"/>
              <a:pPr>
                <a:defRPr/>
              </a:pPr>
              <a:t>‹#›</a:t>
            </a:fld>
            <a:endParaRPr lang="en-CA"/>
          </a:p>
        </p:txBody>
      </p:sp>
    </p:spTree>
    <p:extLst>
      <p:ext uri="{BB962C8B-B14F-4D97-AF65-F5344CB8AC3E}">
        <p14:creationId xmlns:p14="http://schemas.microsoft.com/office/powerpoint/2010/main" val="31987054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7C9F69E-47DD-4A88-92CF-F1CEB19B378A}" type="slidenum">
              <a:rPr lang="en-US" smtClean="0"/>
              <a:pPr/>
              <a:t>3</a:t>
            </a:fld>
            <a:endParaRPr lang="en-US"/>
          </a:p>
        </p:txBody>
      </p:sp>
      <p:sp>
        <p:nvSpPr>
          <p:cNvPr id="93187"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https://encrypted-tbn0.gstatic.com/images?q=tbn:ANd9GcR4Bt44O92iWuOTUVmHTm47x5v6IF7FcD1UmHST8ixlI4AMKzN7"/>
          <p:cNvPicPr>
            <a:picLocks noChangeAspect="1" noChangeArrowheads="1"/>
          </p:cNvPicPr>
          <p:nvPr/>
        </p:nvPicPr>
        <p:blipFill>
          <a:blip r:embed="rId2" cstate="print"/>
          <a:srcRect/>
          <a:stretch>
            <a:fillRect/>
          </a:stretch>
        </p:blipFill>
        <p:spPr bwMode="auto">
          <a:xfrm>
            <a:off x="0" y="5791200"/>
            <a:ext cx="1066800" cy="1066800"/>
          </a:xfrm>
          <a:prstGeom prst="rect">
            <a:avLst/>
          </a:prstGeom>
          <a:noFill/>
          <a:ln w="9525">
            <a:noFill/>
            <a:miter lim="800000"/>
            <a:headEnd/>
            <a:tailEnd/>
          </a:ln>
        </p:spPr>
      </p:pic>
      <p:pic>
        <p:nvPicPr>
          <p:cNvPr id="5" name="Picture 2" descr="Home"/>
          <p:cNvPicPr>
            <a:picLocks noChangeAspect="1" noChangeArrowheads="1"/>
          </p:cNvPicPr>
          <p:nvPr/>
        </p:nvPicPr>
        <p:blipFill>
          <a:blip r:embed="rId3" cstate="print"/>
          <a:srcRect/>
          <a:stretch>
            <a:fillRect/>
          </a:stretch>
        </p:blipFill>
        <p:spPr bwMode="auto">
          <a:xfrm>
            <a:off x="1785938" y="30163"/>
            <a:ext cx="2071687" cy="89852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ctr">
              <a:defRPr sz="5400"/>
            </a:lvl1pPr>
          </a:lstStyle>
          <a:p>
            <a:r>
              <a:rPr lang="en-US"/>
              <a:t>Click to edit Master title style</a:t>
            </a:r>
          </a:p>
        </p:txBody>
      </p:sp>
      <p:sp>
        <p:nvSpPr>
          <p:cNvPr id="3" name="Subtitle 2"/>
          <p:cNvSpPr>
            <a:spLocks noGrp="1"/>
          </p:cNvSpPr>
          <p:nvPr>
            <p:ph type="subTitle" idx="1"/>
          </p:nvPr>
        </p:nvSpPr>
        <p:spPr>
          <a:xfrm>
            <a:off x="1447800" y="5867424"/>
            <a:ext cx="6400800" cy="990600"/>
          </a:xfrm>
        </p:spPr>
        <p:txBody>
          <a:bodyPr/>
          <a:lstStyle>
            <a:lvl1pPr marL="0" indent="0" algn="ctr">
              <a:buNone/>
              <a:defRPr sz="2000" b="1"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DB893800-C0C7-4701-9636-3904B76E8A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8077200" y="6356350"/>
            <a:ext cx="609600" cy="365125"/>
          </a:xfrm>
        </p:spPr>
        <p:txBody>
          <a:bodyPr/>
          <a:lstStyle>
            <a:lvl1pPr>
              <a:defRPr/>
            </a:lvl1pPr>
          </a:lstStyle>
          <a:p>
            <a:pPr>
              <a:defRPr/>
            </a:pPr>
            <a:fld id="{06B6281C-C33B-496E-B5B0-EEFD7546C5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8715F0B-F57B-4131-895E-2C420843DE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3058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304800" y="1066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4"/>
          </p:nvPr>
        </p:nvSpPr>
        <p:spPr>
          <a:xfrm>
            <a:off x="8153400" y="6356350"/>
            <a:ext cx="533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751BA24-ED18-4CE7-9470-5687CA9D0AFE}" type="slidenum">
              <a:rPr lang="en-US"/>
              <a:pPr>
                <a:defRPr/>
              </a:pPr>
              <a:t>‹#›</a:t>
            </a:fld>
            <a:endParaRPr lang="en-US"/>
          </a:p>
        </p:txBody>
      </p:sp>
      <p:pic>
        <p:nvPicPr>
          <p:cNvPr id="1029" name="Picture 6" descr="bzulogo.png"/>
          <p:cNvPicPr>
            <a:picLocks noChangeAspect="1"/>
          </p:cNvPicPr>
          <p:nvPr/>
        </p:nvPicPr>
        <p:blipFill>
          <a:blip r:embed="rId5" cstate="print"/>
          <a:srcRect/>
          <a:stretch>
            <a:fillRect/>
          </a:stretch>
        </p:blipFill>
        <p:spPr bwMode="auto">
          <a:xfrm>
            <a:off x="0" y="6224588"/>
            <a:ext cx="955675" cy="633412"/>
          </a:xfrm>
          <a:prstGeom prst="rect">
            <a:avLst/>
          </a:prstGeom>
          <a:noFill/>
          <a:ln w="9525">
            <a:noFill/>
            <a:miter lim="800000"/>
            <a:headEnd/>
            <a:tailEnd/>
          </a:ln>
        </p:spPr>
      </p:pic>
      <p:cxnSp>
        <p:nvCxnSpPr>
          <p:cNvPr id="10" name="Straight Connector 9"/>
          <p:cNvCxnSpPr/>
          <p:nvPr/>
        </p:nvCxnSpPr>
        <p:spPr>
          <a:xfrm>
            <a:off x="285750" y="998538"/>
            <a:ext cx="5072063" cy="1587"/>
          </a:xfrm>
          <a:prstGeom prst="line">
            <a:avLst/>
          </a:prstGeom>
          <a:ln w="31750">
            <a:solidFill>
              <a:srgbClr val="3B780E"/>
            </a:solidFill>
          </a:ln>
          <a:effectLst>
            <a:outerShdw blurRad="114300" dist="50800" dir="5400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67" r:id="rId3"/>
  </p:sldLayoutIdLst>
  <p:txStyles>
    <p:titleStyle>
      <a:lvl1pPr algn="l" rtl="0" eaLnBrk="1" fontAlgn="base" hangingPunct="1">
        <a:spcBef>
          <a:spcPct val="0"/>
        </a:spcBef>
        <a:spcAft>
          <a:spcPct val="0"/>
        </a:spcAft>
        <a:defRPr sz="4400" b="1" kern="1200">
          <a:solidFill>
            <a:schemeClr val="tx1"/>
          </a:solidFill>
          <a:latin typeface="+mj-lt"/>
          <a:ea typeface="+mj-ea"/>
          <a:cs typeface="+mj-cs"/>
        </a:defRPr>
      </a:lvl1pPr>
      <a:lvl2pPr algn="l" rtl="0" eaLnBrk="1" fontAlgn="base" hangingPunct="1">
        <a:spcBef>
          <a:spcPct val="0"/>
        </a:spcBef>
        <a:spcAft>
          <a:spcPct val="0"/>
        </a:spcAft>
        <a:defRPr sz="4400" b="1">
          <a:solidFill>
            <a:schemeClr val="tx1"/>
          </a:solidFill>
          <a:latin typeface="Calibri" pitchFamily="34" charset="0"/>
        </a:defRPr>
      </a:lvl2pPr>
      <a:lvl3pPr algn="l" rtl="0" eaLnBrk="1" fontAlgn="base" hangingPunct="1">
        <a:spcBef>
          <a:spcPct val="0"/>
        </a:spcBef>
        <a:spcAft>
          <a:spcPct val="0"/>
        </a:spcAft>
        <a:defRPr sz="4400" b="1">
          <a:solidFill>
            <a:schemeClr val="tx1"/>
          </a:solidFill>
          <a:latin typeface="Calibri" pitchFamily="34" charset="0"/>
        </a:defRPr>
      </a:lvl3pPr>
      <a:lvl4pPr algn="l" rtl="0" eaLnBrk="1" fontAlgn="base" hangingPunct="1">
        <a:spcBef>
          <a:spcPct val="0"/>
        </a:spcBef>
        <a:spcAft>
          <a:spcPct val="0"/>
        </a:spcAft>
        <a:defRPr sz="4400" b="1">
          <a:solidFill>
            <a:schemeClr val="tx1"/>
          </a:solidFill>
          <a:latin typeface="Calibri" pitchFamily="34" charset="0"/>
        </a:defRPr>
      </a:lvl4pPr>
      <a:lvl5pPr algn="l" rtl="0" eaLnBrk="1" fontAlgn="base" hangingPunct="1">
        <a:spcBef>
          <a:spcPct val="0"/>
        </a:spcBef>
        <a:spcAft>
          <a:spcPct val="0"/>
        </a:spcAft>
        <a:defRPr sz="4400" b="1">
          <a:solidFill>
            <a:schemeClr val="tx1"/>
          </a:solidFill>
          <a:latin typeface="Calibri" pitchFamily="34" charset="0"/>
        </a:defRPr>
      </a:lvl5pPr>
      <a:lvl6pPr marL="457200" algn="l" rtl="0" eaLnBrk="1" fontAlgn="base" hangingPunct="1">
        <a:spcBef>
          <a:spcPct val="0"/>
        </a:spcBef>
        <a:spcAft>
          <a:spcPct val="0"/>
        </a:spcAft>
        <a:defRPr sz="4000" b="1">
          <a:solidFill>
            <a:schemeClr val="tx1"/>
          </a:solidFill>
          <a:latin typeface="Calibri" pitchFamily="34" charset="0"/>
        </a:defRPr>
      </a:lvl6pPr>
      <a:lvl7pPr marL="914400" algn="l" rtl="0" eaLnBrk="1" fontAlgn="base" hangingPunct="1">
        <a:spcBef>
          <a:spcPct val="0"/>
        </a:spcBef>
        <a:spcAft>
          <a:spcPct val="0"/>
        </a:spcAft>
        <a:defRPr sz="4000" b="1">
          <a:solidFill>
            <a:schemeClr val="tx1"/>
          </a:solidFill>
          <a:latin typeface="Calibri" pitchFamily="34" charset="0"/>
        </a:defRPr>
      </a:lvl7pPr>
      <a:lvl8pPr marL="1371600" algn="l" rtl="0" eaLnBrk="1" fontAlgn="base" hangingPunct="1">
        <a:spcBef>
          <a:spcPct val="0"/>
        </a:spcBef>
        <a:spcAft>
          <a:spcPct val="0"/>
        </a:spcAft>
        <a:defRPr sz="4000" b="1">
          <a:solidFill>
            <a:schemeClr val="tx1"/>
          </a:solidFill>
          <a:latin typeface="Calibri" pitchFamily="34" charset="0"/>
        </a:defRPr>
      </a:lvl8pPr>
      <a:lvl9pPr marL="1828800" algn="l"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136" y="1555123"/>
            <a:ext cx="2605368" cy="4322149"/>
          </a:xfrm>
          <a:prstGeom prst="rect">
            <a:avLst/>
          </a:prstGeom>
        </p:spPr>
      </p:pic>
      <p:sp>
        <p:nvSpPr>
          <p:cNvPr id="14338" name="Title 1"/>
          <p:cNvSpPr>
            <a:spLocks noGrp="1"/>
          </p:cNvSpPr>
          <p:nvPr>
            <p:ph type="ctrTitle"/>
          </p:nvPr>
        </p:nvSpPr>
        <p:spPr>
          <a:xfrm>
            <a:off x="827584" y="2204863"/>
            <a:ext cx="4894312" cy="2016225"/>
          </a:xfrm>
        </p:spPr>
        <p:txBody>
          <a:bodyPr/>
          <a:lstStyle/>
          <a:p>
            <a:pPr>
              <a:defRPr/>
            </a:pPr>
            <a:r>
              <a:rPr lang="en-US" sz="13800" dirty="0">
                <a:solidFill>
                  <a:srgbClr val="C00000"/>
                </a:solidFill>
                <a:effectLst>
                  <a:outerShdw blurRad="38100" dist="38100" dir="2700000" algn="tl">
                    <a:srgbClr val="000000">
                      <a:alpha val="43137"/>
                    </a:srgbClr>
                  </a:outerShdw>
                </a:effectLst>
              </a:rPr>
              <a:t>Arrays</a:t>
            </a:r>
            <a:endParaRPr lang="en-US" sz="4800" dirty="0">
              <a:solidFill>
                <a:srgbClr val="C00000"/>
              </a:solidFill>
              <a:effectLst>
                <a:outerShdw blurRad="38100" dist="38100" dir="2700000" algn="tl">
                  <a:srgbClr val="000000">
                    <a:alpha val="43137"/>
                  </a:srgbClr>
                </a:outerShdw>
              </a:effectLst>
            </a:endParaRPr>
          </a:p>
        </p:txBody>
      </p:sp>
      <p:pic>
        <p:nvPicPr>
          <p:cNvPr id="4" name="Picture 1"/>
          <p:cNvPicPr>
            <a:picLocks noChangeAspect="1" noChangeArrowheads="1"/>
          </p:cNvPicPr>
          <p:nvPr/>
        </p:nvPicPr>
        <p:blipFill>
          <a:blip r:embed="rId3" cstate="print"/>
          <a:srcRect/>
          <a:stretch>
            <a:fillRect/>
          </a:stretch>
        </p:blipFill>
        <p:spPr bwMode="auto">
          <a:xfrm>
            <a:off x="6449" y="4221088"/>
            <a:ext cx="6581775" cy="228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CCDCDC5F-A1C6-4998-B261-CCEE82A4C4D2}" type="slidenum">
              <a:rPr lang="en-US"/>
              <a:pPr>
                <a:defRPr/>
              </a:pPr>
              <a:t>10</a:t>
            </a:fld>
            <a:endParaRPr lang="en-US"/>
          </a:p>
        </p:txBody>
      </p:sp>
      <p:sp>
        <p:nvSpPr>
          <p:cNvPr id="33795" name="Rectangle 2"/>
          <p:cNvSpPr>
            <a:spLocks noGrp="1" noChangeArrowheads="1"/>
          </p:cNvSpPr>
          <p:nvPr>
            <p:ph type="title"/>
          </p:nvPr>
        </p:nvSpPr>
        <p:spPr>
          <a:xfrm>
            <a:off x="285720" y="285728"/>
            <a:ext cx="5357850" cy="666750"/>
          </a:xfrm>
          <a:noFill/>
        </p:spPr>
        <p:txBody>
          <a:bodyPr/>
          <a:lstStyle/>
          <a:p>
            <a:pPr eaLnBrk="1" hangingPunct="1"/>
            <a:r>
              <a:rPr lang="en-US" sz="5400" dirty="0"/>
              <a:t>Array </a:t>
            </a:r>
            <a:r>
              <a:rPr lang="en-US" sz="5400" dirty="0" err="1"/>
              <a:t>Initializers</a:t>
            </a:r>
            <a:endParaRPr lang="en-US" sz="5400" dirty="0"/>
          </a:p>
        </p:txBody>
      </p:sp>
      <p:sp>
        <p:nvSpPr>
          <p:cNvPr id="43012" name="Rectangle 3"/>
          <p:cNvSpPr>
            <a:spLocks noGrp="1" noChangeArrowheads="1"/>
          </p:cNvSpPr>
          <p:nvPr>
            <p:ph type="body" idx="1"/>
          </p:nvPr>
        </p:nvSpPr>
        <p:spPr>
          <a:xfrm>
            <a:off x="214313" y="1143000"/>
            <a:ext cx="8929687" cy="5500710"/>
          </a:xfrm>
        </p:spPr>
        <p:txBody>
          <a:bodyPr/>
          <a:lstStyle/>
          <a:p>
            <a:pPr eaLnBrk="1" hangingPunct="1">
              <a:spcBef>
                <a:spcPct val="100000"/>
              </a:spcBef>
              <a:defRPr/>
            </a:pPr>
            <a:r>
              <a:rPr lang="en-US" dirty="0"/>
              <a:t> Declaring, creating, initializing in 1 step:</a:t>
            </a:r>
          </a:p>
          <a:p>
            <a:pPr algn="ctr" eaLnBrk="1" hangingPunct="1">
              <a:spcBef>
                <a:spcPct val="50000"/>
              </a:spcBef>
              <a:buFont typeface="Monotype Sorts" pitchFamily="2" charset="2"/>
              <a:buNone/>
              <a:defRPr/>
            </a:pPr>
            <a:r>
              <a:rPr lang="en-US" b="1" dirty="0">
                <a:solidFill>
                  <a:srgbClr val="C00000"/>
                </a:solidFill>
              </a:rPr>
              <a:t>	double[] </a:t>
            </a:r>
            <a:r>
              <a:rPr lang="en-US" b="1" dirty="0" err="1">
                <a:solidFill>
                  <a:srgbClr val="C00000"/>
                </a:solidFill>
              </a:rPr>
              <a:t>myList</a:t>
            </a:r>
            <a:r>
              <a:rPr lang="en-US" b="1" dirty="0">
                <a:solidFill>
                  <a:srgbClr val="C00000"/>
                </a:solidFill>
              </a:rPr>
              <a:t> = {1.9, 2.9, 3.4, 3.5};</a:t>
            </a:r>
          </a:p>
          <a:p>
            <a:pPr eaLnBrk="1" hangingPunct="1">
              <a:spcBef>
                <a:spcPct val="50000"/>
              </a:spcBef>
              <a:defRPr/>
            </a:pPr>
            <a:r>
              <a:rPr lang="en-US" dirty="0">
                <a:cs typeface="Times New Roman" pitchFamily="18" charset="0"/>
              </a:rPr>
              <a:t> This shorthand notation is equivalent to the following statements:</a:t>
            </a:r>
          </a:p>
          <a:p>
            <a:pPr marL="800100" lvl="2" indent="0">
              <a:spcBef>
                <a:spcPct val="50000"/>
              </a:spcBef>
              <a:buFont typeface="Monotype Sorts" pitchFamily="2" charset="2"/>
              <a:buNone/>
              <a:defRPr/>
            </a:pPr>
            <a:r>
              <a:rPr lang="en-US" sz="2800" b="1" dirty="0">
                <a:solidFill>
                  <a:srgbClr val="C00000"/>
                </a:solidFill>
              </a:rPr>
              <a:t>double[] </a:t>
            </a:r>
            <a:r>
              <a:rPr lang="en-US" sz="2800" b="1" dirty="0" err="1">
                <a:solidFill>
                  <a:srgbClr val="C00000"/>
                </a:solidFill>
              </a:rPr>
              <a:t>myList</a:t>
            </a:r>
            <a:r>
              <a:rPr lang="en-US" sz="2800" b="1" dirty="0">
                <a:solidFill>
                  <a:srgbClr val="C00000"/>
                </a:solidFill>
              </a:rPr>
              <a:t> = new double[4];</a:t>
            </a:r>
          </a:p>
          <a:p>
            <a:pPr marL="800100" lvl="2" indent="0">
              <a:spcBef>
                <a:spcPct val="50000"/>
              </a:spcBef>
              <a:buFont typeface="Monotype Sorts" pitchFamily="2" charset="2"/>
              <a:buNone/>
              <a:defRPr/>
            </a:pPr>
            <a:r>
              <a:rPr lang="en-US" sz="2800" b="1" dirty="0" err="1">
                <a:solidFill>
                  <a:srgbClr val="C00000"/>
                </a:solidFill>
              </a:rPr>
              <a:t>myList</a:t>
            </a:r>
            <a:r>
              <a:rPr lang="en-US" sz="2800" b="1" dirty="0">
                <a:solidFill>
                  <a:srgbClr val="C00000"/>
                </a:solidFill>
              </a:rPr>
              <a:t>[0] = 1.9;</a:t>
            </a:r>
          </a:p>
          <a:p>
            <a:pPr marL="800100" lvl="2" indent="0">
              <a:spcBef>
                <a:spcPct val="50000"/>
              </a:spcBef>
              <a:buFont typeface="Monotype Sorts" pitchFamily="2" charset="2"/>
              <a:buNone/>
              <a:defRPr/>
            </a:pPr>
            <a:r>
              <a:rPr lang="en-US" sz="2800" b="1" dirty="0" err="1">
                <a:solidFill>
                  <a:srgbClr val="C00000"/>
                </a:solidFill>
              </a:rPr>
              <a:t>myList</a:t>
            </a:r>
            <a:r>
              <a:rPr lang="en-US" sz="2800" b="1" dirty="0">
                <a:solidFill>
                  <a:srgbClr val="C00000"/>
                </a:solidFill>
              </a:rPr>
              <a:t>[1] = 2.9;</a:t>
            </a:r>
          </a:p>
          <a:p>
            <a:pPr marL="800100" lvl="2" indent="0">
              <a:spcBef>
                <a:spcPct val="50000"/>
              </a:spcBef>
              <a:buFont typeface="Monotype Sorts" pitchFamily="2" charset="2"/>
              <a:buNone/>
              <a:defRPr/>
            </a:pPr>
            <a:r>
              <a:rPr lang="en-US" sz="2800" b="1" dirty="0" err="1">
                <a:solidFill>
                  <a:srgbClr val="C00000"/>
                </a:solidFill>
              </a:rPr>
              <a:t>myList</a:t>
            </a:r>
            <a:r>
              <a:rPr lang="en-US" sz="2800" b="1" dirty="0">
                <a:solidFill>
                  <a:srgbClr val="C00000"/>
                </a:solidFill>
              </a:rPr>
              <a:t>[2] = 3.4;</a:t>
            </a:r>
          </a:p>
          <a:p>
            <a:pPr marL="800100" lvl="2" indent="0">
              <a:spcBef>
                <a:spcPct val="50000"/>
              </a:spcBef>
              <a:buFont typeface="Monotype Sorts" pitchFamily="2" charset="2"/>
              <a:buNone/>
              <a:defRPr/>
            </a:pPr>
            <a:r>
              <a:rPr lang="en-US" sz="2800" b="1" dirty="0" err="1">
                <a:solidFill>
                  <a:srgbClr val="C00000"/>
                </a:solidFill>
              </a:rPr>
              <a:t>myList</a:t>
            </a:r>
            <a:r>
              <a:rPr lang="en-US" sz="2800" b="1" dirty="0">
                <a:solidFill>
                  <a:srgbClr val="C00000"/>
                </a:solidFill>
              </a:rPr>
              <a:t>[3] = 3.5;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6553200" y="6399213"/>
            <a:ext cx="1905000" cy="457200"/>
          </a:xfrm>
        </p:spPr>
        <p:txBody>
          <a:bodyPr/>
          <a:lstStyle/>
          <a:p>
            <a:pPr>
              <a:defRPr/>
            </a:pPr>
            <a:fld id="{DBB81F0A-672D-46D9-88D9-4FED8D03ACEE}" type="slidenum">
              <a:rPr lang="en-US"/>
              <a:pPr>
                <a:defRPr/>
              </a:pPr>
              <a:t>11</a:t>
            </a:fld>
            <a:endParaRPr lang="en-US"/>
          </a:p>
        </p:txBody>
      </p:sp>
      <p:sp>
        <p:nvSpPr>
          <p:cNvPr id="2052" name="Rectangle 2"/>
          <p:cNvSpPr>
            <a:spLocks noGrp="1" noChangeArrowheads="1"/>
          </p:cNvSpPr>
          <p:nvPr>
            <p:ph type="title"/>
          </p:nvPr>
        </p:nvSpPr>
        <p:spPr>
          <a:xfrm>
            <a:off x="285720" y="323832"/>
            <a:ext cx="7772400" cy="533400"/>
          </a:xfrm>
          <a:noFill/>
        </p:spPr>
        <p:txBody>
          <a:bodyPr/>
          <a:lstStyle/>
          <a:p>
            <a:pPr eaLnBrk="1" hangingPunct="1"/>
            <a:r>
              <a:rPr lang="en-US" sz="5400" dirty="0"/>
              <a:t>Trace Program with Arrays</a:t>
            </a:r>
          </a:p>
        </p:txBody>
      </p:sp>
      <p:sp>
        <p:nvSpPr>
          <p:cNvPr id="2053" name="Rectangle 3"/>
          <p:cNvSpPr>
            <a:spLocks noGrp="1" noChangeArrowheads="1"/>
          </p:cNvSpPr>
          <p:nvPr>
            <p:ph type="body" idx="1"/>
          </p:nvPr>
        </p:nvSpPr>
        <p:spPr>
          <a:xfrm>
            <a:off x="971600" y="1412776"/>
            <a:ext cx="7200800" cy="4536504"/>
          </a:xfrm>
          <a:solidFill>
            <a:schemeClr val="accent1">
              <a:lumMod val="20000"/>
              <a:lumOff val="80000"/>
            </a:schemeClr>
          </a:solidFill>
        </p:spPr>
        <p:txBody>
          <a:bodyPr/>
          <a:lstStyle/>
          <a:p>
            <a:pPr marL="609600" indent="-609600" eaLnBrk="1" hangingPunct="1">
              <a:lnSpc>
                <a:spcPct val="80000"/>
              </a:lnSpc>
              <a:buFont typeface="Monotype Sorts" pitchFamily="2" charset="2"/>
              <a:buNone/>
            </a:pPr>
            <a:r>
              <a:rPr lang="en-US" dirty="0"/>
              <a:t>public class Test {</a:t>
            </a:r>
          </a:p>
          <a:p>
            <a:pPr marL="609600" indent="-609600" eaLnBrk="1" hangingPunct="1">
              <a:lnSpc>
                <a:spcPct val="80000"/>
              </a:lnSpc>
              <a:buFont typeface="Monotype Sorts" pitchFamily="2" charset="2"/>
              <a:buNone/>
            </a:pPr>
            <a:r>
              <a:rPr lang="en-US" dirty="0"/>
              <a:t>  public static void main(String[] </a:t>
            </a:r>
            <a:r>
              <a:rPr lang="en-US" dirty="0" err="1"/>
              <a:t>args</a:t>
            </a:r>
            <a:r>
              <a:rPr lang="en-US" dirty="0"/>
              <a:t>) {</a:t>
            </a:r>
          </a:p>
          <a:p>
            <a:pPr marL="609600" indent="-609600" eaLnBrk="1" hangingPunct="1">
              <a:lnSpc>
                <a:spcPct val="80000"/>
              </a:lnSpc>
              <a:buFont typeface="Monotype Sorts" pitchFamily="2" charset="2"/>
              <a:buNone/>
            </a:pPr>
            <a:r>
              <a:rPr lang="en-US" dirty="0"/>
              <a:t>       </a:t>
            </a:r>
            <a:r>
              <a:rPr lang="en-US" b="1" dirty="0" err="1"/>
              <a:t>int</a:t>
            </a:r>
            <a:r>
              <a:rPr lang="en-US" b="1" dirty="0"/>
              <a:t>[] values = new </a:t>
            </a:r>
            <a:r>
              <a:rPr lang="en-US" b="1" dirty="0" err="1"/>
              <a:t>int</a:t>
            </a:r>
            <a:r>
              <a:rPr lang="en-US" b="1" dirty="0"/>
              <a:t>[5];</a:t>
            </a:r>
          </a:p>
          <a:p>
            <a:pPr marL="609600" indent="-609600" eaLnBrk="1" hangingPunct="1">
              <a:lnSpc>
                <a:spcPct val="80000"/>
              </a:lnSpc>
              <a:buFont typeface="Monotype Sorts" pitchFamily="2" charset="2"/>
              <a:buNone/>
            </a:pPr>
            <a:r>
              <a:rPr lang="en-US" dirty="0"/>
              <a:t>       for (</a:t>
            </a:r>
            <a:r>
              <a:rPr lang="en-US" dirty="0" err="1"/>
              <a:t>int</a:t>
            </a:r>
            <a:r>
              <a:rPr lang="en-US" dirty="0"/>
              <a:t> i = 1; i &lt; 5; i++) {</a:t>
            </a:r>
          </a:p>
          <a:p>
            <a:pPr marL="609600" indent="-609600" eaLnBrk="1" hangingPunct="1">
              <a:lnSpc>
                <a:spcPct val="80000"/>
              </a:lnSpc>
              <a:buFont typeface="Monotype Sorts" pitchFamily="2" charset="2"/>
              <a:buNone/>
            </a:pPr>
            <a:r>
              <a:rPr lang="en-US" dirty="0"/>
              <a:t>             values[i] = i + values[i-1];</a:t>
            </a:r>
          </a:p>
          <a:p>
            <a:pPr marL="609600" indent="-609600" eaLnBrk="1" hangingPunct="1">
              <a:lnSpc>
                <a:spcPct val="80000"/>
              </a:lnSpc>
              <a:buFont typeface="Monotype Sorts" pitchFamily="2" charset="2"/>
              <a:buNone/>
            </a:pPr>
            <a:r>
              <a:rPr lang="en-US" dirty="0"/>
              <a:t>       }</a:t>
            </a:r>
          </a:p>
          <a:p>
            <a:pPr marL="609600" indent="-609600" eaLnBrk="1" hangingPunct="1">
              <a:lnSpc>
                <a:spcPct val="80000"/>
              </a:lnSpc>
              <a:buFont typeface="Monotype Sorts" pitchFamily="2" charset="2"/>
              <a:buNone/>
            </a:pPr>
            <a:r>
              <a:rPr lang="en-US" dirty="0"/>
              <a:t>       values[0] = values[1] + values[4];</a:t>
            </a:r>
          </a:p>
          <a:p>
            <a:pPr marL="609600" indent="-609600" eaLnBrk="1" hangingPunct="1">
              <a:lnSpc>
                <a:spcPct val="80000"/>
              </a:lnSpc>
              <a:buFont typeface="Monotype Sorts" pitchFamily="2" charset="2"/>
              <a:buNone/>
            </a:pPr>
            <a:r>
              <a:rPr lang="en-US" dirty="0"/>
              <a:t>  }</a:t>
            </a:r>
          </a:p>
          <a:p>
            <a:pPr marL="609600" indent="-609600" eaLnBrk="1" hangingPunct="1">
              <a:lnSpc>
                <a:spcPct val="80000"/>
              </a:lnSpc>
              <a:buFont typeface="Monotype Sorts" pitchFamily="2" charset="2"/>
              <a:buNone/>
            </a:pPr>
            <a:r>
              <a:rPr lang="en-US" dirty="0"/>
              <a:t>}</a:t>
            </a:r>
          </a:p>
        </p:txBody>
      </p:sp>
      <p:sp>
        <p:nvSpPr>
          <p:cNvPr id="2056" name="Rectangle 8"/>
          <p:cNvSpPr>
            <a:spLocks noChangeArrowheads="1"/>
          </p:cNvSpPr>
          <p:nvPr/>
        </p:nvSpPr>
        <p:spPr bwMode="auto">
          <a:xfrm>
            <a:off x="0" y="3046427"/>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A716F97F-5E89-48BA-AB24-CED97204E37D}" type="slidenum">
              <a:rPr lang="en-US"/>
              <a:pPr>
                <a:defRPr/>
              </a:pPr>
              <a:t>12</a:t>
            </a:fld>
            <a:endParaRPr lang="en-US"/>
          </a:p>
        </p:txBody>
      </p:sp>
      <p:sp>
        <p:nvSpPr>
          <p:cNvPr id="36867" name="Rectangle 2"/>
          <p:cNvSpPr>
            <a:spLocks noGrp="1" noChangeArrowheads="1"/>
          </p:cNvSpPr>
          <p:nvPr>
            <p:ph type="title"/>
          </p:nvPr>
        </p:nvSpPr>
        <p:spPr>
          <a:xfrm>
            <a:off x="309563" y="309545"/>
            <a:ext cx="8564562" cy="619125"/>
          </a:xfrm>
        </p:spPr>
        <p:txBody>
          <a:bodyPr/>
          <a:lstStyle/>
          <a:p>
            <a:pPr eaLnBrk="1" hangingPunct="1"/>
            <a:r>
              <a:rPr lang="en-US" sz="4500" dirty="0">
                <a:cs typeface="Times New Roman" pitchFamily="18" charset="0"/>
              </a:rPr>
              <a:t>Initializing arrays with input values</a:t>
            </a:r>
            <a:endParaRPr lang="en-US" sz="4500" dirty="0">
              <a:cs typeface="Times New Roman" pitchFamily="18" charset="0"/>
              <a:hlinkClick r:id="rId2" action="ppaction://program"/>
            </a:endParaRPr>
          </a:p>
        </p:txBody>
      </p:sp>
      <p:sp>
        <p:nvSpPr>
          <p:cNvPr id="36868" name="Rectangle 3"/>
          <p:cNvSpPr>
            <a:spLocks noGrp="1" noChangeArrowheads="1"/>
          </p:cNvSpPr>
          <p:nvPr>
            <p:ph type="body" idx="1"/>
          </p:nvPr>
        </p:nvSpPr>
        <p:spPr>
          <a:xfrm>
            <a:off x="299591" y="1285875"/>
            <a:ext cx="8592889" cy="4294188"/>
          </a:xfrm>
          <a:solidFill>
            <a:schemeClr val="accent1">
              <a:lumMod val="20000"/>
              <a:lumOff val="80000"/>
            </a:schemeClr>
          </a:solidFill>
        </p:spPr>
        <p:txBody>
          <a:bodyPr/>
          <a:lstStyle/>
          <a:p>
            <a:pPr marL="609600" indent="-609600" eaLnBrk="1" hangingPunct="1">
              <a:lnSpc>
                <a:spcPct val="200000"/>
              </a:lnSpc>
              <a:buFont typeface="Monotype Sorts" pitchFamily="2" charset="2"/>
              <a:buNone/>
            </a:pPr>
            <a:r>
              <a:rPr lang="en-US" sz="2800" dirty="0"/>
              <a:t>Scanner </a:t>
            </a:r>
            <a:r>
              <a:rPr lang="en-US" sz="2800" b="1" dirty="0"/>
              <a:t>input</a:t>
            </a:r>
            <a:r>
              <a:rPr lang="en-US" sz="2800" dirty="0"/>
              <a:t> = </a:t>
            </a:r>
            <a:r>
              <a:rPr lang="en-US" sz="2800" b="1" dirty="0"/>
              <a:t>new</a:t>
            </a:r>
            <a:r>
              <a:rPr lang="en-US" sz="2800" dirty="0"/>
              <a:t> Scanner(</a:t>
            </a:r>
            <a:r>
              <a:rPr lang="en-US" sz="2800" dirty="0" err="1"/>
              <a:t>System.in</a:t>
            </a:r>
            <a:r>
              <a:rPr lang="en-US" sz="2800" dirty="0"/>
              <a:t>);</a:t>
            </a:r>
          </a:p>
          <a:p>
            <a:pPr marL="609600" indent="-609600" eaLnBrk="1" hangingPunct="1">
              <a:lnSpc>
                <a:spcPct val="200000"/>
              </a:lnSpc>
              <a:buFont typeface="Monotype Sorts" pitchFamily="2" charset="2"/>
              <a:buNone/>
            </a:pPr>
            <a:r>
              <a:rPr lang="en-US" sz="2800" dirty="0" err="1"/>
              <a:t>System.out.print</a:t>
            </a:r>
            <a:r>
              <a:rPr lang="en-US" sz="2800" dirty="0"/>
              <a:t>("Enter "  +  </a:t>
            </a:r>
            <a:r>
              <a:rPr lang="en-US" sz="2800" dirty="0" err="1"/>
              <a:t>myList.length</a:t>
            </a:r>
            <a:r>
              <a:rPr lang="en-US" sz="2800" dirty="0"/>
              <a:t>  +  " values: ");</a:t>
            </a:r>
            <a:endParaRPr lang="en-US" sz="2800" b="1" dirty="0"/>
          </a:p>
          <a:p>
            <a:pPr marL="609600" indent="-609600" eaLnBrk="1" hangingPunct="1">
              <a:lnSpc>
                <a:spcPct val="200000"/>
              </a:lnSpc>
              <a:buFont typeface="Monotype Sorts" pitchFamily="2" charset="2"/>
              <a:buNone/>
            </a:pPr>
            <a:r>
              <a:rPr lang="en-US" sz="2800" b="1" dirty="0"/>
              <a:t>for</a:t>
            </a:r>
            <a:r>
              <a:rPr lang="en-US" sz="2800" dirty="0"/>
              <a:t> (</a:t>
            </a:r>
            <a:r>
              <a:rPr lang="en-US" sz="2800" b="1" dirty="0" err="1"/>
              <a:t>int</a:t>
            </a:r>
            <a:r>
              <a:rPr lang="en-US" sz="2800" dirty="0"/>
              <a:t> </a:t>
            </a:r>
            <a:r>
              <a:rPr lang="en-US" sz="2800" b="1" dirty="0" err="1"/>
              <a:t>i</a:t>
            </a:r>
            <a:r>
              <a:rPr lang="en-US" sz="2800" dirty="0"/>
              <a:t> = 0 ;  </a:t>
            </a:r>
            <a:r>
              <a:rPr lang="en-US" sz="2800" dirty="0" err="1"/>
              <a:t>i</a:t>
            </a:r>
            <a:r>
              <a:rPr lang="en-US" sz="2800" dirty="0"/>
              <a:t> &lt; </a:t>
            </a:r>
            <a:r>
              <a:rPr lang="en-US" sz="2800" dirty="0" err="1"/>
              <a:t>myList.length</a:t>
            </a:r>
            <a:r>
              <a:rPr lang="en-US" sz="2800" dirty="0"/>
              <a:t>  ;   </a:t>
            </a:r>
            <a:r>
              <a:rPr lang="en-US" sz="2800" dirty="0" err="1"/>
              <a:t>i</a:t>
            </a:r>
            <a:r>
              <a:rPr lang="en-US" sz="2800" dirty="0"/>
              <a:t>++) </a:t>
            </a:r>
          </a:p>
          <a:p>
            <a:pPr marL="609600" indent="-609600" eaLnBrk="1" hangingPunct="1">
              <a:lnSpc>
                <a:spcPct val="200000"/>
              </a:lnSpc>
              <a:buFont typeface="Monotype Sorts" pitchFamily="2" charset="2"/>
              <a:buNone/>
            </a:pPr>
            <a:r>
              <a:rPr lang="en-US" sz="2800" dirty="0"/>
              <a:t>        </a:t>
            </a:r>
            <a:r>
              <a:rPr lang="en-US" sz="2800" dirty="0" err="1"/>
              <a:t>myList</a:t>
            </a:r>
            <a:r>
              <a:rPr lang="en-US" sz="2800" dirty="0"/>
              <a:t>[ </a:t>
            </a:r>
            <a:r>
              <a:rPr lang="en-US" b="1" dirty="0"/>
              <a:t>i </a:t>
            </a:r>
            <a:r>
              <a:rPr lang="en-US" sz="2800" dirty="0"/>
              <a:t>] = </a:t>
            </a:r>
            <a:r>
              <a:rPr lang="en-US" sz="2800" dirty="0" err="1"/>
              <a:t>input.</a:t>
            </a:r>
            <a:r>
              <a:rPr lang="en-US" sz="2800" b="1" dirty="0" err="1"/>
              <a:t>nextDouble</a:t>
            </a:r>
            <a:r>
              <a:rPr lang="en-US" sz="2800" dirty="0"/>
              <a:t>();</a:t>
            </a:r>
          </a:p>
        </p:txBody>
      </p:sp>
      <p:sp>
        <p:nvSpPr>
          <p:cNvPr id="36869"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6870"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412AF823-813D-493C-B1FF-B9669FC7AC23}" type="slidenum">
              <a:rPr lang="en-US"/>
              <a:pPr>
                <a:defRPr/>
              </a:pPr>
              <a:t>13</a:t>
            </a:fld>
            <a:endParaRPr lang="en-US"/>
          </a:p>
        </p:txBody>
      </p:sp>
      <p:sp>
        <p:nvSpPr>
          <p:cNvPr id="37891" name="Rectangle 2"/>
          <p:cNvSpPr>
            <a:spLocks noGrp="1" noChangeArrowheads="1"/>
          </p:cNvSpPr>
          <p:nvPr>
            <p:ph type="title"/>
          </p:nvPr>
        </p:nvSpPr>
        <p:spPr>
          <a:xfrm>
            <a:off x="214313" y="214313"/>
            <a:ext cx="8564562" cy="782637"/>
          </a:xfrm>
        </p:spPr>
        <p:txBody>
          <a:bodyPr/>
          <a:lstStyle/>
          <a:p>
            <a:pPr eaLnBrk="1" hangingPunct="1"/>
            <a:r>
              <a:rPr lang="en-US" sz="4100" dirty="0">
                <a:cs typeface="Times New Roman" pitchFamily="18" charset="0"/>
              </a:rPr>
              <a:t>Initializing arrays with random values</a:t>
            </a:r>
            <a:endParaRPr lang="en-US" sz="4100" dirty="0">
              <a:cs typeface="Times New Roman" pitchFamily="18" charset="0"/>
              <a:hlinkClick r:id="rId2" action="ppaction://program"/>
            </a:endParaRPr>
          </a:p>
        </p:txBody>
      </p:sp>
      <p:sp>
        <p:nvSpPr>
          <p:cNvPr id="37892" name="Rectangle 3"/>
          <p:cNvSpPr>
            <a:spLocks noGrp="1" noChangeArrowheads="1"/>
          </p:cNvSpPr>
          <p:nvPr>
            <p:ph type="body" idx="1"/>
          </p:nvPr>
        </p:nvSpPr>
        <p:spPr>
          <a:xfrm>
            <a:off x="450851" y="1285860"/>
            <a:ext cx="7835925" cy="1500198"/>
          </a:xfrm>
          <a:solidFill>
            <a:schemeClr val="accent1">
              <a:lumMod val="20000"/>
              <a:lumOff val="80000"/>
            </a:schemeClr>
          </a:solidFill>
        </p:spPr>
        <p:txBody>
          <a:bodyPr/>
          <a:lstStyle/>
          <a:p>
            <a:pPr marL="609600" indent="-609600" eaLnBrk="1" hangingPunct="1">
              <a:buFont typeface="Monotype Sorts" pitchFamily="2" charset="2"/>
              <a:buNone/>
            </a:pPr>
            <a:r>
              <a:rPr lang="en-US" sz="4000" b="1" dirty="0"/>
              <a:t>for</a:t>
            </a:r>
            <a:r>
              <a:rPr lang="en-US" sz="4000" dirty="0"/>
              <a:t> (</a:t>
            </a:r>
            <a:r>
              <a:rPr lang="en-US" sz="4000" b="1" dirty="0" err="1"/>
              <a:t>int</a:t>
            </a:r>
            <a:r>
              <a:rPr lang="en-US" sz="4000" dirty="0"/>
              <a:t> </a:t>
            </a:r>
            <a:r>
              <a:rPr lang="en-US" sz="4000" dirty="0" err="1"/>
              <a:t>i</a:t>
            </a:r>
            <a:r>
              <a:rPr lang="en-US" sz="4000" dirty="0"/>
              <a:t> = 0; </a:t>
            </a:r>
            <a:r>
              <a:rPr lang="en-US" sz="4000" dirty="0" err="1"/>
              <a:t>i</a:t>
            </a:r>
            <a:r>
              <a:rPr lang="en-US" sz="4000" dirty="0"/>
              <a:t> &lt; </a:t>
            </a:r>
            <a:r>
              <a:rPr lang="en-US" sz="4000" dirty="0" err="1"/>
              <a:t>myList.length</a:t>
            </a:r>
            <a:r>
              <a:rPr lang="en-US" sz="4000" dirty="0"/>
              <a:t>; </a:t>
            </a:r>
            <a:r>
              <a:rPr lang="en-US" sz="4000" dirty="0" err="1"/>
              <a:t>i</a:t>
            </a:r>
            <a:r>
              <a:rPr lang="en-US" sz="4000" dirty="0"/>
              <a:t>++) </a:t>
            </a:r>
          </a:p>
          <a:p>
            <a:pPr marL="609600" indent="-609600" eaLnBrk="1" hangingPunct="1">
              <a:buFont typeface="Monotype Sorts" pitchFamily="2" charset="2"/>
              <a:buNone/>
            </a:pPr>
            <a:r>
              <a:rPr lang="en-US" sz="4000" dirty="0"/>
              <a:t>    </a:t>
            </a:r>
            <a:r>
              <a:rPr lang="en-US" sz="4000" dirty="0" err="1"/>
              <a:t>myList</a:t>
            </a:r>
            <a:r>
              <a:rPr lang="en-US" sz="4000" dirty="0"/>
              <a:t>[</a:t>
            </a:r>
            <a:r>
              <a:rPr lang="en-US" sz="4000" dirty="0" err="1"/>
              <a:t>i</a:t>
            </a:r>
            <a:r>
              <a:rPr lang="en-US" sz="4000" dirty="0"/>
              <a:t>] = </a:t>
            </a:r>
            <a:r>
              <a:rPr lang="en-US" sz="4000" b="1" dirty="0" err="1">
                <a:solidFill>
                  <a:srgbClr val="C00000"/>
                </a:solidFill>
              </a:rPr>
              <a:t>Math.random</a:t>
            </a:r>
            <a:r>
              <a:rPr lang="en-US" sz="4000" b="1" dirty="0">
                <a:solidFill>
                  <a:srgbClr val="C00000"/>
                </a:solidFill>
              </a:rPr>
              <a:t>() </a:t>
            </a:r>
            <a:r>
              <a:rPr lang="en-US" sz="4000" dirty="0"/>
              <a:t>* 100;</a:t>
            </a:r>
          </a:p>
        </p:txBody>
      </p:sp>
      <p:sp>
        <p:nvSpPr>
          <p:cNvPr id="37893"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7894"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p:spPr>
        <p:txBody>
          <a:bodyPr>
            <a:spAutoFit/>
          </a:bodyPr>
          <a:lstStyle/>
          <a:p>
            <a:endParaRPr lang="en-US"/>
          </a:p>
        </p:txBody>
      </p:sp>
      <p:sp>
        <p:nvSpPr>
          <p:cNvPr id="7" name="Rectangle 2"/>
          <p:cNvSpPr txBox="1">
            <a:spLocks noChangeArrowheads="1"/>
          </p:cNvSpPr>
          <p:nvPr/>
        </p:nvSpPr>
        <p:spPr bwMode="auto">
          <a:xfrm>
            <a:off x="214282" y="3146428"/>
            <a:ext cx="457200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chemeClr val="tx1"/>
                </a:solidFill>
                <a:effectLst/>
                <a:uLnTx/>
                <a:uFillTx/>
                <a:latin typeface="+mj-lt"/>
                <a:ea typeface="+mj-ea"/>
                <a:cs typeface="Times New Roman" pitchFamily="18" charset="0"/>
              </a:rPr>
              <a:t>Printing arrays</a:t>
            </a:r>
            <a:endParaRPr kumimoji="0" lang="en-US" sz="5400" b="1" i="0" u="none" strike="noStrike" kern="1200" cap="none" spc="0" normalizeH="0" baseline="0" noProof="0" dirty="0">
              <a:ln>
                <a:noFill/>
              </a:ln>
              <a:solidFill>
                <a:schemeClr val="tx1"/>
              </a:solidFill>
              <a:effectLst/>
              <a:uLnTx/>
              <a:uFillTx/>
              <a:latin typeface="+mj-lt"/>
              <a:ea typeface="+mj-ea"/>
              <a:cs typeface="Times New Roman" pitchFamily="18" charset="0"/>
              <a:hlinkClick r:id="rId2" action="ppaction://program"/>
            </a:endParaRPr>
          </a:p>
        </p:txBody>
      </p:sp>
      <p:sp>
        <p:nvSpPr>
          <p:cNvPr id="8" name="Rectangle 3"/>
          <p:cNvSpPr txBox="1">
            <a:spLocks noChangeArrowheads="1"/>
          </p:cNvSpPr>
          <p:nvPr/>
        </p:nvSpPr>
        <p:spPr bwMode="auto">
          <a:xfrm>
            <a:off x="500034" y="4143380"/>
            <a:ext cx="7773987" cy="1500184"/>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4000" b="1" i="0" u="none" strike="noStrike" kern="1200" cap="none" spc="0" normalizeH="0" baseline="0" noProof="0" dirty="0">
                <a:ln>
                  <a:noFill/>
                </a:ln>
                <a:solidFill>
                  <a:schemeClr val="tx1"/>
                </a:solidFill>
                <a:effectLst/>
                <a:uLnTx/>
                <a:uFillTx/>
                <a:latin typeface="+mn-lt"/>
                <a:ea typeface="+mn-ea"/>
                <a:cs typeface="+mn-cs"/>
              </a:rPr>
              <a:t>for</a:t>
            </a:r>
            <a:r>
              <a:rPr kumimoji="0" lang="en-US" sz="4000" b="0" i="0" u="none" strike="noStrike" kern="1200" cap="none" spc="0" normalizeH="0" baseline="0" noProof="0" dirty="0">
                <a:ln>
                  <a:noFill/>
                </a:ln>
                <a:solidFill>
                  <a:schemeClr val="tx1"/>
                </a:solidFill>
                <a:effectLst/>
                <a:uLnTx/>
                <a:uFillTx/>
                <a:latin typeface="+mn-lt"/>
                <a:ea typeface="+mn-ea"/>
                <a:cs typeface="+mn-cs"/>
              </a:rPr>
              <a:t> (</a:t>
            </a:r>
            <a:r>
              <a:rPr kumimoji="0" lang="en-US" sz="4000" b="1" i="0" u="none" strike="noStrike" kern="1200" cap="none" spc="0" normalizeH="0" baseline="0" noProof="0" dirty="0" err="1">
                <a:ln>
                  <a:noFill/>
                </a:ln>
                <a:solidFill>
                  <a:schemeClr val="tx1"/>
                </a:solidFill>
                <a:effectLst/>
                <a:uLnTx/>
                <a:uFillTx/>
                <a:latin typeface="+mn-lt"/>
                <a:ea typeface="+mn-ea"/>
                <a:cs typeface="+mn-cs"/>
              </a:rPr>
              <a:t>int</a:t>
            </a:r>
            <a:r>
              <a:rPr kumimoji="0" lang="en-US" sz="4000" b="0" i="0" u="none" strike="noStrike" kern="1200" cap="none" spc="0" normalizeH="0" baseline="0" noProof="0" dirty="0">
                <a:ln>
                  <a:noFill/>
                </a:ln>
                <a:solidFill>
                  <a:schemeClr val="tx1"/>
                </a:solidFill>
                <a:effectLst/>
                <a:uLnTx/>
                <a:uFillTx/>
                <a:latin typeface="+mn-lt"/>
                <a:ea typeface="+mn-ea"/>
                <a:cs typeface="+mn-cs"/>
              </a:rPr>
              <a:t> i = 0; i &lt; </a:t>
            </a:r>
            <a:r>
              <a:rPr kumimoji="0" lang="en-US" sz="4000" b="0" i="0" u="none" strike="noStrike" kern="1200" cap="none" spc="0" normalizeH="0" baseline="0" noProof="0" dirty="0" err="1">
                <a:ln>
                  <a:noFill/>
                </a:ln>
                <a:solidFill>
                  <a:schemeClr val="tx1"/>
                </a:solidFill>
                <a:effectLst/>
                <a:uLnTx/>
                <a:uFillTx/>
                <a:latin typeface="+mn-lt"/>
                <a:ea typeface="+mn-ea"/>
                <a:cs typeface="+mn-cs"/>
              </a:rPr>
              <a:t>myList.length</a:t>
            </a:r>
            <a:r>
              <a:rPr kumimoji="0" lang="en-US" sz="4000" b="0" i="0" u="none" strike="noStrike" kern="1200" cap="none" spc="0" normalizeH="0" baseline="0" noProof="0" dirty="0">
                <a:ln>
                  <a:noFill/>
                </a:ln>
                <a:solidFill>
                  <a:schemeClr val="tx1"/>
                </a:solidFill>
                <a:effectLst/>
                <a:uLnTx/>
                <a:uFillTx/>
                <a:latin typeface="+mn-lt"/>
                <a:ea typeface="+mn-ea"/>
                <a:cs typeface="+mn-cs"/>
              </a:rPr>
              <a:t>; i++) </a:t>
            </a:r>
          </a:p>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4000" b="0" i="0" u="none" strike="noStrike" kern="1200" cap="none" spc="0" normalizeH="0" baseline="0" noProof="0" dirty="0">
                <a:ln>
                  <a:noFill/>
                </a:ln>
                <a:solidFill>
                  <a:schemeClr val="tx1"/>
                </a:solidFill>
                <a:effectLst/>
                <a:uLnTx/>
                <a:uFillTx/>
                <a:latin typeface="+mn-lt"/>
                <a:ea typeface="+mn-ea"/>
                <a:cs typeface="+mn-cs"/>
              </a:rPr>
              <a:t>     </a:t>
            </a:r>
            <a:r>
              <a:rPr kumimoji="0" lang="en-US" sz="4000" b="0" i="0" u="none" strike="noStrike" kern="1200" cap="none" spc="0" normalizeH="0" baseline="0" noProof="0" dirty="0" err="1">
                <a:ln>
                  <a:noFill/>
                </a:ln>
                <a:solidFill>
                  <a:schemeClr val="tx1"/>
                </a:solidFill>
                <a:effectLst/>
                <a:uLnTx/>
                <a:uFillTx/>
                <a:latin typeface="+mn-lt"/>
                <a:ea typeface="+mn-ea"/>
                <a:cs typeface="+mn-cs"/>
              </a:rPr>
              <a:t>System.out.</a:t>
            </a:r>
            <a:r>
              <a:rPr kumimoji="0" lang="en-US" sz="4000" b="1" i="0" u="none" strike="noStrike" kern="1200" cap="none" spc="0" normalizeH="0" baseline="0" noProof="0" dirty="0" err="1">
                <a:ln>
                  <a:noFill/>
                </a:ln>
                <a:solidFill>
                  <a:schemeClr val="tx1"/>
                </a:solidFill>
                <a:effectLst/>
                <a:uLnTx/>
                <a:uFillTx/>
                <a:latin typeface="+mn-lt"/>
                <a:ea typeface="+mn-ea"/>
                <a:cs typeface="+mn-cs"/>
              </a:rPr>
              <a:t>print</a:t>
            </a:r>
            <a:r>
              <a:rPr kumimoji="0" lang="en-US" sz="4000" b="0" i="0" u="none" strike="noStrike" kern="1200" cap="none" spc="0" normalizeH="0" baseline="0" noProof="0" dirty="0">
                <a:ln>
                  <a:noFill/>
                </a:ln>
                <a:solidFill>
                  <a:schemeClr val="tx1"/>
                </a:solidFill>
                <a:effectLst/>
                <a:uLnTx/>
                <a:uFillTx/>
                <a:latin typeface="+mn-lt"/>
                <a:ea typeface="+mn-ea"/>
                <a:cs typeface="+mn-cs"/>
              </a:rPr>
              <a:t>(</a:t>
            </a:r>
            <a:r>
              <a:rPr kumimoji="0" lang="en-US" sz="4000" b="0" i="0" u="none" strike="noStrike" kern="1200" cap="none" spc="0" normalizeH="0" baseline="0" noProof="0" dirty="0" err="1">
                <a:ln>
                  <a:noFill/>
                </a:ln>
                <a:solidFill>
                  <a:schemeClr val="tx1"/>
                </a:solidFill>
                <a:effectLst/>
                <a:uLnTx/>
                <a:uFillTx/>
                <a:latin typeface="+mn-lt"/>
                <a:ea typeface="+mn-ea"/>
                <a:cs typeface="+mn-cs"/>
              </a:rPr>
              <a:t>myList</a:t>
            </a:r>
            <a:r>
              <a:rPr kumimoji="0" lang="en-US" sz="4000" b="0" i="0" u="none" strike="noStrike" kern="1200" cap="none" spc="0" normalizeH="0" baseline="0" noProof="0" dirty="0">
                <a:ln>
                  <a:noFill/>
                </a:ln>
                <a:solidFill>
                  <a:schemeClr val="tx1"/>
                </a:solidFill>
                <a:effectLst/>
                <a:uLnTx/>
                <a:uFillTx/>
                <a:latin typeface="+mn-lt"/>
                <a:ea typeface="+mn-ea"/>
                <a:cs typeface="+mn-cs"/>
              </a:rPr>
              <a:t>[</a:t>
            </a:r>
            <a:r>
              <a:rPr kumimoji="0" lang="en-US" sz="4000" b="1" i="0" u="none" strike="noStrike" kern="1200" cap="none" spc="0" normalizeH="0" baseline="0" noProof="0" dirty="0">
                <a:ln>
                  <a:noFill/>
                </a:ln>
                <a:solidFill>
                  <a:schemeClr val="tx1"/>
                </a:solidFill>
                <a:effectLst/>
                <a:uLnTx/>
                <a:uFillTx/>
                <a:latin typeface="+mn-lt"/>
                <a:ea typeface="+mn-ea"/>
                <a:cs typeface="+mn-cs"/>
              </a:rPr>
              <a:t>i</a:t>
            </a:r>
            <a:r>
              <a:rPr kumimoji="0" lang="en-US" sz="4000" b="0" i="0" u="none" strike="noStrike" kern="1200" cap="none" spc="0" normalizeH="0" baseline="0" noProof="0" dirty="0">
                <a:ln>
                  <a:noFill/>
                </a:ln>
                <a:solidFill>
                  <a:schemeClr val="tx1"/>
                </a:solidFill>
                <a:effectLst/>
                <a:uLnTx/>
                <a:uFillTx/>
                <a:latin typeface="+mn-lt"/>
                <a:ea typeface="+mn-ea"/>
                <a:cs typeface="+mn-cs"/>
              </a:rPr>
              <a:t>] +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89D34289-42CA-4588-B09C-6127B1B3933C}" type="slidenum">
              <a:rPr lang="en-US"/>
              <a:pPr>
                <a:defRPr/>
              </a:pPr>
              <a:t>14</a:t>
            </a:fld>
            <a:endParaRPr lang="en-US"/>
          </a:p>
        </p:txBody>
      </p:sp>
      <p:sp>
        <p:nvSpPr>
          <p:cNvPr id="39939" name="Rectangle 2"/>
          <p:cNvSpPr>
            <a:spLocks noGrp="1" noChangeArrowheads="1"/>
          </p:cNvSpPr>
          <p:nvPr>
            <p:ph type="title"/>
          </p:nvPr>
        </p:nvSpPr>
        <p:spPr>
          <a:xfrm>
            <a:off x="357188" y="142875"/>
            <a:ext cx="7072332" cy="782638"/>
          </a:xfrm>
        </p:spPr>
        <p:txBody>
          <a:bodyPr/>
          <a:lstStyle/>
          <a:p>
            <a:pPr eaLnBrk="1" hangingPunct="1"/>
            <a:r>
              <a:rPr lang="en-US" sz="5400" dirty="0">
                <a:cs typeface="Times New Roman" pitchFamily="18" charset="0"/>
              </a:rPr>
              <a:t>Summing all elements</a:t>
            </a:r>
            <a:endParaRPr lang="en-US" sz="5400" dirty="0">
              <a:cs typeface="Times New Roman" pitchFamily="18" charset="0"/>
              <a:hlinkClick r:id="rId2" action="ppaction://program"/>
            </a:endParaRPr>
          </a:p>
        </p:txBody>
      </p:sp>
      <p:sp>
        <p:nvSpPr>
          <p:cNvPr id="39940" name="Rectangle 3"/>
          <p:cNvSpPr>
            <a:spLocks noGrp="1" noChangeArrowheads="1"/>
          </p:cNvSpPr>
          <p:nvPr>
            <p:ph type="body" idx="1"/>
          </p:nvPr>
        </p:nvSpPr>
        <p:spPr>
          <a:xfrm>
            <a:off x="1000126" y="1214421"/>
            <a:ext cx="6286518" cy="1714513"/>
          </a:xfrm>
          <a:solidFill>
            <a:schemeClr val="accent1">
              <a:lumMod val="20000"/>
              <a:lumOff val="80000"/>
            </a:schemeClr>
          </a:solidFill>
        </p:spPr>
        <p:txBody>
          <a:bodyPr/>
          <a:lstStyle/>
          <a:p>
            <a:pPr marL="609600" indent="-609600" eaLnBrk="1" hangingPunct="1">
              <a:buFont typeface="Monotype Sorts" pitchFamily="2" charset="2"/>
              <a:buNone/>
            </a:pPr>
            <a:r>
              <a:rPr lang="en-US" dirty="0"/>
              <a:t>double </a:t>
            </a:r>
            <a:r>
              <a:rPr lang="en-US" b="1" dirty="0"/>
              <a:t>total</a:t>
            </a:r>
            <a:r>
              <a:rPr lang="en-US" dirty="0"/>
              <a:t> = </a:t>
            </a:r>
            <a:r>
              <a:rPr lang="en-US" b="1" dirty="0">
                <a:solidFill>
                  <a:srgbClr val="C00000"/>
                </a:solidFill>
              </a:rPr>
              <a:t>0</a:t>
            </a:r>
            <a:r>
              <a:rPr lang="en-US" dirty="0"/>
              <a:t>;</a:t>
            </a:r>
          </a:p>
          <a:p>
            <a:pPr marL="609600" indent="-609600" eaLnBrk="1" hangingPunct="1">
              <a:buFont typeface="Monotype Sorts" pitchFamily="2" charset="2"/>
              <a:buNone/>
            </a:pPr>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myList.length</a:t>
            </a:r>
            <a:r>
              <a:rPr lang="en-US" dirty="0"/>
              <a:t>; </a:t>
            </a:r>
            <a:r>
              <a:rPr lang="en-US" dirty="0" err="1"/>
              <a:t>i</a:t>
            </a:r>
            <a:r>
              <a:rPr lang="en-US" dirty="0"/>
              <a:t>++)</a:t>
            </a:r>
          </a:p>
          <a:p>
            <a:pPr marL="609600" indent="-609600" eaLnBrk="1" hangingPunct="1">
              <a:buFont typeface="Monotype Sorts" pitchFamily="2" charset="2"/>
              <a:buNone/>
            </a:pPr>
            <a:r>
              <a:rPr lang="en-US" dirty="0"/>
              <a:t>     total += </a:t>
            </a:r>
            <a:r>
              <a:rPr lang="en-US" dirty="0" err="1"/>
              <a:t>myList</a:t>
            </a:r>
            <a:r>
              <a:rPr lang="en-US" dirty="0"/>
              <a:t>[</a:t>
            </a:r>
            <a:r>
              <a:rPr lang="en-US" dirty="0" err="1"/>
              <a:t>i</a:t>
            </a:r>
            <a:r>
              <a:rPr lang="en-US" dirty="0"/>
              <a:t>];</a:t>
            </a:r>
          </a:p>
        </p:txBody>
      </p:sp>
      <p:sp>
        <p:nvSpPr>
          <p:cNvPr id="39941"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9942"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p:spPr>
        <p:txBody>
          <a:bodyPr>
            <a:spAutoFit/>
          </a:bodyPr>
          <a:lstStyle/>
          <a:p>
            <a:endParaRPr lang="en-US"/>
          </a:p>
        </p:txBody>
      </p:sp>
      <p:sp>
        <p:nvSpPr>
          <p:cNvPr id="7" name="Rectangle 2"/>
          <p:cNvSpPr txBox="1">
            <a:spLocks noChangeArrowheads="1"/>
          </p:cNvSpPr>
          <p:nvPr/>
        </p:nvSpPr>
        <p:spPr bwMode="auto">
          <a:xfrm>
            <a:off x="214282" y="3143248"/>
            <a:ext cx="8564563"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chemeClr val="tx1"/>
                </a:solidFill>
                <a:effectLst/>
                <a:uLnTx/>
                <a:uFillTx/>
                <a:latin typeface="+mj-lt"/>
                <a:ea typeface="+mj-ea"/>
                <a:cs typeface="Times New Roman" pitchFamily="18" charset="0"/>
              </a:rPr>
              <a:t>Finding the largest element</a:t>
            </a:r>
            <a:endParaRPr kumimoji="0" lang="en-US" sz="5400" b="1" i="0" u="none" strike="noStrike" kern="1200" cap="none" spc="0" normalizeH="0" baseline="0" noProof="0" dirty="0">
              <a:ln>
                <a:noFill/>
              </a:ln>
              <a:solidFill>
                <a:schemeClr val="tx1"/>
              </a:solidFill>
              <a:effectLst/>
              <a:uLnTx/>
              <a:uFillTx/>
              <a:latin typeface="+mj-lt"/>
              <a:ea typeface="+mj-ea"/>
              <a:cs typeface="Times New Roman" pitchFamily="18" charset="0"/>
              <a:hlinkClick r:id="rId2" action="ppaction://program"/>
            </a:endParaRPr>
          </a:p>
        </p:txBody>
      </p:sp>
      <p:sp>
        <p:nvSpPr>
          <p:cNvPr id="8" name="Rectangle 3"/>
          <p:cNvSpPr txBox="1">
            <a:spLocks noChangeArrowheads="1"/>
          </p:cNvSpPr>
          <p:nvPr/>
        </p:nvSpPr>
        <p:spPr bwMode="auto">
          <a:xfrm>
            <a:off x="1071539" y="4000504"/>
            <a:ext cx="6215106" cy="2857496"/>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double</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a:ln>
                  <a:noFill/>
                </a:ln>
                <a:solidFill>
                  <a:schemeClr val="tx1"/>
                </a:solidFill>
                <a:effectLst/>
                <a:uLnTx/>
                <a:uFillTx/>
                <a:latin typeface="+mn-lt"/>
                <a:ea typeface="+mn-ea"/>
                <a:cs typeface="+mn-cs"/>
              </a:rPr>
              <a:t>max</a:t>
            </a:r>
            <a:r>
              <a:rPr kumimoji="0" lang="en-US" sz="3200" b="0" i="0" u="none" strike="noStrike" kern="1200" cap="none" spc="0" normalizeH="0" baseline="0" noProof="0" dirty="0">
                <a:ln>
                  <a:noFill/>
                </a:ln>
                <a:solidFill>
                  <a:schemeClr val="tx1"/>
                </a:solidFill>
                <a:effectLst/>
                <a:uLnTx/>
                <a:uFillTx/>
                <a:latin typeface="+mn-lt"/>
                <a:ea typeface="+mn-ea"/>
                <a:cs typeface="+mn-cs"/>
              </a:rPr>
              <a:t> = </a:t>
            </a:r>
            <a:r>
              <a:rPr kumimoji="0" lang="en-US" sz="3200" b="0" i="0" u="none" strike="noStrike" kern="1200" cap="none" spc="0" normalizeH="0" baseline="0" noProof="0" dirty="0" err="1">
                <a:ln>
                  <a:noFill/>
                </a:ln>
                <a:solidFill>
                  <a:schemeClr val="tx1"/>
                </a:solidFill>
                <a:effectLst/>
                <a:uLnTx/>
                <a:uFillTx/>
                <a:latin typeface="+mn-lt"/>
                <a:ea typeface="+mn-ea"/>
                <a:cs typeface="+mn-cs"/>
              </a:rPr>
              <a:t>myList</a:t>
            </a:r>
            <a:r>
              <a:rPr kumimoji="0" lang="en-US" sz="3200" b="0" i="0" u="none" strike="noStrike" kern="1200" cap="none" spc="0" normalizeH="0" baseline="0" noProof="0" dirty="0">
                <a:ln>
                  <a:noFill/>
                </a:ln>
                <a:solidFill>
                  <a:schemeClr val="tx1"/>
                </a:solidFill>
                <a:effectLst/>
                <a:uLnTx/>
                <a:uFillTx/>
                <a:latin typeface="+mn-lt"/>
                <a:ea typeface="+mn-ea"/>
                <a:cs typeface="+mn-cs"/>
              </a:rPr>
              <a:t>[0];</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for</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err="1">
                <a:ln>
                  <a:noFill/>
                </a:ln>
                <a:solidFill>
                  <a:schemeClr val="tx1"/>
                </a:solidFill>
                <a:effectLst/>
                <a:uLnTx/>
                <a:uFillTx/>
                <a:latin typeface="+mn-lt"/>
                <a:ea typeface="+mn-ea"/>
                <a:cs typeface="+mn-cs"/>
              </a:rPr>
              <a:t>int</a:t>
            </a:r>
            <a:r>
              <a:rPr kumimoji="0" lang="en-US" sz="3200" b="0" i="0" u="none" strike="noStrike" kern="1200" cap="none" spc="0" normalizeH="0" baseline="0" noProof="0" dirty="0">
                <a:ln>
                  <a:noFill/>
                </a:ln>
                <a:solidFill>
                  <a:schemeClr val="tx1"/>
                </a:solidFill>
                <a:effectLst/>
                <a:uLnTx/>
                <a:uFillTx/>
                <a:latin typeface="+mn-lt"/>
                <a:ea typeface="+mn-ea"/>
                <a:cs typeface="+mn-cs"/>
              </a:rPr>
              <a:t> i = 1; i &lt; </a:t>
            </a:r>
            <a:r>
              <a:rPr kumimoji="0" lang="en-US" sz="3200" b="0" i="0" u="none" strike="noStrike" kern="1200" cap="none" spc="0" normalizeH="0" baseline="0" noProof="0" dirty="0" err="1">
                <a:ln>
                  <a:noFill/>
                </a:ln>
                <a:solidFill>
                  <a:schemeClr val="tx1"/>
                </a:solidFill>
                <a:effectLst/>
                <a:uLnTx/>
                <a:uFillTx/>
                <a:latin typeface="+mn-lt"/>
                <a:ea typeface="+mn-ea"/>
                <a:cs typeface="+mn-cs"/>
              </a:rPr>
              <a:t>myList.length</a:t>
            </a:r>
            <a:r>
              <a:rPr kumimoji="0" lang="en-US" sz="3200" b="0" i="0" u="none" strike="noStrike" kern="1200" cap="none" spc="0" normalizeH="0" baseline="0" noProof="0" dirty="0">
                <a:ln>
                  <a:noFill/>
                </a:ln>
                <a:solidFill>
                  <a:schemeClr val="tx1"/>
                </a:solidFill>
                <a:effectLst/>
                <a:uLnTx/>
                <a:uFillTx/>
                <a:latin typeface="+mn-lt"/>
                <a:ea typeface="+mn-ea"/>
                <a:cs typeface="+mn-cs"/>
              </a:rPr>
              <a:t>; i++) {</a:t>
            </a:r>
          </a:p>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a:ln>
                  <a:noFill/>
                </a:ln>
                <a:solidFill>
                  <a:schemeClr val="tx1"/>
                </a:solidFill>
                <a:effectLst/>
                <a:uLnTx/>
                <a:uFillTx/>
                <a:latin typeface="+mn-lt"/>
                <a:ea typeface="+mn-ea"/>
                <a:cs typeface="+mn-cs"/>
              </a:rPr>
              <a:t>if</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myList</a:t>
            </a:r>
            <a:r>
              <a:rPr kumimoji="0" lang="en-US" sz="3200" b="0" i="0" u="none" strike="noStrike" kern="1200" cap="none" spc="0" normalizeH="0" baseline="0" noProof="0" dirty="0">
                <a:ln>
                  <a:noFill/>
                </a:ln>
                <a:solidFill>
                  <a:schemeClr val="tx1"/>
                </a:solidFill>
                <a:effectLst/>
                <a:uLnTx/>
                <a:uFillTx/>
                <a:latin typeface="+mn-lt"/>
                <a:ea typeface="+mn-ea"/>
                <a:cs typeface="+mn-cs"/>
              </a:rPr>
              <a:t>[i] &gt; max) </a:t>
            </a:r>
          </a:p>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max = </a:t>
            </a:r>
            <a:r>
              <a:rPr kumimoji="0" lang="en-US" sz="3200" b="0" i="0" u="none" strike="noStrike" kern="1200" cap="none" spc="0" normalizeH="0" baseline="0" noProof="0" dirty="0" err="1">
                <a:ln>
                  <a:noFill/>
                </a:ln>
                <a:solidFill>
                  <a:schemeClr val="tx1"/>
                </a:solidFill>
                <a:effectLst/>
                <a:uLnTx/>
                <a:uFillTx/>
                <a:latin typeface="+mn-lt"/>
                <a:ea typeface="+mn-ea"/>
                <a:cs typeface="+mn-cs"/>
              </a:rPr>
              <a:t>myList</a:t>
            </a:r>
            <a:r>
              <a:rPr kumimoji="0" lang="en-US" sz="3200" b="0" i="0" u="none" strike="noStrike" kern="1200" cap="none" spc="0" normalizeH="0" baseline="0" noProof="0" dirty="0">
                <a:ln>
                  <a:noFill/>
                </a:ln>
                <a:solidFill>
                  <a:schemeClr val="tx1"/>
                </a:solidFill>
                <a:effectLst/>
                <a:uLnTx/>
                <a:uFillTx/>
                <a:latin typeface="+mn-lt"/>
                <a:ea typeface="+mn-ea"/>
                <a:cs typeface="+mn-cs"/>
              </a:rPr>
              <a:t>[i];</a:t>
            </a:r>
          </a:p>
          <a:p>
            <a:pPr marL="609600" marR="0" lvl="0" indent="-609600" algn="l" defTabSz="914400" rtl="0" eaLnBrk="1" fontAlgn="base" latinLnBrk="0" hangingPunct="1">
              <a:lnSpc>
                <a:spcPct val="100000"/>
              </a:lnSpc>
              <a:spcBef>
                <a:spcPct val="20000"/>
              </a:spcBef>
              <a:spcAft>
                <a:spcPct val="0"/>
              </a:spcAft>
              <a:buClrTx/>
              <a:buSzTx/>
              <a:buFont typeface="Monotype Sorts"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a:xfrm>
            <a:off x="6553200" y="6399213"/>
            <a:ext cx="1905000" cy="457200"/>
          </a:xfrm>
        </p:spPr>
        <p:txBody>
          <a:bodyPr/>
          <a:lstStyle/>
          <a:p>
            <a:pPr>
              <a:defRPr/>
            </a:pPr>
            <a:fld id="{AFB6B950-E02E-4D4A-A359-F4989CCD3D99}" type="slidenum">
              <a:rPr lang="en-US"/>
              <a:pPr>
                <a:defRPr/>
              </a:pPr>
              <a:t>15</a:t>
            </a:fld>
            <a:endParaRPr lang="en-US"/>
          </a:p>
        </p:txBody>
      </p:sp>
      <p:sp>
        <p:nvSpPr>
          <p:cNvPr id="8196" name="Rectangle 2"/>
          <p:cNvSpPr>
            <a:spLocks noGrp="1" noChangeArrowheads="1"/>
          </p:cNvSpPr>
          <p:nvPr>
            <p:ph type="title"/>
          </p:nvPr>
        </p:nvSpPr>
        <p:spPr>
          <a:xfrm>
            <a:off x="285751" y="214313"/>
            <a:ext cx="5857886" cy="782637"/>
          </a:xfrm>
        </p:spPr>
        <p:txBody>
          <a:bodyPr/>
          <a:lstStyle/>
          <a:p>
            <a:pPr eaLnBrk="1" hangingPunct="1"/>
            <a:r>
              <a:rPr lang="en-US" sz="5400" dirty="0">
                <a:cs typeface="Times New Roman" pitchFamily="18" charset="0"/>
              </a:rPr>
              <a:t>Random Shuffling</a:t>
            </a:r>
            <a:endParaRPr lang="en-US" sz="5400" dirty="0">
              <a:cs typeface="Times New Roman" pitchFamily="18" charset="0"/>
              <a:hlinkClick r:id="rId2" action="ppaction://program"/>
            </a:endParaRPr>
          </a:p>
        </p:txBody>
      </p:sp>
      <p:sp>
        <p:nvSpPr>
          <p:cNvPr id="8197"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8198" name="Rectangle 5"/>
          <p:cNvSpPr>
            <a:spLocks noChangeArrowheads="1"/>
          </p:cNvSpPr>
          <p:nvPr/>
        </p:nvSpPr>
        <p:spPr bwMode="auto">
          <a:xfrm>
            <a:off x="3343275" y="2968625"/>
            <a:ext cx="9144000" cy="0"/>
          </a:xfrm>
          <a:prstGeom prst="rect">
            <a:avLst/>
          </a:prstGeom>
          <a:noFill/>
          <a:ln w="12700">
            <a:noFill/>
            <a:miter lim="800000"/>
            <a:headEnd type="none" w="sm" len="sm"/>
            <a:tailEnd type="none" w="sm" len="sm"/>
          </a:ln>
        </p:spPr>
        <p:txBody>
          <a:bodyPr>
            <a:spAutoFit/>
          </a:bodyPr>
          <a:lstStyle/>
          <a:p>
            <a:endParaRPr lang="en-US"/>
          </a:p>
        </p:txBody>
      </p:sp>
      <p:sp>
        <p:nvSpPr>
          <p:cNvPr id="8199" name="Rectangle 9"/>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71683" name="Picture 3"/>
          <p:cNvPicPr>
            <a:picLocks noChangeAspect="1" noChangeArrowheads="1"/>
          </p:cNvPicPr>
          <p:nvPr/>
        </p:nvPicPr>
        <p:blipFill>
          <a:blip r:embed="rId3" cstate="print"/>
          <a:srcRect/>
          <a:stretch>
            <a:fillRect/>
          </a:stretch>
        </p:blipFill>
        <p:spPr bwMode="auto">
          <a:xfrm>
            <a:off x="167818" y="1285860"/>
            <a:ext cx="8525078" cy="4015348"/>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cstate="print"/>
          <a:srcRect/>
          <a:stretch>
            <a:fillRect/>
          </a:stretch>
        </p:blipFill>
        <p:spPr bwMode="auto">
          <a:xfrm>
            <a:off x="5841831" y="4145809"/>
            <a:ext cx="3122657" cy="259555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a:xfrm>
            <a:off x="6553200" y="6399213"/>
            <a:ext cx="1905000" cy="457200"/>
          </a:xfrm>
        </p:spPr>
        <p:txBody>
          <a:bodyPr/>
          <a:lstStyle/>
          <a:p>
            <a:pPr>
              <a:defRPr/>
            </a:pPr>
            <a:fld id="{98B4854D-E077-418A-AB7B-B4A9920C5B13}" type="slidenum">
              <a:rPr lang="en-US"/>
              <a:pPr>
                <a:defRPr/>
              </a:pPr>
              <a:t>16</a:t>
            </a:fld>
            <a:endParaRPr lang="en-US"/>
          </a:p>
        </p:txBody>
      </p:sp>
      <p:sp>
        <p:nvSpPr>
          <p:cNvPr id="9220" name="Rectangle 2"/>
          <p:cNvSpPr>
            <a:spLocks noGrp="1" noChangeArrowheads="1"/>
          </p:cNvSpPr>
          <p:nvPr>
            <p:ph type="title"/>
          </p:nvPr>
        </p:nvSpPr>
        <p:spPr>
          <a:xfrm>
            <a:off x="214313" y="214313"/>
            <a:ext cx="5500695" cy="782637"/>
          </a:xfrm>
        </p:spPr>
        <p:txBody>
          <a:bodyPr/>
          <a:lstStyle/>
          <a:p>
            <a:pPr eaLnBrk="1" hangingPunct="1"/>
            <a:r>
              <a:rPr lang="en-US" sz="5400" dirty="0">
                <a:cs typeface="Times New Roman" pitchFamily="18" charset="0"/>
              </a:rPr>
              <a:t>Shifting Elements</a:t>
            </a:r>
            <a:endParaRPr lang="en-US" sz="5400" dirty="0">
              <a:cs typeface="Times New Roman" pitchFamily="18" charset="0"/>
              <a:hlinkClick r:id="rId2" action="ppaction://program"/>
            </a:endParaRPr>
          </a:p>
        </p:txBody>
      </p:sp>
      <p:sp>
        <p:nvSpPr>
          <p:cNvPr id="9221" name="Rectangle 3"/>
          <p:cNvSpPr>
            <a:spLocks noChangeArrowheads="1"/>
          </p:cNvSpPr>
          <p:nvPr/>
        </p:nvSpPr>
        <p:spPr bwMode="auto">
          <a:xfrm>
            <a:off x="2971800"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9222" name="Rectangle 4"/>
          <p:cNvSpPr>
            <a:spLocks noChangeArrowheads="1"/>
          </p:cNvSpPr>
          <p:nvPr/>
        </p:nvSpPr>
        <p:spPr bwMode="auto">
          <a:xfrm>
            <a:off x="3343275" y="2968625"/>
            <a:ext cx="9144000" cy="0"/>
          </a:xfrm>
          <a:prstGeom prst="rect">
            <a:avLst/>
          </a:prstGeom>
          <a:noFill/>
          <a:ln w="12700">
            <a:noFill/>
            <a:miter lim="800000"/>
            <a:headEnd type="none" w="sm" len="sm"/>
            <a:tailEnd type="none" w="sm" len="sm"/>
          </a:ln>
        </p:spPr>
        <p:txBody>
          <a:bodyPr>
            <a:spAutoFit/>
          </a:bodyPr>
          <a:lstStyle/>
          <a:p>
            <a:endParaRPr lang="en-US"/>
          </a:p>
        </p:txBody>
      </p:sp>
      <p:sp>
        <p:nvSpPr>
          <p:cNvPr id="9223"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4" name="Rectangle 8"/>
          <p:cNvSpPr>
            <a:spLocks noChangeArrowheads="1"/>
          </p:cNvSpPr>
          <p:nvPr/>
        </p:nvSpPr>
        <p:spPr bwMode="auto">
          <a:xfrm>
            <a:off x="0" y="27432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72707" name="Picture 3"/>
          <p:cNvPicPr>
            <a:picLocks noChangeAspect="1" noChangeArrowheads="1"/>
          </p:cNvPicPr>
          <p:nvPr/>
        </p:nvPicPr>
        <p:blipFill>
          <a:blip r:embed="rId3" cstate="print"/>
          <a:srcRect/>
          <a:stretch>
            <a:fillRect/>
          </a:stretch>
        </p:blipFill>
        <p:spPr bwMode="auto">
          <a:xfrm>
            <a:off x="964100" y="4437112"/>
            <a:ext cx="6920268" cy="1857388"/>
          </a:xfrm>
          <a:prstGeom prst="rect">
            <a:avLst/>
          </a:prstGeom>
          <a:noFill/>
          <a:ln w="9525">
            <a:noFill/>
            <a:miter lim="800000"/>
            <a:headEnd/>
            <a:tailEnd/>
          </a:ln>
          <a:effectLst/>
        </p:spPr>
      </p:pic>
      <p:pic>
        <p:nvPicPr>
          <p:cNvPr id="72708" name="Picture 4"/>
          <p:cNvPicPr>
            <a:picLocks noChangeAspect="1" noChangeArrowheads="1"/>
          </p:cNvPicPr>
          <p:nvPr/>
        </p:nvPicPr>
        <p:blipFill>
          <a:blip r:embed="rId4" cstate="print"/>
          <a:srcRect/>
          <a:stretch>
            <a:fillRect/>
          </a:stretch>
        </p:blipFill>
        <p:spPr bwMode="auto">
          <a:xfrm>
            <a:off x="212481" y="1285860"/>
            <a:ext cx="8788675" cy="285752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54EE4B51-07F8-4C55-BB9F-56C47C4322C7}" type="slidenum">
              <a:rPr lang="en-US"/>
              <a:pPr>
                <a:defRPr/>
              </a:pPr>
              <a:t>17</a:t>
            </a:fld>
            <a:endParaRPr lang="en-US"/>
          </a:p>
        </p:txBody>
      </p:sp>
      <p:sp>
        <p:nvSpPr>
          <p:cNvPr id="41987" name="Rectangle 2"/>
          <p:cNvSpPr>
            <a:spLocks noGrp="1" noChangeArrowheads="1"/>
          </p:cNvSpPr>
          <p:nvPr>
            <p:ph type="title"/>
          </p:nvPr>
        </p:nvSpPr>
        <p:spPr>
          <a:xfrm>
            <a:off x="285750" y="214313"/>
            <a:ext cx="8858250" cy="609600"/>
          </a:xfrm>
          <a:noFill/>
        </p:spPr>
        <p:txBody>
          <a:bodyPr/>
          <a:lstStyle/>
          <a:p>
            <a:pPr eaLnBrk="1" hangingPunct="1"/>
            <a:r>
              <a:rPr lang="en-US" dirty="0">
                <a:cs typeface="Times New Roman" pitchFamily="18" charset="0"/>
              </a:rPr>
              <a:t>Enhanced </a:t>
            </a:r>
            <a:r>
              <a:rPr lang="en-US" sz="6000" dirty="0">
                <a:solidFill>
                  <a:srgbClr val="C00000"/>
                </a:solidFill>
                <a:cs typeface="Times New Roman" pitchFamily="18" charset="0"/>
              </a:rPr>
              <a:t>for</a:t>
            </a:r>
            <a:r>
              <a:rPr lang="en-US" sz="6000" dirty="0">
                <a:cs typeface="Times New Roman" pitchFamily="18" charset="0"/>
              </a:rPr>
              <a:t> </a:t>
            </a:r>
            <a:r>
              <a:rPr lang="en-US" dirty="0">
                <a:cs typeface="Times New Roman" pitchFamily="18" charset="0"/>
              </a:rPr>
              <a:t>Loop (for-each loop)</a:t>
            </a:r>
          </a:p>
        </p:txBody>
      </p:sp>
      <p:sp>
        <p:nvSpPr>
          <p:cNvPr id="41988" name="Rectangle 3"/>
          <p:cNvSpPr>
            <a:spLocks noGrp="1" noChangeArrowheads="1"/>
          </p:cNvSpPr>
          <p:nvPr>
            <p:ph type="body" idx="1"/>
          </p:nvPr>
        </p:nvSpPr>
        <p:spPr>
          <a:xfrm>
            <a:off x="467544" y="1287000"/>
            <a:ext cx="8286808" cy="4806296"/>
          </a:xfrm>
          <a:noFill/>
        </p:spPr>
        <p:txBody>
          <a:bodyPr/>
          <a:lstStyle/>
          <a:p>
            <a:pPr marL="0" indent="0">
              <a:spcBef>
                <a:spcPct val="0"/>
              </a:spcBef>
            </a:pPr>
            <a:r>
              <a:rPr lang="en-US" sz="2400" b="1" dirty="0">
                <a:cs typeface="Times New Roman" pitchFamily="18" charset="0"/>
              </a:rPr>
              <a:t> JDK 1.5 </a:t>
            </a:r>
            <a:r>
              <a:rPr lang="en-US" sz="2400" dirty="0">
                <a:cs typeface="Times New Roman" pitchFamily="18" charset="0"/>
              </a:rPr>
              <a:t>introduced a new for loop that enables you to traverse the complete array sequentially without using an index variable. </a:t>
            </a:r>
          </a:p>
          <a:p>
            <a:pPr marL="0" indent="0">
              <a:spcBef>
                <a:spcPct val="0"/>
              </a:spcBef>
            </a:pPr>
            <a:r>
              <a:rPr lang="en-US" sz="2400" dirty="0">
                <a:cs typeface="Times New Roman" pitchFamily="18" charset="0"/>
              </a:rPr>
              <a:t> For example, the following code displays all elements in the array </a:t>
            </a:r>
            <a:r>
              <a:rPr lang="en-US" sz="2400" b="1" dirty="0" err="1">
                <a:cs typeface="Times New Roman" pitchFamily="18" charset="0"/>
              </a:rPr>
              <a:t>myList</a:t>
            </a:r>
            <a:r>
              <a:rPr lang="en-US" sz="2400" dirty="0">
                <a:cs typeface="Times New Roman" pitchFamily="18" charset="0"/>
              </a:rPr>
              <a:t>:</a:t>
            </a:r>
          </a:p>
          <a:p>
            <a:pPr marL="0" indent="0" eaLnBrk="1" hangingPunct="1">
              <a:spcBef>
                <a:spcPct val="0"/>
              </a:spcBef>
              <a:buFontTx/>
              <a:buNone/>
            </a:pPr>
            <a:r>
              <a:rPr lang="en-US" sz="2400" dirty="0">
                <a:solidFill>
                  <a:schemeClr val="tx2"/>
                </a:solidFill>
                <a:cs typeface="Courier New" pitchFamily="49" charset="0"/>
              </a:rPr>
              <a:t> </a:t>
            </a:r>
            <a:r>
              <a:rPr lang="en-US" sz="2800" dirty="0">
                <a:solidFill>
                  <a:srgbClr val="C00000"/>
                </a:solidFill>
                <a:cs typeface="Courier New" pitchFamily="49" charset="0"/>
              </a:rPr>
              <a:t>         </a:t>
            </a:r>
            <a:r>
              <a:rPr lang="en-US" sz="2400" b="1" dirty="0">
                <a:solidFill>
                  <a:srgbClr val="C00000"/>
                </a:solidFill>
                <a:cs typeface="Courier New" pitchFamily="49" charset="0"/>
              </a:rPr>
              <a:t>for (double value: </a:t>
            </a:r>
            <a:r>
              <a:rPr lang="en-US" sz="2400" b="1" dirty="0" err="1">
                <a:solidFill>
                  <a:srgbClr val="C00000"/>
                </a:solidFill>
                <a:cs typeface="Courier New" pitchFamily="49" charset="0"/>
              </a:rPr>
              <a:t>myList</a:t>
            </a:r>
            <a:r>
              <a:rPr lang="en-US" sz="2400" b="1" dirty="0">
                <a:solidFill>
                  <a:srgbClr val="C00000"/>
                </a:solidFill>
                <a:cs typeface="Courier New" pitchFamily="49" charset="0"/>
              </a:rPr>
              <a:t>)   </a:t>
            </a:r>
            <a:r>
              <a:rPr lang="en-US" sz="2400" b="1" dirty="0" err="1">
                <a:cs typeface="Courier New" pitchFamily="49" charset="0"/>
              </a:rPr>
              <a:t>System.out.println</a:t>
            </a:r>
            <a:r>
              <a:rPr lang="en-US" sz="2400" b="1" dirty="0">
                <a:cs typeface="Courier New" pitchFamily="49" charset="0"/>
              </a:rPr>
              <a:t>(value);</a:t>
            </a:r>
            <a:endParaRPr lang="en-US" sz="2400" b="1" dirty="0">
              <a:cs typeface="Times New Roman" pitchFamily="18" charset="0"/>
            </a:endParaRPr>
          </a:p>
          <a:p>
            <a:pPr marL="0" indent="0"/>
            <a:r>
              <a:rPr lang="en-US" sz="2400" dirty="0">
                <a:cs typeface="Courier New" pitchFamily="49" charset="0"/>
              </a:rPr>
              <a:t> </a:t>
            </a:r>
            <a:r>
              <a:rPr lang="en-US" sz="2400" dirty="0">
                <a:cs typeface="Times New Roman" pitchFamily="18" charset="0"/>
              </a:rPr>
              <a:t>In general, the syntax is:</a:t>
            </a:r>
          </a:p>
          <a:p>
            <a:pPr marL="0" indent="0" eaLnBrk="1" hangingPunct="1">
              <a:spcBef>
                <a:spcPct val="0"/>
              </a:spcBef>
              <a:buFontTx/>
              <a:buNone/>
            </a:pPr>
            <a:r>
              <a:rPr lang="en-US" sz="2800" b="1" dirty="0">
                <a:solidFill>
                  <a:srgbClr val="C00000"/>
                </a:solidFill>
                <a:cs typeface="Courier New" pitchFamily="49" charset="0"/>
              </a:rPr>
              <a:t> </a:t>
            </a:r>
            <a:r>
              <a:rPr lang="en-US" b="1" dirty="0">
                <a:solidFill>
                  <a:srgbClr val="C00000"/>
                </a:solidFill>
                <a:cs typeface="Courier New" pitchFamily="49" charset="0"/>
              </a:rPr>
              <a:t>      </a:t>
            </a:r>
            <a:r>
              <a:rPr lang="en-US" sz="2800" b="1" dirty="0">
                <a:solidFill>
                  <a:srgbClr val="C00000"/>
                </a:solidFill>
                <a:cs typeface="Courier New" pitchFamily="49" charset="0"/>
              </a:rPr>
              <a:t>for (</a:t>
            </a:r>
            <a:r>
              <a:rPr lang="en-US" sz="2800" b="1" dirty="0" err="1">
                <a:solidFill>
                  <a:srgbClr val="C00000"/>
                </a:solidFill>
                <a:cs typeface="Courier New" pitchFamily="49" charset="0"/>
              </a:rPr>
              <a:t>elementType</a:t>
            </a:r>
            <a:r>
              <a:rPr lang="en-US" sz="2800" b="1" dirty="0">
                <a:solidFill>
                  <a:srgbClr val="C00000"/>
                </a:solidFill>
                <a:cs typeface="Courier New" pitchFamily="49" charset="0"/>
              </a:rPr>
              <a:t> value: </a:t>
            </a:r>
            <a:r>
              <a:rPr lang="en-US" sz="2800" b="1" dirty="0" err="1">
                <a:solidFill>
                  <a:srgbClr val="C00000"/>
                </a:solidFill>
                <a:cs typeface="Courier New" pitchFamily="49" charset="0"/>
              </a:rPr>
              <a:t>arrayRefVar</a:t>
            </a:r>
            <a:r>
              <a:rPr lang="en-US" sz="2800" b="1" dirty="0">
                <a:solidFill>
                  <a:srgbClr val="C00000"/>
                </a:solidFill>
                <a:cs typeface="Courier New" pitchFamily="49" charset="0"/>
              </a:rPr>
              <a:t>) {</a:t>
            </a:r>
            <a:endParaRPr lang="en-US" sz="2800" b="1" dirty="0">
              <a:solidFill>
                <a:srgbClr val="C00000"/>
              </a:solidFill>
              <a:cs typeface="Times New Roman" pitchFamily="18" charset="0"/>
            </a:endParaRPr>
          </a:p>
          <a:p>
            <a:pPr lvl="1" eaLnBrk="1" hangingPunct="1">
              <a:buFontTx/>
              <a:buNone/>
            </a:pPr>
            <a:r>
              <a:rPr lang="en-US" b="1" dirty="0">
                <a:solidFill>
                  <a:srgbClr val="C00000"/>
                </a:solidFill>
                <a:cs typeface="Courier New" pitchFamily="49" charset="0"/>
              </a:rPr>
              <a:t>           // Process the value</a:t>
            </a:r>
            <a:endParaRPr lang="en-US" b="1" dirty="0">
              <a:solidFill>
                <a:srgbClr val="C00000"/>
              </a:solidFill>
              <a:cs typeface="Times New Roman" pitchFamily="18" charset="0"/>
            </a:endParaRPr>
          </a:p>
          <a:p>
            <a:pPr lvl="1" eaLnBrk="1" hangingPunct="1">
              <a:buFontTx/>
              <a:buNone/>
            </a:pPr>
            <a:r>
              <a:rPr lang="en-US" b="1" dirty="0">
                <a:solidFill>
                  <a:srgbClr val="C00000"/>
                </a:solidFill>
                <a:cs typeface="Courier New" pitchFamily="49" charset="0"/>
              </a:rPr>
              <a:t>  }</a:t>
            </a:r>
            <a:endParaRPr lang="en-US" b="1" dirty="0">
              <a:solidFill>
                <a:srgbClr val="C00000"/>
              </a:solidFill>
              <a:cs typeface="Times New Roman" pitchFamily="18" charset="0"/>
            </a:endParaRPr>
          </a:p>
          <a:p>
            <a:pPr marL="0" indent="0"/>
            <a:r>
              <a:rPr lang="en-US" sz="2400" dirty="0">
                <a:cs typeface="Courier New" pitchFamily="49" charset="0"/>
              </a:rPr>
              <a:t> You still have to use an index variable if you wish to traverse the array in a different order or change the elements in the array.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399213"/>
            <a:ext cx="1905000" cy="457200"/>
          </a:xfrm>
        </p:spPr>
        <p:txBody>
          <a:bodyPr/>
          <a:lstStyle/>
          <a:p>
            <a:pPr>
              <a:defRPr/>
            </a:pPr>
            <a:fld id="{A2238509-CEEF-4489-BD10-A4838642D416}" type="slidenum">
              <a:rPr lang="en-US"/>
              <a:pPr>
                <a:defRPr/>
              </a:pPr>
              <a:t>18</a:t>
            </a:fld>
            <a:endParaRPr lang="en-US"/>
          </a:p>
        </p:txBody>
      </p:sp>
      <p:sp>
        <p:nvSpPr>
          <p:cNvPr id="10244" name="Rectangle 2"/>
          <p:cNvSpPr>
            <a:spLocks noGrp="1" noChangeArrowheads="1"/>
          </p:cNvSpPr>
          <p:nvPr>
            <p:ph type="title"/>
          </p:nvPr>
        </p:nvSpPr>
        <p:spPr>
          <a:xfrm>
            <a:off x="357158" y="214290"/>
            <a:ext cx="4929222" cy="676276"/>
          </a:xfrm>
        </p:spPr>
        <p:txBody>
          <a:bodyPr/>
          <a:lstStyle/>
          <a:p>
            <a:pPr eaLnBrk="1" hangingPunct="1"/>
            <a:r>
              <a:rPr lang="en-US" sz="5400" dirty="0"/>
              <a:t>Copying Arrays</a:t>
            </a:r>
            <a:endParaRPr lang="en-US" sz="5400" dirty="0">
              <a:latin typeface="Book Antiqua" pitchFamily="18" charset="0"/>
              <a:hlinkClick r:id="rId2" action="ppaction://program"/>
            </a:endParaRPr>
          </a:p>
        </p:txBody>
      </p:sp>
      <p:sp>
        <p:nvSpPr>
          <p:cNvPr id="10245" name="Rectangle 3"/>
          <p:cNvSpPr>
            <a:spLocks noGrp="1" noChangeArrowheads="1"/>
          </p:cNvSpPr>
          <p:nvPr>
            <p:ph type="body" idx="1"/>
          </p:nvPr>
        </p:nvSpPr>
        <p:spPr>
          <a:xfrm>
            <a:off x="285750" y="1143000"/>
            <a:ext cx="8629650" cy="2209800"/>
          </a:xfrm>
        </p:spPr>
        <p:txBody>
          <a:bodyPr/>
          <a:lstStyle/>
          <a:p>
            <a:pPr marL="0" indent="0">
              <a:lnSpc>
                <a:spcPct val="90000"/>
              </a:lnSpc>
            </a:pPr>
            <a:r>
              <a:rPr lang="en-US" sz="2800" dirty="0">
                <a:cs typeface="Courier New" pitchFamily="49" charset="0"/>
              </a:rPr>
              <a:t> Often, in a program, you need to duplicate an array or a part of an array. In such cases you could attempt to use the assignment statement (</a:t>
            </a:r>
            <a:r>
              <a:rPr lang="en-US" sz="2800" b="1" dirty="0">
                <a:solidFill>
                  <a:srgbClr val="C00000"/>
                </a:solidFill>
                <a:cs typeface="Courier New" pitchFamily="49" charset="0"/>
              </a:rPr>
              <a:t>=</a:t>
            </a:r>
            <a:r>
              <a:rPr lang="en-US" sz="2800" dirty="0">
                <a:cs typeface="Courier New" pitchFamily="49" charset="0"/>
              </a:rPr>
              <a:t>), as follows:</a:t>
            </a:r>
            <a:endParaRPr lang="en-US" sz="2800" dirty="0">
              <a:cs typeface="Times New Roman" pitchFamily="18" charset="0"/>
            </a:endParaRPr>
          </a:p>
          <a:p>
            <a:pPr marL="0" indent="0" algn="ctr" eaLnBrk="1" hangingPunct="1">
              <a:lnSpc>
                <a:spcPct val="90000"/>
              </a:lnSpc>
              <a:buFont typeface="Monotype Sorts" pitchFamily="2" charset="2"/>
              <a:buNone/>
            </a:pPr>
            <a:r>
              <a:rPr lang="en-US" sz="4000" b="1" dirty="0">
                <a:cs typeface="Courier New" pitchFamily="49" charset="0"/>
              </a:rPr>
              <a:t> </a:t>
            </a:r>
            <a:r>
              <a:rPr lang="en-US" sz="4000" b="1" dirty="0">
                <a:solidFill>
                  <a:srgbClr val="C00000"/>
                </a:solidFill>
                <a:cs typeface="Courier New" pitchFamily="49" charset="0"/>
              </a:rPr>
              <a:t>list2 = list1;</a:t>
            </a:r>
            <a:endParaRPr lang="en-US" sz="4000" b="1" dirty="0">
              <a:solidFill>
                <a:srgbClr val="C00000"/>
              </a:solidFill>
              <a:cs typeface="Times New Roman" pitchFamily="18" charset="0"/>
            </a:endParaRPr>
          </a:p>
          <a:p>
            <a:pPr marL="0" indent="0" eaLnBrk="1" hangingPunct="1">
              <a:lnSpc>
                <a:spcPct val="90000"/>
              </a:lnSpc>
              <a:buFont typeface="Monotype Sorts" pitchFamily="2" charset="2"/>
              <a:buNone/>
            </a:pPr>
            <a:r>
              <a:rPr lang="en-US" sz="2800" b="1" dirty="0">
                <a:cs typeface="Courier New" pitchFamily="49" charset="0"/>
              </a:rPr>
              <a:t> </a:t>
            </a:r>
            <a:endParaRPr lang="en-US" sz="2800" b="1" dirty="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2996952"/>
            <a:ext cx="35718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96952"/>
            <a:ext cx="40100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14E08A3B-478B-481D-A536-D7BA744DB403}" type="slidenum">
              <a:rPr lang="en-US"/>
              <a:pPr>
                <a:defRPr/>
              </a:pPr>
              <a:t>19</a:t>
            </a:fld>
            <a:endParaRPr lang="en-US"/>
          </a:p>
        </p:txBody>
      </p:sp>
      <p:sp>
        <p:nvSpPr>
          <p:cNvPr id="43011" name="Rectangle 2"/>
          <p:cNvSpPr>
            <a:spLocks noGrp="1" noChangeArrowheads="1"/>
          </p:cNvSpPr>
          <p:nvPr>
            <p:ph type="title"/>
          </p:nvPr>
        </p:nvSpPr>
        <p:spPr>
          <a:xfrm>
            <a:off x="285720" y="214290"/>
            <a:ext cx="4643470" cy="714397"/>
          </a:xfrm>
          <a:noFill/>
        </p:spPr>
        <p:txBody>
          <a:bodyPr/>
          <a:lstStyle/>
          <a:p>
            <a:pPr eaLnBrk="1" hangingPunct="1"/>
            <a:r>
              <a:rPr lang="en-US" sz="5400" dirty="0"/>
              <a:t>Copying Arrays</a:t>
            </a:r>
          </a:p>
        </p:txBody>
      </p:sp>
      <p:sp>
        <p:nvSpPr>
          <p:cNvPr id="43012" name="Rectangle 3"/>
          <p:cNvSpPr>
            <a:spLocks noGrp="1" noChangeArrowheads="1"/>
          </p:cNvSpPr>
          <p:nvPr>
            <p:ph type="body" idx="1"/>
          </p:nvPr>
        </p:nvSpPr>
        <p:spPr>
          <a:xfrm>
            <a:off x="323528" y="1371600"/>
            <a:ext cx="8606160" cy="4114800"/>
          </a:xfrm>
          <a:noFill/>
        </p:spPr>
        <p:txBody>
          <a:bodyPr/>
          <a:lstStyle/>
          <a:p>
            <a:r>
              <a:rPr lang="en-US" sz="3600" b="1" dirty="0"/>
              <a:t> Using a loop:</a:t>
            </a:r>
            <a:endParaRPr lang="en-US" sz="4000" b="1" dirty="0"/>
          </a:p>
          <a:p>
            <a:pPr eaLnBrk="1" hangingPunct="1">
              <a:spcBef>
                <a:spcPct val="50000"/>
              </a:spcBef>
              <a:buFont typeface="Monotype Sorts" pitchFamily="2" charset="2"/>
              <a:buNone/>
            </a:pPr>
            <a:r>
              <a:rPr lang="en-US" b="1" dirty="0" err="1">
                <a:solidFill>
                  <a:srgbClr val="C00000"/>
                </a:solidFill>
              </a:rPr>
              <a:t>int</a:t>
            </a:r>
            <a:r>
              <a:rPr lang="en-US" b="1" dirty="0">
                <a:solidFill>
                  <a:srgbClr val="C00000"/>
                </a:solidFill>
              </a:rPr>
              <a:t>[] </a:t>
            </a:r>
            <a:r>
              <a:rPr lang="en-US" b="1" dirty="0" err="1">
                <a:solidFill>
                  <a:srgbClr val="C00000"/>
                </a:solidFill>
              </a:rPr>
              <a:t>sourceArray</a:t>
            </a:r>
            <a:r>
              <a:rPr lang="en-US" b="1" dirty="0">
                <a:solidFill>
                  <a:srgbClr val="C00000"/>
                </a:solidFill>
              </a:rPr>
              <a:t> = {2, 3, 1, 5, 10};</a:t>
            </a:r>
          </a:p>
          <a:p>
            <a:pPr eaLnBrk="1" hangingPunct="1">
              <a:buFont typeface="Monotype Sorts" pitchFamily="2" charset="2"/>
              <a:buNone/>
            </a:pPr>
            <a:r>
              <a:rPr lang="en-US" b="1" dirty="0" err="1">
                <a:solidFill>
                  <a:srgbClr val="C00000"/>
                </a:solidFill>
              </a:rPr>
              <a:t>int</a:t>
            </a:r>
            <a:r>
              <a:rPr lang="en-US" b="1" dirty="0">
                <a:solidFill>
                  <a:srgbClr val="C00000"/>
                </a:solidFill>
              </a:rPr>
              <a:t>[] </a:t>
            </a:r>
            <a:r>
              <a:rPr lang="en-US" b="1" dirty="0" err="1">
                <a:solidFill>
                  <a:srgbClr val="C00000"/>
                </a:solidFill>
              </a:rPr>
              <a:t>targetArray</a:t>
            </a:r>
            <a:r>
              <a:rPr lang="en-US" b="1" dirty="0">
                <a:solidFill>
                  <a:srgbClr val="C00000"/>
                </a:solidFill>
              </a:rPr>
              <a:t> = new </a:t>
            </a:r>
            <a:r>
              <a:rPr lang="en-US" b="1" dirty="0" err="1">
                <a:solidFill>
                  <a:srgbClr val="C00000"/>
                </a:solidFill>
              </a:rPr>
              <a:t>int</a:t>
            </a:r>
            <a:r>
              <a:rPr lang="en-US" b="1" dirty="0">
                <a:solidFill>
                  <a:srgbClr val="C00000"/>
                </a:solidFill>
              </a:rPr>
              <a:t>[</a:t>
            </a:r>
            <a:r>
              <a:rPr lang="en-US" b="1" dirty="0" err="1">
                <a:solidFill>
                  <a:srgbClr val="C00000"/>
                </a:solidFill>
              </a:rPr>
              <a:t>sourceArray.length</a:t>
            </a:r>
            <a:r>
              <a:rPr lang="en-US" b="1" dirty="0">
                <a:solidFill>
                  <a:srgbClr val="C00000"/>
                </a:solidFill>
              </a:rPr>
              <a:t>];</a:t>
            </a:r>
          </a:p>
          <a:p>
            <a:pPr eaLnBrk="1" hangingPunct="1">
              <a:buFont typeface="Monotype Sorts" pitchFamily="2" charset="2"/>
              <a:buNone/>
            </a:pPr>
            <a:endParaRPr lang="en-US" b="1" dirty="0">
              <a:solidFill>
                <a:srgbClr val="C00000"/>
              </a:solidFill>
            </a:endParaRPr>
          </a:p>
          <a:p>
            <a:pPr eaLnBrk="1" hangingPunct="1">
              <a:buFont typeface="Monotype Sorts" pitchFamily="2" charset="2"/>
              <a:buNone/>
            </a:pPr>
            <a:r>
              <a:rPr lang="en-US" sz="3600" b="1" dirty="0">
                <a:solidFill>
                  <a:srgbClr val="C00000"/>
                </a:solidFill>
              </a:rPr>
              <a:t>for (</a:t>
            </a:r>
            <a:r>
              <a:rPr lang="en-US" sz="3600" b="1" dirty="0" err="1">
                <a:solidFill>
                  <a:srgbClr val="C00000"/>
                </a:solidFill>
              </a:rPr>
              <a:t>int</a:t>
            </a:r>
            <a:r>
              <a:rPr lang="en-US" sz="3600" b="1" dirty="0">
                <a:solidFill>
                  <a:srgbClr val="C00000"/>
                </a:solidFill>
              </a:rPr>
              <a:t> </a:t>
            </a:r>
            <a:r>
              <a:rPr lang="en-US" sz="3600" b="1" dirty="0" err="1">
                <a:solidFill>
                  <a:srgbClr val="C00000"/>
                </a:solidFill>
              </a:rPr>
              <a:t>i</a:t>
            </a:r>
            <a:r>
              <a:rPr lang="en-US" sz="3600" b="1" dirty="0">
                <a:solidFill>
                  <a:srgbClr val="C00000"/>
                </a:solidFill>
              </a:rPr>
              <a:t> = 0; </a:t>
            </a:r>
            <a:r>
              <a:rPr lang="en-US" sz="3600" b="1" dirty="0" err="1">
                <a:solidFill>
                  <a:srgbClr val="C00000"/>
                </a:solidFill>
              </a:rPr>
              <a:t>i</a:t>
            </a:r>
            <a:r>
              <a:rPr lang="en-US" sz="3600" b="1" dirty="0">
                <a:solidFill>
                  <a:srgbClr val="C00000"/>
                </a:solidFill>
              </a:rPr>
              <a:t> &lt; </a:t>
            </a:r>
            <a:r>
              <a:rPr lang="en-US" sz="3600" b="1" dirty="0" err="1">
                <a:solidFill>
                  <a:srgbClr val="C00000"/>
                </a:solidFill>
              </a:rPr>
              <a:t>sourceArrays.length</a:t>
            </a:r>
            <a:r>
              <a:rPr lang="en-US" sz="3600" b="1" dirty="0">
                <a:solidFill>
                  <a:srgbClr val="C00000"/>
                </a:solidFill>
              </a:rPr>
              <a:t>; </a:t>
            </a:r>
            <a:r>
              <a:rPr lang="en-US" sz="3600" b="1" dirty="0" err="1">
                <a:solidFill>
                  <a:srgbClr val="C00000"/>
                </a:solidFill>
              </a:rPr>
              <a:t>i</a:t>
            </a:r>
            <a:r>
              <a:rPr lang="en-US" sz="3600" b="1" dirty="0">
                <a:solidFill>
                  <a:srgbClr val="C00000"/>
                </a:solidFill>
              </a:rPr>
              <a:t>++)</a:t>
            </a:r>
          </a:p>
          <a:p>
            <a:pPr eaLnBrk="1" hangingPunct="1">
              <a:buFont typeface="Monotype Sorts" pitchFamily="2" charset="2"/>
              <a:buNone/>
            </a:pPr>
            <a:r>
              <a:rPr lang="en-US" sz="3600" b="1" dirty="0">
                <a:solidFill>
                  <a:srgbClr val="C00000"/>
                </a:solidFill>
              </a:rPr>
              <a:t>      </a:t>
            </a:r>
            <a:r>
              <a:rPr lang="en-US" sz="3600" b="1" dirty="0" err="1">
                <a:solidFill>
                  <a:srgbClr val="C00000"/>
                </a:solidFill>
              </a:rPr>
              <a:t>targetArray</a:t>
            </a:r>
            <a:r>
              <a:rPr lang="en-US" sz="3600" b="1" dirty="0">
                <a:solidFill>
                  <a:srgbClr val="C00000"/>
                </a:solidFill>
              </a:rPr>
              <a:t>[i] = </a:t>
            </a:r>
            <a:r>
              <a:rPr lang="en-US" sz="3600" b="1" dirty="0" err="1">
                <a:solidFill>
                  <a:srgbClr val="C00000"/>
                </a:solidFill>
              </a:rPr>
              <a:t>sourceArray</a:t>
            </a:r>
            <a:r>
              <a:rPr lang="en-US" sz="3600" b="1" dirty="0">
                <a:solidFill>
                  <a:srgbClr val="C00000"/>
                </a:solidFill>
              </a:rPr>
              <a:t>[i];</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a:xfrm>
            <a:off x="6553200" y="6399213"/>
            <a:ext cx="1905000" cy="457200"/>
          </a:xfrm>
        </p:spPr>
        <p:txBody>
          <a:bodyPr/>
          <a:lstStyle/>
          <a:p>
            <a:pPr>
              <a:defRPr/>
            </a:pPr>
            <a:fld id="{0FFF6076-FCD5-4448-B273-C1FBEA807ED3}" type="slidenum">
              <a:rPr lang="en-US"/>
              <a:pPr>
                <a:defRPr/>
              </a:pPr>
              <a:t>2</a:t>
            </a:fld>
            <a:endParaRPr lang="en-US"/>
          </a:p>
        </p:txBody>
      </p:sp>
      <p:sp>
        <p:nvSpPr>
          <p:cNvPr id="1028" name="Rectangle 1026"/>
          <p:cNvSpPr>
            <a:spLocks noGrp="1" noChangeArrowheads="1"/>
          </p:cNvSpPr>
          <p:nvPr>
            <p:ph type="title"/>
          </p:nvPr>
        </p:nvSpPr>
        <p:spPr>
          <a:xfrm>
            <a:off x="285720" y="285728"/>
            <a:ext cx="6072230" cy="652463"/>
          </a:xfrm>
        </p:spPr>
        <p:txBody>
          <a:bodyPr/>
          <a:lstStyle/>
          <a:p>
            <a:pPr eaLnBrk="1" hangingPunct="1"/>
            <a:r>
              <a:rPr lang="en-US" sz="5400" dirty="0"/>
              <a:t>Introducing Arrays</a:t>
            </a:r>
          </a:p>
        </p:txBody>
      </p:sp>
      <p:sp>
        <p:nvSpPr>
          <p:cNvPr id="1029" name="Text Box 1033"/>
          <p:cNvSpPr txBox="1">
            <a:spLocks noChangeArrowheads="1"/>
          </p:cNvSpPr>
          <p:nvPr/>
        </p:nvSpPr>
        <p:spPr bwMode="auto">
          <a:xfrm>
            <a:off x="231775" y="1125528"/>
            <a:ext cx="8680450" cy="946150"/>
          </a:xfrm>
          <a:prstGeom prst="rect">
            <a:avLst/>
          </a:prstGeom>
          <a:noFill/>
          <a:ln w="12700">
            <a:noFill/>
            <a:miter lim="800000"/>
            <a:headEnd type="none" w="sm" len="sm"/>
            <a:tailEnd type="none" w="sm" len="sm"/>
          </a:ln>
        </p:spPr>
        <p:txBody>
          <a:bodyPr>
            <a:spAutoFit/>
          </a:bodyPr>
          <a:lstStyle/>
          <a:p>
            <a:pPr>
              <a:spcAft>
                <a:spcPts val="1200"/>
              </a:spcAft>
              <a:buFont typeface="Wingdings" pitchFamily="2" charset="2"/>
              <a:buChar char="v"/>
            </a:pPr>
            <a:r>
              <a:rPr lang="en-US" sz="2800" dirty="0">
                <a:latin typeface="+mn-lt"/>
              </a:rPr>
              <a:t> Array is a data structure that represents a collection of the </a:t>
            </a:r>
            <a:r>
              <a:rPr lang="en-US" sz="2800" b="1" dirty="0">
                <a:latin typeface="+mn-lt"/>
              </a:rPr>
              <a:t>same</a:t>
            </a:r>
            <a:r>
              <a:rPr lang="en-US" sz="2800" dirty="0">
                <a:latin typeface="+mn-lt"/>
              </a:rPr>
              <a:t> types of data. </a:t>
            </a:r>
            <a:endParaRPr lang="en-US" dirty="0">
              <a:latin typeface="+mn-lt"/>
            </a:endParaRPr>
          </a:p>
        </p:txBody>
      </p:sp>
      <p:sp>
        <p:nvSpPr>
          <p:cNvPr id="1030" name="Rectangle 1035"/>
          <p:cNvSpPr>
            <a:spLocks noChangeArrowheads="1"/>
          </p:cNvSpPr>
          <p:nvPr/>
        </p:nvSpPr>
        <p:spPr bwMode="auto">
          <a:xfrm>
            <a:off x="2770188" y="2198688"/>
            <a:ext cx="9144000" cy="0"/>
          </a:xfrm>
          <a:prstGeom prst="rect">
            <a:avLst/>
          </a:prstGeom>
          <a:noFill/>
          <a:ln w="12700">
            <a:noFill/>
            <a:miter lim="800000"/>
            <a:headEnd type="none" w="sm" len="sm"/>
            <a:tailEnd type="none" w="sm" len="sm"/>
          </a:ln>
        </p:spPr>
        <p:txBody>
          <a:bodyPr>
            <a:spAutoFit/>
          </a:bodyPr>
          <a:lstStyle/>
          <a:p>
            <a:endParaRPr lang="en-US"/>
          </a:p>
        </p:txBody>
      </p:sp>
      <p:sp>
        <p:nvSpPr>
          <p:cNvPr id="1031" name="Rectangle 1040"/>
          <p:cNvSpPr>
            <a:spLocks noChangeArrowheads="1"/>
          </p:cNvSpPr>
          <p:nvPr/>
        </p:nvSpPr>
        <p:spPr bwMode="auto">
          <a:xfrm>
            <a:off x="2171700" y="1912938"/>
            <a:ext cx="9144000" cy="0"/>
          </a:xfrm>
          <a:prstGeom prst="rect">
            <a:avLst/>
          </a:prstGeom>
          <a:noFill/>
          <a:ln w="12700">
            <a:noFill/>
            <a:miter lim="800000"/>
            <a:headEnd type="none" w="sm" len="sm"/>
            <a:tailEnd type="none" w="sm" len="sm"/>
          </a:ln>
        </p:spPr>
        <p:txBody>
          <a:bodyPr>
            <a:spAutoFit/>
          </a:bodyPr>
          <a:lstStyle/>
          <a:p>
            <a:endParaRPr lang="en-US"/>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0" y="2170317"/>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A1DBF663-B38E-4565-A5DB-C3AD96BD3780}" type="slidenum">
              <a:rPr lang="en-US"/>
              <a:pPr>
                <a:defRPr/>
              </a:pPr>
              <a:t>20</a:t>
            </a:fld>
            <a:endParaRPr lang="en-US"/>
          </a:p>
        </p:txBody>
      </p:sp>
      <p:sp>
        <p:nvSpPr>
          <p:cNvPr id="44035" name="Rectangle 2"/>
          <p:cNvSpPr>
            <a:spLocks noGrp="1" noChangeArrowheads="1"/>
          </p:cNvSpPr>
          <p:nvPr>
            <p:ph type="title"/>
          </p:nvPr>
        </p:nvSpPr>
        <p:spPr>
          <a:xfrm>
            <a:off x="285720" y="142852"/>
            <a:ext cx="7772400" cy="785835"/>
          </a:xfrm>
          <a:noFill/>
        </p:spPr>
        <p:txBody>
          <a:bodyPr/>
          <a:lstStyle/>
          <a:p>
            <a:pPr eaLnBrk="1" hangingPunct="1"/>
            <a:r>
              <a:rPr lang="en-US" sz="5400" dirty="0">
                <a:latin typeface="+mn-lt"/>
              </a:rPr>
              <a:t>The </a:t>
            </a:r>
            <a:r>
              <a:rPr lang="en-US" sz="6600" dirty="0" err="1">
                <a:solidFill>
                  <a:srgbClr val="C00000"/>
                </a:solidFill>
                <a:latin typeface="+mn-lt"/>
              </a:rPr>
              <a:t>arraycopy</a:t>
            </a:r>
            <a:r>
              <a:rPr lang="en-US" sz="6600" dirty="0">
                <a:latin typeface="+mn-lt"/>
              </a:rPr>
              <a:t> </a:t>
            </a:r>
            <a:r>
              <a:rPr lang="en-US" sz="5400" dirty="0">
                <a:latin typeface="+mn-lt"/>
              </a:rPr>
              <a:t>Utility</a:t>
            </a:r>
          </a:p>
        </p:txBody>
      </p:sp>
      <p:sp>
        <p:nvSpPr>
          <p:cNvPr id="44036" name="Rectangle 3"/>
          <p:cNvSpPr>
            <a:spLocks noGrp="1" noChangeArrowheads="1"/>
          </p:cNvSpPr>
          <p:nvPr>
            <p:ph type="body" idx="1"/>
          </p:nvPr>
        </p:nvSpPr>
        <p:spPr>
          <a:xfrm>
            <a:off x="285720" y="1371600"/>
            <a:ext cx="8572560" cy="4114800"/>
          </a:xfrm>
          <a:noFill/>
        </p:spPr>
        <p:txBody>
          <a:bodyPr/>
          <a:lstStyle/>
          <a:p>
            <a:pPr algn="ctr" eaLnBrk="1" hangingPunct="1">
              <a:buFont typeface="Monotype Sorts" pitchFamily="2" charset="2"/>
              <a:buNone/>
            </a:pPr>
            <a:r>
              <a:rPr lang="en-US" sz="4000" b="1" dirty="0" err="1">
                <a:solidFill>
                  <a:srgbClr val="C00000"/>
                </a:solidFill>
              </a:rPr>
              <a:t>System.arraycopy</a:t>
            </a:r>
            <a:r>
              <a:rPr lang="en-US" sz="4000" b="1" dirty="0"/>
              <a:t>(</a:t>
            </a:r>
            <a:r>
              <a:rPr lang="en-US" sz="4000" b="1" dirty="0" err="1"/>
              <a:t>sourceArray</a:t>
            </a:r>
            <a:r>
              <a:rPr lang="en-US" sz="4000" b="1" dirty="0"/>
              <a:t>, </a:t>
            </a:r>
            <a:r>
              <a:rPr lang="en-US" sz="4000" b="1" dirty="0" err="1"/>
              <a:t>src_pos</a:t>
            </a:r>
            <a:r>
              <a:rPr lang="en-US" sz="4000" b="1" dirty="0"/>
              <a:t>, </a:t>
            </a:r>
            <a:r>
              <a:rPr lang="en-US" sz="4000" b="1" dirty="0" err="1"/>
              <a:t>targetArray</a:t>
            </a:r>
            <a:r>
              <a:rPr lang="en-US" sz="4000" b="1" dirty="0"/>
              <a:t>, </a:t>
            </a:r>
            <a:r>
              <a:rPr lang="en-US" sz="4000" b="1" dirty="0" err="1"/>
              <a:t>tar_pos</a:t>
            </a:r>
            <a:r>
              <a:rPr lang="en-US" sz="4000" b="1" dirty="0"/>
              <a:t>, length);</a:t>
            </a:r>
            <a:endParaRPr lang="en-US" sz="3600" b="1" dirty="0"/>
          </a:p>
          <a:p>
            <a:pPr algn="just" eaLnBrk="1" hangingPunct="1">
              <a:buFont typeface="Monotype Sorts" pitchFamily="2" charset="2"/>
              <a:buNone/>
            </a:pPr>
            <a:endParaRPr lang="en-US" sz="3600" b="1" dirty="0"/>
          </a:p>
          <a:p>
            <a:pPr algn="just">
              <a:spcBef>
                <a:spcPct val="0"/>
              </a:spcBef>
            </a:pPr>
            <a:r>
              <a:rPr lang="en-US" sz="4000" dirty="0"/>
              <a:t> Example:</a:t>
            </a:r>
            <a:endParaRPr lang="en-US" sz="3600" dirty="0"/>
          </a:p>
          <a:p>
            <a:pPr eaLnBrk="1" hangingPunct="1">
              <a:buFont typeface="Monotype Sorts" pitchFamily="2" charset="2"/>
              <a:buNone/>
            </a:pPr>
            <a:r>
              <a:rPr lang="en-US" sz="3600" b="1" dirty="0" err="1">
                <a:solidFill>
                  <a:srgbClr val="C00000"/>
                </a:solidFill>
              </a:rPr>
              <a:t>System.arraycopy</a:t>
            </a:r>
            <a:r>
              <a:rPr lang="en-US" sz="3600" b="1" dirty="0"/>
              <a:t>(</a:t>
            </a:r>
            <a:r>
              <a:rPr lang="en-US" sz="3600" b="1" dirty="0" err="1"/>
              <a:t>sourceArray</a:t>
            </a:r>
            <a:r>
              <a:rPr lang="en-US" sz="3600" b="1" dirty="0"/>
              <a:t>, 0, </a:t>
            </a:r>
            <a:r>
              <a:rPr lang="en-US" sz="3600" b="1" dirty="0" err="1"/>
              <a:t>targetArray</a:t>
            </a:r>
            <a:r>
              <a:rPr lang="en-US" sz="3600" b="1" dirty="0"/>
              <a:t>, 0, </a:t>
            </a:r>
            <a:r>
              <a:rPr lang="en-US" sz="3600" b="1" dirty="0" err="1"/>
              <a:t>sourceArray.length</a:t>
            </a:r>
            <a:r>
              <a:rPr lang="en-US" sz="3600"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a:xfrm>
            <a:off x="6553200" y="6399213"/>
            <a:ext cx="1905000" cy="457200"/>
          </a:xfrm>
        </p:spPr>
        <p:txBody>
          <a:bodyPr/>
          <a:lstStyle/>
          <a:p>
            <a:pPr>
              <a:defRPr/>
            </a:pPr>
            <a:fld id="{9554E0C0-3194-4C39-A394-5FF102D021DC}" type="slidenum">
              <a:rPr lang="en-US"/>
              <a:pPr>
                <a:defRPr/>
              </a:pPr>
              <a:t>21</a:t>
            </a:fld>
            <a:endParaRPr lang="en-US"/>
          </a:p>
        </p:txBody>
      </p:sp>
      <p:sp>
        <p:nvSpPr>
          <p:cNvPr id="45059" name="Rectangle 2"/>
          <p:cNvSpPr>
            <a:spLocks noGrp="1" noChangeArrowheads="1"/>
          </p:cNvSpPr>
          <p:nvPr>
            <p:ph type="title"/>
          </p:nvPr>
        </p:nvSpPr>
        <p:spPr>
          <a:xfrm>
            <a:off x="214282" y="214290"/>
            <a:ext cx="7772400" cy="700088"/>
          </a:xfrm>
        </p:spPr>
        <p:txBody>
          <a:bodyPr/>
          <a:lstStyle/>
          <a:p>
            <a:pPr eaLnBrk="1" hangingPunct="1"/>
            <a:r>
              <a:rPr lang="en-US" sz="5400" dirty="0"/>
              <a:t>Passing Arrays to Methods</a:t>
            </a:r>
            <a:endParaRPr lang="en-US" sz="5400" dirty="0">
              <a:latin typeface="Book Antiqua" pitchFamily="18" charset="0"/>
              <a:hlinkClick r:id="rId2" action="ppaction://program"/>
            </a:endParaRPr>
          </a:p>
        </p:txBody>
      </p:sp>
      <p:sp>
        <p:nvSpPr>
          <p:cNvPr id="45060" name="Rectangle 3"/>
          <p:cNvSpPr>
            <a:spLocks noGrp="1" noChangeArrowheads="1"/>
          </p:cNvSpPr>
          <p:nvPr>
            <p:ph type="body" idx="1"/>
          </p:nvPr>
        </p:nvSpPr>
        <p:spPr>
          <a:xfrm>
            <a:off x="1071538" y="1357298"/>
            <a:ext cx="7143800" cy="2714644"/>
          </a:xfrm>
          <a:solidFill>
            <a:schemeClr val="accent1">
              <a:lumMod val="20000"/>
              <a:lumOff val="80000"/>
            </a:schemeClr>
          </a:solidFill>
        </p:spPr>
        <p:txBody>
          <a:bodyPr/>
          <a:lstStyle/>
          <a:p>
            <a:pPr marL="0" indent="0" eaLnBrk="1" hangingPunct="1">
              <a:lnSpc>
                <a:spcPct val="90000"/>
              </a:lnSpc>
              <a:buFont typeface="Monotype Sorts" pitchFamily="2" charset="2"/>
              <a:buNone/>
            </a:pPr>
            <a:r>
              <a:rPr lang="en-US" b="1" dirty="0">
                <a:cs typeface="Courier New" pitchFamily="49" charset="0"/>
              </a:rPr>
              <a:t>public static void </a:t>
            </a:r>
            <a:r>
              <a:rPr lang="en-US" b="1" dirty="0" err="1">
                <a:solidFill>
                  <a:srgbClr val="C00000"/>
                </a:solidFill>
                <a:cs typeface="Courier New" pitchFamily="49" charset="0"/>
              </a:rPr>
              <a:t>printArray</a:t>
            </a:r>
            <a:r>
              <a:rPr lang="en-US" b="1" dirty="0">
                <a:cs typeface="Courier New" pitchFamily="49" charset="0"/>
              </a:rPr>
              <a:t>(</a:t>
            </a:r>
            <a:r>
              <a:rPr lang="en-US" b="1" dirty="0" err="1">
                <a:cs typeface="Courier New" pitchFamily="49" charset="0"/>
              </a:rPr>
              <a:t>int</a:t>
            </a:r>
            <a:r>
              <a:rPr lang="en-US" b="1" dirty="0">
                <a:cs typeface="Courier New" pitchFamily="49" charset="0"/>
              </a:rPr>
              <a:t>[] array) {</a:t>
            </a:r>
            <a:endParaRPr lang="en-US" b="1" dirty="0">
              <a:cs typeface="Times New Roman" pitchFamily="18" charset="0"/>
            </a:endParaRPr>
          </a:p>
          <a:p>
            <a:pPr marL="0" indent="0" eaLnBrk="1" hangingPunct="1">
              <a:lnSpc>
                <a:spcPct val="90000"/>
              </a:lnSpc>
              <a:buFont typeface="Monotype Sorts" pitchFamily="2" charset="2"/>
              <a:buNone/>
            </a:pPr>
            <a:r>
              <a:rPr lang="en-US" b="1" dirty="0">
                <a:cs typeface="Courier New" pitchFamily="49" charset="0"/>
              </a:rPr>
              <a:t>  for (</a:t>
            </a:r>
            <a:r>
              <a:rPr lang="en-US" b="1" dirty="0" err="1">
                <a:cs typeface="Courier New" pitchFamily="49" charset="0"/>
              </a:rPr>
              <a:t>int</a:t>
            </a:r>
            <a:r>
              <a:rPr lang="en-US" b="1" dirty="0">
                <a:cs typeface="Courier New" pitchFamily="49" charset="0"/>
              </a:rPr>
              <a:t> </a:t>
            </a:r>
            <a:r>
              <a:rPr lang="en-US" b="1" dirty="0" err="1">
                <a:cs typeface="Courier New" pitchFamily="49" charset="0"/>
              </a:rPr>
              <a:t>i</a:t>
            </a:r>
            <a:r>
              <a:rPr lang="en-US" b="1" dirty="0">
                <a:cs typeface="Courier New" pitchFamily="49" charset="0"/>
              </a:rPr>
              <a:t> = 0; </a:t>
            </a:r>
            <a:r>
              <a:rPr lang="en-US" b="1" dirty="0" err="1">
                <a:cs typeface="Courier New" pitchFamily="49" charset="0"/>
              </a:rPr>
              <a:t>i</a:t>
            </a:r>
            <a:r>
              <a:rPr lang="en-US" b="1" dirty="0">
                <a:cs typeface="Courier New" pitchFamily="49" charset="0"/>
              </a:rPr>
              <a:t> &lt; </a:t>
            </a:r>
            <a:r>
              <a:rPr lang="en-US" b="1" dirty="0" err="1">
                <a:cs typeface="Courier New" pitchFamily="49" charset="0"/>
              </a:rPr>
              <a:t>array.length</a:t>
            </a:r>
            <a:r>
              <a:rPr lang="en-US" b="1" dirty="0">
                <a:cs typeface="Courier New" pitchFamily="49" charset="0"/>
              </a:rPr>
              <a:t>; </a:t>
            </a:r>
            <a:r>
              <a:rPr lang="en-US" b="1" dirty="0" err="1">
                <a:cs typeface="Courier New" pitchFamily="49" charset="0"/>
              </a:rPr>
              <a:t>i</a:t>
            </a:r>
            <a:r>
              <a:rPr lang="en-US" b="1" dirty="0">
                <a:cs typeface="Courier New" pitchFamily="49" charset="0"/>
              </a:rPr>
              <a:t>++) {</a:t>
            </a:r>
            <a:endParaRPr lang="en-US" b="1" dirty="0">
              <a:cs typeface="Times New Roman" pitchFamily="18" charset="0"/>
            </a:endParaRPr>
          </a:p>
          <a:p>
            <a:pPr marL="0" indent="0" eaLnBrk="1" hangingPunct="1">
              <a:lnSpc>
                <a:spcPct val="90000"/>
              </a:lnSpc>
              <a:buFont typeface="Monotype Sorts" pitchFamily="2" charset="2"/>
              <a:buNone/>
            </a:pPr>
            <a:r>
              <a:rPr lang="en-US" b="1" dirty="0">
                <a:cs typeface="Courier New" pitchFamily="49" charset="0"/>
              </a:rPr>
              <a:t>    </a:t>
            </a:r>
            <a:r>
              <a:rPr lang="en-US" b="1" dirty="0" err="1">
                <a:cs typeface="Courier New" pitchFamily="49" charset="0"/>
              </a:rPr>
              <a:t>System.out.print</a:t>
            </a:r>
            <a:r>
              <a:rPr lang="en-US" b="1" dirty="0">
                <a:cs typeface="Courier New" pitchFamily="49" charset="0"/>
              </a:rPr>
              <a:t>(array[</a:t>
            </a:r>
            <a:r>
              <a:rPr lang="en-US" b="1" dirty="0" err="1">
                <a:cs typeface="Courier New" pitchFamily="49" charset="0"/>
              </a:rPr>
              <a:t>i</a:t>
            </a:r>
            <a:r>
              <a:rPr lang="en-US" b="1" dirty="0">
                <a:cs typeface="Courier New" pitchFamily="49" charset="0"/>
              </a:rPr>
              <a:t>] + " ");</a:t>
            </a:r>
            <a:endParaRPr lang="en-US" b="1" dirty="0">
              <a:cs typeface="Times New Roman" pitchFamily="18" charset="0"/>
            </a:endParaRPr>
          </a:p>
          <a:p>
            <a:pPr marL="0" indent="0" eaLnBrk="1" hangingPunct="1">
              <a:lnSpc>
                <a:spcPct val="90000"/>
              </a:lnSpc>
              <a:buFont typeface="Monotype Sorts" pitchFamily="2" charset="2"/>
              <a:buNone/>
            </a:pPr>
            <a:r>
              <a:rPr lang="en-US" b="1" dirty="0">
                <a:cs typeface="Courier New" pitchFamily="49" charset="0"/>
              </a:rPr>
              <a:t>  }</a:t>
            </a:r>
            <a:endParaRPr lang="en-US" b="1" dirty="0">
              <a:cs typeface="Times New Roman" pitchFamily="18" charset="0"/>
            </a:endParaRPr>
          </a:p>
          <a:p>
            <a:pPr marL="0" indent="0" eaLnBrk="1" hangingPunct="1">
              <a:lnSpc>
                <a:spcPct val="90000"/>
              </a:lnSpc>
              <a:buFont typeface="Monotype Sorts" pitchFamily="2" charset="2"/>
              <a:buNone/>
            </a:pPr>
            <a:r>
              <a:rPr lang="en-US" b="1" dirty="0">
                <a:cs typeface="Courier New" pitchFamily="49" charset="0"/>
              </a:rPr>
              <a:t>}</a:t>
            </a:r>
            <a:r>
              <a:rPr lang="en-US" b="1" dirty="0"/>
              <a:t> </a:t>
            </a:r>
          </a:p>
        </p:txBody>
      </p:sp>
      <p:sp>
        <p:nvSpPr>
          <p:cNvPr id="45061" name="Rectangle 6"/>
          <p:cNvSpPr>
            <a:spLocks noChangeArrowheads="1"/>
          </p:cNvSpPr>
          <p:nvPr/>
        </p:nvSpPr>
        <p:spPr bwMode="auto">
          <a:xfrm>
            <a:off x="1214414" y="4429132"/>
            <a:ext cx="6000792" cy="1752592"/>
          </a:xfrm>
          <a:prstGeom prst="rect">
            <a:avLst/>
          </a:prstGeom>
          <a:noFill/>
          <a:ln w="9525">
            <a:noFill/>
            <a:miter lim="800000"/>
            <a:headEnd/>
            <a:tailEnd/>
          </a:ln>
        </p:spPr>
        <p:txBody>
          <a:bodyPr lIns="92075" tIns="46038" rIns="92075" bIns="46038"/>
          <a:lstStyle/>
          <a:p>
            <a:pPr>
              <a:lnSpc>
                <a:spcPct val="90000"/>
              </a:lnSpc>
              <a:spcBef>
                <a:spcPct val="20000"/>
              </a:spcBef>
              <a:buClr>
                <a:schemeClr val="tx2"/>
              </a:buClr>
              <a:buSzPct val="75000"/>
              <a:buFont typeface="Wingdings" pitchFamily="2" charset="2"/>
              <a:buChar char="v"/>
            </a:pPr>
            <a:r>
              <a:rPr lang="en-US" sz="3600" b="1" dirty="0">
                <a:latin typeface="+mn-lt"/>
                <a:cs typeface="Courier New" pitchFamily="49" charset="0"/>
              </a:rPr>
              <a:t> Invoke the method</a:t>
            </a:r>
          </a:p>
          <a:p>
            <a:pPr>
              <a:lnSpc>
                <a:spcPct val="90000"/>
              </a:lnSpc>
              <a:spcBef>
                <a:spcPct val="20000"/>
              </a:spcBef>
              <a:buClr>
                <a:schemeClr val="tx2"/>
              </a:buClr>
              <a:buSzPct val="75000"/>
              <a:buFont typeface="Monotype Sorts" pitchFamily="2" charset="2"/>
              <a:buNone/>
            </a:pPr>
            <a:r>
              <a:rPr lang="en-US" sz="3600" dirty="0" err="1">
                <a:latin typeface="+mn-lt"/>
                <a:cs typeface="Courier New" pitchFamily="49" charset="0"/>
              </a:rPr>
              <a:t>int</a:t>
            </a:r>
            <a:r>
              <a:rPr lang="en-US" sz="3600" dirty="0">
                <a:latin typeface="+mn-lt"/>
                <a:cs typeface="Courier New" pitchFamily="49" charset="0"/>
              </a:rPr>
              <a:t>[] list = {3, 1, 2, 6, 4, 2};</a:t>
            </a:r>
          </a:p>
          <a:p>
            <a:pPr>
              <a:lnSpc>
                <a:spcPct val="90000"/>
              </a:lnSpc>
              <a:spcBef>
                <a:spcPct val="20000"/>
              </a:spcBef>
              <a:buClr>
                <a:schemeClr val="tx2"/>
              </a:buClr>
              <a:buSzPct val="75000"/>
              <a:buFont typeface="Monotype Sorts" pitchFamily="2" charset="2"/>
              <a:buNone/>
            </a:pPr>
            <a:r>
              <a:rPr lang="en-US" sz="3600" b="1" dirty="0" err="1">
                <a:solidFill>
                  <a:srgbClr val="C00000"/>
                </a:solidFill>
                <a:latin typeface="+mn-lt"/>
                <a:cs typeface="Courier New" pitchFamily="49" charset="0"/>
              </a:rPr>
              <a:t>printArray</a:t>
            </a:r>
            <a:r>
              <a:rPr lang="en-US" sz="3600" dirty="0">
                <a:latin typeface="+mn-lt"/>
                <a:cs typeface="Courier New" pitchFamily="49" charset="0"/>
              </a:rPr>
              <a:t>(list);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53458FC3-3419-4E5D-86C0-A106D3BFEA7A}" type="slidenum">
              <a:rPr lang="en-US"/>
              <a:pPr>
                <a:defRPr/>
              </a:pPr>
              <a:t>22</a:t>
            </a:fld>
            <a:endParaRPr lang="en-US"/>
          </a:p>
        </p:txBody>
      </p:sp>
      <p:sp>
        <p:nvSpPr>
          <p:cNvPr id="46083" name="Rectangle 2"/>
          <p:cNvSpPr>
            <a:spLocks noGrp="1" noChangeArrowheads="1"/>
          </p:cNvSpPr>
          <p:nvPr>
            <p:ph type="title"/>
          </p:nvPr>
        </p:nvSpPr>
        <p:spPr>
          <a:xfrm>
            <a:off x="228600" y="166670"/>
            <a:ext cx="5557846" cy="762000"/>
          </a:xfrm>
          <a:noFill/>
        </p:spPr>
        <p:txBody>
          <a:bodyPr/>
          <a:lstStyle/>
          <a:p>
            <a:pPr eaLnBrk="1" hangingPunct="1"/>
            <a:r>
              <a:rPr lang="en-US" sz="5400" dirty="0">
                <a:cs typeface="Times New Roman" pitchFamily="18" charset="0"/>
              </a:rPr>
              <a:t>Anonymous Array</a:t>
            </a:r>
            <a:endParaRPr lang="en-US" sz="4800" dirty="0"/>
          </a:p>
        </p:txBody>
      </p:sp>
      <p:sp>
        <p:nvSpPr>
          <p:cNvPr id="46084" name="Rectangle 3"/>
          <p:cNvSpPr>
            <a:spLocks noGrp="1" noChangeArrowheads="1"/>
          </p:cNvSpPr>
          <p:nvPr>
            <p:ph type="body" idx="1"/>
          </p:nvPr>
        </p:nvSpPr>
        <p:spPr>
          <a:xfrm>
            <a:off x="142844" y="1219200"/>
            <a:ext cx="8848756" cy="4995863"/>
          </a:xfrm>
          <a:noFill/>
        </p:spPr>
        <p:txBody>
          <a:bodyPr/>
          <a:lstStyle/>
          <a:p>
            <a:pPr marL="114300" lvl="1" indent="0">
              <a:spcBef>
                <a:spcPts val="1200"/>
              </a:spcBef>
              <a:buFont typeface="Wingdings" pitchFamily="2" charset="2"/>
              <a:buChar char="v"/>
            </a:pPr>
            <a:r>
              <a:rPr lang="en-US" sz="3600" dirty="0"/>
              <a:t> The statement </a:t>
            </a:r>
          </a:p>
          <a:p>
            <a:pPr lvl="2" eaLnBrk="1" hangingPunct="1">
              <a:spcBef>
                <a:spcPts val="1200"/>
              </a:spcBef>
              <a:buFont typeface="Monotype Sorts" pitchFamily="2" charset="2"/>
              <a:buNone/>
            </a:pPr>
            <a:r>
              <a:rPr lang="en-US" sz="3600" dirty="0" err="1"/>
              <a:t>printArray</a:t>
            </a:r>
            <a:r>
              <a:rPr lang="en-US" sz="3600" dirty="0"/>
              <a:t>(</a:t>
            </a:r>
            <a:r>
              <a:rPr lang="en-US" sz="3600" b="1" dirty="0">
                <a:solidFill>
                  <a:srgbClr val="C00000"/>
                </a:solidFill>
              </a:rPr>
              <a:t>new </a:t>
            </a:r>
            <a:r>
              <a:rPr lang="en-US" sz="3600" b="1" dirty="0" err="1">
                <a:solidFill>
                  <a:srgbClr val="C00000"/>
                </a:solidFill>
              </a:rPr>
              <a:t>int</a:t>
            </a:r>
            <a:r>
              <a:rPr lang="en-US" sz="3600" b="1" dirty="0">
                <a:solidFill>
                  <a:srgbClr val="C00000"/>
                </a:solidFill>
              </a:rPr>
              <a:t>[]{3, 1, 2, 6, 4, 2}</a:t>
            </a:r>
            <a:r>
              <a:rPr lang="en-US" sz="3600" dirty="0"/>
              <a:t>); </a:t>
            </a:r>
          </a:p>
          <a:p>
            <a:pPr marL="114300" lvl="1" indent="0" eaLnBrk="1" hangingPunct="1">
              <a:spcBef>
                <a:spcPts val="1200"/>
              </a:spcBef>
              <a:buFont typeface="Wingdings" pitchFamily="2" charset="2"/>
              <a:buChar char="v"/>
            </a:pPr>
            <a:r>
              <a:rPr lang="en-US" sz="3600" dirty="0"/>
              <a:t> Creates array using the following syntax: </a:t>
            </a:r>
          </a:p>
          <a:p>
            <a:pPr lvl="2" eaLnBrk="1" hangingPunct="1">
              <a:spcBef>
                <a:spcPts val="1200"/>
              </a:spcBef>
              <a:buFont typeface="Monotype Sorts" pitchFamily="2" charset="2"/>
              <a:buNone/>
            </a:pPr>
            <a:r>
              <a:rPr lang="en-US" sz="3200" b="1" dirty="0"/>
              <a:t>new </a:t>
            </a:r>
            <a:r>
              <a:rPr lang="en-US" sz="3200" b="1" dirty="0" err="1"/>
              <a:t>dataType</a:t>
            </a:r>
            <a:r>
              <a:rPr lang="en-US" sz="3200" b="1" dirty="0"/>
              <a:t>[]{literal0, literal1, ..., </a:t>
            </a:r>
            <a:r>
              <a:rPr lang="en-US" sz="3200" b="1" dirty="0" err="1"/>
              <a:t>literalk</a:t>
            </a:r>
            <a:r>
              <a:rPr lang="en-US" sz="3200" b="1" dirty="0"/>
              <a:t>}</a:t>
            </a:r>
          </a:p>
          <a:p>
            <a:pPr marL="114300" lvl="1" indent="0" eaLnBrk="1" hangingPunct="1">
              <a:spcBef>
                <a:spcPts val="1200"/>
              </a:spcBef>
              <a:buFont typeface="Wingdings" pitchFamily="2" charset="2"/>
              <a:buChar char="v"/>
            </a:pPr>
            <a:r>
              <a:rPr lang="en-US" sz="3600" dirty="0"/>
              <a:t> There is no explicit reference variable for the array. </a:t>
            </a:r>
          </a:p>
          <a:p>
            <a:pPr marL="114300" lvl="1" indent="0" eaLnBrk="1" hangingPunct="1">
              <a:spcBef>
                <a:spcPts val="1200"/>
              </a:spcBef>
              <a:buFont typeface="Wingdings" pitchFamily="2" charset="2"/>
              <a:buChar char="v"/>
            </a:pPr>
            <a:r>
              <a:rPr lang="en-US" sz="3600" dirty="0"/>
              <a:t> Such array is called an </a:t>
            </a:r>
            <a:r>
              <a:rPr lang="en-US" sz="4000" b="1" i="1" dirty="0">
                <a:solidFill>
                  <a:srgbClr val="C00000"/>
                </a:solidFill>
              </a:rPr>
              <a:t>anonymous array</a:t>
            </a:r>
            <a:r>
              <a:rPr lang="en-US" sz="3600" dirty="0"/>
              <a:t>. </a:t>
            </a:r>
          </a:p>
        </p:txBody>
      </p:sp>
      <p:pic>
        <p:nvPicPr>
          <p:cNvPr id="1026" name="Picture 2" descr="https://cdn0.iconfinder.com/data/icons/social-flat-rounded-rects/512/anonymous-1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116632"/>
            <a:ext cx="1584175" cy="158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64F216BC-5623-4EF8-8784-097DA497EC1A}" type="slidenum">
              <a:rPr lang="en-US"/>
              <a:pPr>
                <a:defRPr/>
              </a:pPr>
              <a:t>23</a:t>
            </a:fld>
            <a:endParaRPr lang="en-US"/>
          </a:p>
        </p:txBody>
      </p:sp>
      <p:sp>
        <p:nvSpPr>
          <p:cNvPr id="47107" name="Rectangle 2"/>
          <p:cNvSpPr>
            <a:spLocks noGrp="1" noChangeArrowheads="1"/>
          </p:cNvSpPr>
          <p:nvPr>
            <p:ph type="title"/>
          </p:nvPr>
        </p:nvSpPr>
        <p:spPr>
          <a:xfrm>
            <a:off x="285720" y="285728"/>
            <a:ext cx="4357718" cy="623910"/>
          </a:xfrm>
        </p:spPr>
        <p:txBody>
          <a:bodyPr/>
          <a:lstStyle/>
          <a:p>
            <a:pPr eaLnBrk="1" hangingPunct="1"/>
            <a:r>
              <a:rPr lang="en-US" sz="5400" dirty="0"/>
              <a:t>Pass by Value</a:t>
            </a:r>
            <a:endParaRPr lang="en-US" sz="5400" dirty="0">
              <a:latin typeface="Book Antiqua" pitchFamily="18" charset="0"/>
              <a:hlinkClick r:id="rId2" action="ppaction://program"/>
            </a:endParaRPr>
          </a:p>
        </p:txBody>
      </p:sp>
      <p:sp>
        <p:nvSpPr>
          <p:cNvPr id="47108" name="Rectangle 3"/>
          <p:cNvSpPr>
            <a:spLocks noGrp="1" noChangeArrowheads="1"/>
          </p:cNvSpPr>
          <p:nvPr>
            <p:ph type="body" idx="1"/>
          </p:nvPr>
        </p:nvSpPr>
        <p:spPr>
          <a:xfrm>
            <a:off x="304800" y="1143000"/>
            <a:ext cx="8686800" cy="5334000"/>
          </a:xfrm>
        </p:spPr>
        <p:txBody>
          <a:bodyPr/>
          <a:lstStyle/>
          <a:p>
            <a:pPr marL="0" indent="0" eaLnBrk="1" hangingPunct="1">
              <a:lnSpc>
                <a:spcPct val="90000"/>
              </a:lnSpc>
            </a:pPr>
            <a:r>
              <a:rPr lang="en-US" dirty="0">
                <a:cs typeface="Times New Roman" pitchFamily="18" charset="0"/>
              </a:rPr>
              <a:t> For a parameter of a </a:t>
            </a:r>
            <a:r>
              <a:rPr lang="en-US" b="1" dirty="0">
                <a:cs typeface="Times New Roman" pitchFamily="18" charset="0"/>
              </a:rPr>
              <a:t>primitive type value</a:t>
            </a:r>
            <a:r>
              <a:rPr lang="en-US" b="1" dirty="0">
                <a:solidFill>
                  <a:srgbClr val="C00000"/>
                </a:solidFill>
                <a:cs typeface="Times New Roman" pitchFamily="18" charset="0"/>
              </a:rPr>
              <a:t>, the actual value is passed</a:t>
            </a:r>
            <a:r>
              <a:rPr lang="en-US" dirty="0">
                <a:cs typeface="Times New Roman" pitchFamily="18" charset="0"/>
              </a:rPr>
              <a:t>. </a:t>
            </a:r>
          </a:p>
          <a:p>
            <a:pPr marL="400050" lvl="1" indent="0">
              <a:lnSpc>
                <a:spcPct val="90000"/>
              </a:lnSpc>
            </a:pPr>
            <a:r>
              <a:rPr lang="en-US" sz="3200" dirty="0">
                <a:cs typeface="Times New Roman" pitchFamily="18" charset="0"/>
              </a:rPr>
              <a:t> Changing the value of the local parameter inside the method </a:t>
            </a:r>
            <a:r>
              <a:rPr lang="en-US" sz="3200" b="1" u="sng" dirty="0">
                <a:cs typeface="Times New Roman" pitchFamily="18" charset="0"/>
              </a:rPr>
              <a:t>does not affect </a:t>
            </a:r>
            <a:r>
              <a:rPr lang="en-US" sz="3200" dirty="0">
                <a:cs typeface="Times New Roman" pitchFamily="18" charset="0"/>
              </a:rPr>
              <a:t>the value of the variable outside the method.</a:t>
            </a:r>
          </a:p>
          <a:p>
            <a:pPr marL="0" indent="0" eaLnBrk="1" hangingPunct="1">
              <a:lnSpc>
                <a:spcPct val="90000"/>
              </a:lnSpc>
            </a:pPr>
            <a:r>
              <a:rPr lang="en-US" dirty="0">
                <a:cs typeface="Times New Roman" pitchFamily="18" charset="0"/>
              </a:rPr>
              <a:t> For a parameter of an </a:t>
            </a:r>
            <a:r>
              <a:rPr lang="en-US" b="1" dirty="0">
                <a:cs typeface="Times New Roman" pitchFamily="18" charset="0"/>
              </a:rPr>
              <a:t>array type</a:t>
            </a:r>
            <a:r>
              <a:rPr lang="en-US" dirty="0">
                <a:cs typeface="Times New Roman" pitchFamily="18" charset="0"/>
              </a:rPr>
              <a:t>, the value of the parameter contains a reference to an array; </a:t>
            </a:r>
            <a:r>
              <a:rPr lang="en-US" b="1" dirty="0">
                <a:solidFill>
                  <a:srgbClr val="C00000"/>
                </a:solidFill>
                <a:cs typeface="Times New Roman" pitchFamily="18" charset="0"/>
              </a:rPr>
              <a:t>this reference is passed to the method</a:t>
            </a:r>
            <a:r>
              <a:rPr lang="en-US" dirty="0">
                <a:cs typeface="Times New Roman" pitchFamily="18" charset="0"/>
              </a:rPr>
              <a:t>. </a:t>
            </a:r>
          </a:p>
          <a:p>
            <a:pPr marL="400050" lvl="1" indent="0">
              <a:lnSpc>
                <a:spcPct val="90000"/>
              </a:lnSpc>
            </a:pPr>
            <a:r>
              <a:rPr lang="en-US" sz="3200" dirty="0">
                <a:cs typeface="Times New Roman" pitchFamily="18" charset="0"/>
              </a:rPr>
              <a:t> Any changes to the array that occur inside the method body </a:t>
            </a:r>
            <a:r>
              <a:rPr lang="en-US" sz="3200" b="1" u="sng" dirty="0">
                <a:cs typeface="Times New Roman" pitchFamily="18" charset="0"/>
              </a:rPr>
              <a:t>will affect </a:t>
            </a:r>
            <a:r>
              <a:rPr lang="en-US" sz="3200" dirty="0">
                <a:cs typeface="Times New Roman" pitchFamily="18" charset="0"/>
              </a:rPr>
              <a:t>the original array that was passed as the argument. </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DB4675B4-9884-46CD-8B03-28406AF5073D}" type="slidenum">
              <a:rPr lang="en-US"/>
              <a:pPr>
                <a:defRPr/>
              </a:pPr>
              <a:t>24</a:t>
            </a:fld>
            <a:endParaRPr lang="en-US"/>
          </a:p>
        </p:txBody>
      </p:sp>
      <p:sp>
        <p:nvSpPr>
          <p:cNvPr id="48131" name="Rectangle 3"/>
          <p:cNvSpPr>
            <a:spLocks noGrp="1" noChangeArrowheads="1"/>
          </p:cNvSpPr>
          <p:nvPr>
            <p:ph type="body" idx="1"/>
          </p:nvPr>
        </p:nvSpPr>
        <p:spPr>
          <a:xfrm>
            <a:off x="1787058" y="1196753"/>
            <a:ext cx="5521246" cy="5400600"/>
          </a:xfrm>
          <a:solidFill>
            <a:schemeClr val="accent1">
              <a:lumMod val="20000"/>
              <a:lumOff val="80000"/>
            </a:schemeClr>
          </a:solidFill>
          <a:ln>
            <a:solidFill>
              <a:srgbClr val="FFFFFF"/>
            </a:solidFill>
          </a:ln>
        </p:spPr>
        <p:txBody>
          <a:bodyPr/>
          <a:lstStyle/>
          <a:p>
            <a:pPr eaLnBrk="1" hangingPunct="1">
              <a:buFont typeface="Monotype Sorts" pitchFamily="2" charset="2"/>
              <a:buNone/>
            </a:pPr>
            <a:r>
              <a:rPr lang="en-US" sz="2000" b="1" dirty="0">
                <a:cs typeface="Times New Roman" pitchFamily="18" charset="0"/>
              </a:rPr>
              <a:t>public class Test {</a:t>
            </a:r>
          </a:p>
          <a:p>
            <a:pPr eaLnBrk="1" hangingPunct="1">
              <a:buFont typeface="Monotype Sorts" pitchFamily="2" charset="2"/>
              <a:buNone/>
            </a:pPr>
            <a:r>
              <a:rPr lang="en-US" sz="2000" b="1" dirty="0">
                <a:cs typeface="Times New Roman" pitchFamily="18" charset="0"/>
              </a:rPr>
              <a:t>  public static void main(String[] </a:t>
            </a:r>
            <a:r>
              <a:rPr lang="en-US" sz="2000" b="1" dirty="0" err="1">
                <a:cs typeface="Times New Roman" pitchFamily="18" charset="0"/>
              </a:rPr>
              <a:t>args</a:t>
            </a:r>
            <a:r>
              <a:rPr lang="en-US" sz="2000" b="1" dirty="0">
                <a:cs typeface="Times New Roman" pitchFamily="18" charset="0"/>
              </a:rPr>
              <a:t>) {</a:t>
            </a:r>
          </a:p>
          <a:p>
            <a:pPr eaLnBrk="1" hangingPunct="1">
              <a:buFont typeface="Monotype Sorts" pitchFamily="2" charset="2"/>
              <a:buNone/>
            </a:pPr>
            <a:r>
              <a:rPr lang="en-US" sz="2000" b="1" dirty="0">
                <a:cs typeface="Times New Roman" pitchFamily="18" charset="0"/>
              </a:rPr>
              <a:t>      </a:t>
            </a:r>
            <a:r>
              <a:rPr lang="en-US" sz="2000" b="1" dirty="0" err="1">
                <a:cs typeface="Times New Roman" pitchFamily="18" charset="0"/>
              </a:rPr>
              <a:t>int</a:t>
            </a:r>
            <a:r>
              <a:rPr lang="en-US" sz="2000" b="1" dirty="0">
                <a:cs typeface="Times New Roman" pitchFamily="18" charset="0"/>
              </a:rPr>
              <a:t> x = 1; 		</a:t>
            </a:r>
          </a:p>
          <a:p>
            <a:pPr eaLnBrk="1" hangingPunct="1">
              <a:buFont typeface="Monotype Sorts" pitchFamily="2" charset="2"/>
              <a:buNone/>
            </a:pPr>
            <a:r>
              <a:rPr lang="en-US" sz="2000" b="1" dirty="0">
                <a:cs typeface="Times New Roman" pitchFamily="18" charset="0"/>
              </a:rPr>
              <a:t>      </a:t>
            </a:r>
            <a:r>
              <a:rPr lang="en-US" sz="2000" b="1" dirty="0" err="1">
                <a:cs typeface="Times New Roman" pitchFamily="18" charset="0"/>
              </a:rPr>
              <a:t>int</a:t>
            </a:r>
            <a:r>
              <a:rPr lang="en-US" sz="2000" b="1" dirty="0">
                <a:cs typeface="Times New Roman" pitchFamily="18" charset="0"/>
              </a:rPr>
              <a:t>[] y = new </a:t>
            </a:r>
            <a:r>
              <a:rPr lang="en-US" sz="2000" b="1" dirty="0" err="1">
                <a:cs typeface="Times New Roman" pitchFamily="18" charset="0"/>
              </a:rPr>
              <a:t>int</a:t>
            </a:r>
            <a:r>
              <a:rPr lang="en-US" sz="2000" b="1" dirty="0">
                <a:cs typeface="Times New Roman" pitchFamily="18" charset="0"/>
              </a:rPr>
              <a:t>[10]; </a:t>
            </a:r>
          </a:p>
          <a:p>
            <a:pPr eaLnBrk="1" hangingPunct="1">
              <a:buFont typeface="Monotype Sorts" pitchFamily="2" charset="2"/>
              <a:buNone/>
            </a:pPr>
            <a:r>
              <a:rPr lang="en-US" sz="2000" b="1" dirty="0">
                <a:cs typeface="Times New Roman" pitchFamily="18" charset="0"/>
              </a:rPr>
              <a:t>      </a:t>
            </a:r>
            <a:r>
              <a:rPr lang="en-US" sz="3600" b="1" dirty="0">
                <a:solidFill>
                  <a:srgbClr val="C00000"/>
                </a:solidFill>
                <a:cs typeface="Times New Roman" pitchFamily="18" charset="0"/>
              </a:rPr>
              <a:t>m</a:t>
            </a:r>
            <a:r>
              <a:rPr lang="en-US" sz="3600" b="1" dirty="0">
                <a:cs typeface="Times New Roman" pitchFamily="18" charset="0"/>
              </a:rPr>
              <a:t>(x, y); </a:t>
            </a:r>
            <a:r>
              <a:rPr lang="en-US" sz="2000" b="1" dirty="0">
                <a:cs typeface="Times New Roman" pitchFamily="18" charset="0"/>
              </a:rPr>
              <a:t>	</a:t>
            </a:r>
          </a:p>
          <a:p>
            <a:pPr eaLnBrk="1" hangingPunct="1">
              <a:buFont typeface="Monotype Sorts" pitchFamily="2" charset="2"/>
              <a:buNone/>
            </a:pPr>
            <a:r>
              <a:rPr lang="en-US" sz="2000" b="1" dirty="0">
                <a:cs typeface="Times New Roman" pitchFamily="18" charset="0"/>
              </a:rPr>
              <a:t>      </a:t>
            </a:r>
            <a:r>
              <a:rPr lang="en-US" sz="2000" b="1" dirty="0" err="1">
                <a:cs typeface="Times New Roman" pitchFamily="18" charset="0"/>
              </a:rPr>
              <a:t>System.out.println</a:t>
            </a:r>
            <a:r>
              <a:rPr lang="en-US" sz="2000" b="1" dirty="0">
                <a:cs typeface="Times New Roman" pitchFamily="18" charset="0"/>
              </a:rPr>
              <a:t>("x is " + x);</a:t>
            </a:r>
          </a:p>
          <a:p>
            <a:pPr eaLnBrk="1" hangingPunct="1">
              <a:buFont typeface="Monotype Sorts" pitchFamily="2" charset="2"/>
              <a:buNone/>
            </a:pPr>
            <a:r>
              <a:rPr lang="en-US" sz="2000" b="1" dirty="0">
                <a:cs typeface="Times New Roman" pitchFamily="18" charset="0"/>
              </a:rPr>
              <a:t>      </a:t>
            </a:r>
            <a:r>
              <a:rPr lang="en-US" sz="2000" b="1" dirty="0" err="1">
                <a:cs typeface="Times New Roman" pitchFamily="18" charset="0"/>
              </a:rPr>
              <a:t>System.out.println</a:t>
            </a:r>
            <a:r>
              <a:rPr lang="en-US" sz="2000" b="1" dirty="0">
                <a:cs typeface="Times New Roman" pitchFamily="18" charset="0"/>
              </a:rPr>
              <a:t>("y[0] is " + y[0]);</a:t>
            </a:r>
          </a:p>
          <a:p>
            <a:pPr eaLnBrk="1" hangingPunct="1">
              <a:buFont typeface="Monotype Sorts" pitchFamily="2" charset="2"/>
              <a:buNone/>
            </a:pPr>
            <a:r>
              <a:rPr lang="en-US" sz="2000" b="1" dirty="0">
                <a:cs typeface="Times New Roman" pitchFamily="18" charset="0"/>
              </a:rPr>
              <a:t>  }</a:t>
            </a:r>
          </a:p>
          <a:p>
            <a:pPr eaLnBrk="1" hangingPunct="1">
              <a:buFont typeface="Monotype Sorts" pitchFamily="2" charset="2"/>
              <a:buNone/>
            </a:pPr>
            <a:r>
              <a:rPr lang="en-US" sz="1100" b="1" dirty="0">
                <a:cs typeface="Times New Roman" pitchFamily="18" charset="0"/>
              </a:rPr>
              <a:t> </a:t>
            </a:r>
          </a:p>
          <a:p>
            <a:pPr eaLnBrk="1" hangingPunct="1">
              <a:buFont typeface="Monotype Sorts" pitchFamily="2" charset="2"/>
              <a:buNone/>
            </a:pPr>
            <a:r>
              <a:rPr lang="en-US" sz="2000" b="1" dirty="0">
                <a:cs typeface="Times New Roman" pitchFamily="18" charset="0"/>
              </a:rPr>
              <a:t>  public static void </a:t>
            </a:r>
            <a:r>
              <a:rPr lang="en-US" sz="2400" b="1" dirty="0">
                <a:solidFill>
                  <a:srgbClr val="C00000"/>
                </a:solidFill>
                <a:cs typeface="Times New Roman" pitchFamily="18" charset="0"/>
              </a:rPr>
              <a:t>m</a:t>
            </a:r>
            <a:r>
              <a:rPr lang="en-US" sz="2000" b="1" dirty="0">
                <a:cs typeface="Times New Roman" pitchFamily="18" charset="0"/>
              </a:rPr>
              <a:t>(</a:t>
            </a:r>
            <a:r>
              <a:rPr lang="en-US" sz="2000" b="1" dirty="0" err="1">
                <a:cs typeface="Times New Roman" pitchFamily="18" charset="0"/>
              </a:rPr>
              <a:t>int</a:t>
            </a:r>
            <a:r>
              <a:rPr lang="en-US" sz="2000" b="1" dirty="0">
                <a:cs typeface="Times New Roman" pitchFamily="18" charset="0"/>
              </a:rPr>
              <a:t> number, </a:t>
            </a:r>
            <a:r>
              <a:rPr lang="en-US" sz="2000" b="1" dirty="0" err="1">
                <a:cs typeface="Times New Roman" pitchFamily="18" charset="0"/>
              </a:rPr>
              <a:t>int</a:t>
            </a:r>
            <a:r>
              <a:rPr lang="en-US" sz="2000" b="1" dirty="0">
                <a:cs typeface="Times New Roman" pitchFamily="18" charset="0"/>
              </a:rPr>
              <a:t>[] numbers) {</a:t>
            </a:r>
          </a:p>
          <a:p>
            <a:pPr eaLnBrk="1" hangingPunct="1">
              <a:buFont typeface="Monotype Sorts" pitchFamily="2" charset="2"/>
              <a:buNone/>
            </a:pPr>
            <a:r>
              <a:rPr lang="en-US" sz="2000" b="1" dirty="0">
                <a:cs typeface="Times New Roman" pitchFamily="18" charset="0"/>
              </a:rPr>
              <a:t>      number = 1001; 		</a:t>
            </a:r>
          </a:p>
          <a:p>
            <a:pPr eaLnBrk="1" hangingPunct="1">
              <a:buFont typeface="Monotype Sorts" pitchFamily="2" charset="2"/>
              <a:buNone/>
            </a:pPr>
            <a:r>
              <a:rPr lang="en-US" sz="2000" b="1" dirty="0">
                <a:cs typeface="Times New Roman" pitchFamily="18" charset="0"/>
              </a:rPr>
              <a:t>      numbers[0] = 5555; 	</a:t>
            </a:r>
          </a:p>
          <a:p>
            <a:pPr eaLnBrk="1" hangingPunct="1">
              <a:buFont typeface="Monotype Sorts" pitchFamily="2" charset="2"/>
              <a:buNone/>
            </a:pPr>
            <a:r>
              <a:rPr lang="en-US" sz="2000" b="1" dirty="0">
                <a:cs typeface="Times New Roman" pitchFamily="18" charset="0"/>
              </a:rPr>
              <a:t>  }</a:t>
            </a:r>
          </a:p>
          <a:p>
            <a:pPr eaLnBrk="1" hangingPunct="1">
              <a:buFont typeface="Monotype Sorts" pitchFamily="2" charset="2"/>
              <a:buNone/>
            </a:pPr>
            <a:r>
              <a:rPr lang="en-US" sz="2000" b="1" dirty="0">
                <a:cs typeface="Times New Roman" pitchFamily="18" charset="0"/>
              </a:rPr>
              <a:t>}</a:t>
            </a:r>
          </a:p>
        </p:txBody>
      </p:sp>
      <p:sp>
        <p:nvSpPr>
          <p:cNvPr id="48132" name="Rectangle 7"/>
          <p:cNvSpPr>
            <a:spLocks noGrp="1" noChangeArrowheads="1"/>
          </p:cNvSpPr>
          <p:nvPr>
            <p:ph type="title"/>
          </p:nvPr>
        </p:nvSpPr>
        <p:spPr>
          <a:xfrm>
            <a:off x="285720" y="285728"/>
            <a:ext cx="5072098" cy="604838"/>
          </a:xfrm>
          <a:noFill/>
        </p:spPr>
        <p:txBody>
          <a:bodyPr/>
          <a:lstStyle/>
          <a:p>
            <a:pPr eaLnBrk="1" hangingPunct="1"/>
            <a:r>
              <a:rPr lang="en-US" sz="5400" dirty="0"/>
              <a:t>Simple Example</a:t>
            </a:r>
            <a:endParaRPr lang="en-US" sz="5400" dirty="0">
              <a:latin typeface="Book Antiqua" pitchFamily="18" charset="0"/>
              <a:hlinkClick r:id="rId2" action="ppaction://progra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a:xfrm>
            <a:off x="6553200" y="6399213"/>
            <a:ext cx="1905000" cy="457200"/>
          </a:xfrm>
        </p:spPr>
        <p:txBody>
          <a:bodyPr/>
          <a:lstStyle/>
          <a:p>
            <a:pPr>
              <a:defRPr/>
            </a:pPr>
            <a:fld id="{4779673D-B292-47F1-B673-FF37B1FF8517}" type="slidenum">
              <a:rPr lang="en-US"/>
              <a:pPr>
                <a:defRPr/>
              </a:pPr>
              <a:t>25</a:t>
            </a:fld>
            <a:endParaRPr lang="en-US"/>
          </a:p>
        </p:txBody>
      </p:sp>
      <p:sp>
        <p:nvSpPr>
          <p:cNvPr id="49155" name="Rectangle 2"/>
          <p:cNvSpPr>
            <a:spLocks noGrp="1" noChangeArrowheads="1"/>
          </p:cNvSpPr>
          <p:nvPr>
            <p:ph type="title"/>
          </p:nvPr>
        </p:nvSpPr>
        <p:spPr>
          <a:xfrm>
            <a:off x="285750" y="323832"/>
            <a:ext cx="8429654" cy="533400"/>
          </a:xfrm>
        </p:spPr>
        <p:txBody>
          <a:bodyPr/>
          <a:lstStyle/>
          <a:p>
            <a:pPr eaLnBrk="1" hangingPunct="1"/>
            <a:r>
              <a:rPr lang="en-US" dirty="0"/>
              <a:t>Returning an Array from a Method</a:t>
            </a:r>
            <a:endParaRPr lang="en-US" sz="3700" dirty="0">
              <a:latin typeface="Book Antiqua" pitchFamily="18" charset="0"/>
              <a:hlinkClick r:id="rId2" action="ppaction://program"/>
            </a:endParaRPr>
          </a:p>
        </p:txBody>
      </p:sp>
      <p:sp>
        <p:nvSpPr>
          <p:cNvPr id="49156" name="Rectangle 6"/>
          <p:cNvSpPr>
            <a:spLocks noChangeArrowheads="1"/>
          </p:cNvSpPr>
          <p:nvPr/>
        </p:nvSpPr>
        <p:spPr bwMode="auto">
          <a:xfrm>
            <a:off x="323528" y="1358439"/>
            <a:ext cx="8568952" cy="3294697"/>
          </a:xfrm>
          <a:prstGeom prst="rect">
            <a:avLst/>
          </a:prstGeom>
          <a:solidFill>
            <a:schemeClr val="accent1">
              <a:lumMod val="20000"/>
              <a:lumOff val="80000"/>
            </a:schemeClr>
          </a:solidFill>
          <a:ln w="9525">
            <a:noFill/>
            <a:miter lim="800000"/>
            <a:headEnd/>
            <a:tailEnd/>
          </a:ln>
        </p:spPr>
        <p:txBody>
          <a:bodyPr lIns="92075" tIns="46038" rIns="92075" bIns="46038"/>
          <a:lstStyle/>
          <a:p>
            <a:pPr>
              <a:buClr>
                <a:schemeClr val="tx2"/>
              </a:buClr>
              <a:buSzPct val="75000"/>
              <a:buFont typeface="Monotype Sorts" pitchFamily="2" charset="2"/>
              <a:buNone/>
            </a:pPr>
            <a:r>
              <a:rPr lang="en-US" sz="2800" dirty="0">
                <a:latin typeface="+mn-lt"/>
                <a:cs typeface="Courier New" pitchFamily="49" charset="0"/>
              </a:rPr>
              <a:t>public static </a:t>
            </a:r>
            <a:r>
              <a:rPr lang="en-US" sz="3600" b="1" dirty="0" err="1">
                <a:latin typeface="+mn-lt"/>
                <a:cs typeface="Courier New" pitchFamily="49" charset="0"/>
              </a:rPr>
              <a:t>int</a:t>
            </a:r>
            <a:r>
              <a:rPr lang="en-US" sz="3600" b="1" dirty="0">
                <a:latin typeface="+mn-lt"/>
                <a:cs typeface="Courier New" pitchFamily="49" charset="0"/>
              </a:rPr>
              <a:t>[]</a:t>
            </a:r>
            <a:r>
              <a:rPr lang="en-US" sz="3600" dirty="0">
                <a:latin typeface="+mn-lt"/>
                <a:cs typeface="Courier New" pitchFamily="49" charset="0"/>
              </a:rPr>
              <a:t> </a:t>
            </a:r>
            <a:r>
              <a:rPr lang="en-US" sz="2800" b="1" dirty="0">
                <a:solidFill>
                  <a:srgbClr val="C00000"/>
                </a:solidFill>
                <a:latin typeface="+mn-lt"/>
                <a:cs typeface="Courier New" pitchFamily="49" charset="0"/>
              </a:rPr>
              <a:t>reverse</a:t>
            </a:r>
            <a:r>
              <a:rPr lang="en-US" sz="2800" dirty="0">
                <a:latin typeface="+mn-lt"/>
                <a:cs typeface="Courier New" pitchFamily="49" charset="0"/>
              </a:rPr>
              <a:t>(</a:t>
            </a:r>
            <a:r>
              <a:rPr lang="en-US" sz="2800" dirty="0" err="1">
                <a:latin typeface="+mn-lt"/>
                <a:cs typeface="Courier New" pitchFamily="49" charset="0"/>
              </a:rPr>
              <a:t>int</a:t>
            </a:r>
            <a:r>
              <a:rPr lang="en-US" sz="2800" dirty="0">
                <a:latin typeface="+mn-lt"/>
                <a:cs typeface="Courier New" pitchFamily="49" charset="0"/>
              </a:rPr>
              <a:t>[] </a:t>
            </a:r>
            <a:r>
              <a:rPr lang="en-US" sz="2800" b="1" dirty="0">
                <a:latin typeface="+mn-lt"/>
                <a:cs typeface="Courier New" pitchFamily="49" charset="0"/>
              </a:rPr>
              <a:t>list</a:t>
            </a:r>
            <a:r>
              <a:rPr lang="en-US" sz="2800" dirty="0">
                <a:latin typeface="+mn-lt"/>
                <a:cs typeface="Courier New" pitchFamily="49" charset="0"/>
              </a:rPr>
              <a:t>) {</a:t>
            </a:r>
            <a:endParaRPr lang="en-US" sz="2800" dirty="0">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   </a:t>
            </a:r>
            <a:r>
              <a:rPr lang="en-US" sz="2800" dirty="0" err="1">
                <a:latin typeface="+mn-lt"/>
                <a:cs typeface="Courier New" pitchFamily="49" charset="0"/>
              </a:rPr>
              <a:t>int</a:t>
            </a:r>
            <a:r>
              <a:rPr lang="en-US" sz="2800" dirty="0">
                <a:latin typeface="+mn-lt"/>
                <a:cs typeface="Courier New" pitchFamily="49" charset="0"/>
              </a:rPr>
              <a:t>[] result = new </a:t>
            </a:r>
            <a:r>
              <a:rPr lang="en-US" sz="2800" dirty="0" err="1">
                <a:latin typeface="+mn-lt"/>
                <a:cs typeface="Courier New" pitchFamily="49" charset="0"/>
              </a:rPr>
              <a:t>int</a:t>
            </a:r>
            <a:r>
              <a:rPr lang="en-US" sz="2800" dirty="0">
                <a:latin typeface="+mn-lt"/>
                <a:cs typeface="Courier New" pitchFamily="49" charset="0"/>
              </a:rPr>
              <a:t>[</a:t>
            </a:r>
            <a:r>
              <a:rPr lang="en-US" sz="2800" dirty="0" err="1">
                <a:latin typeface="+mn-lt"/>
                <a:cs typeface="Courier New" pitchFamily="49" charset="0"/>
              </a:rPr>
              <a:t>list.length</a:t>
            </a:r>
            <a:r>
              <a:rPr lang="en-US" sz="2800" dirty="0">
                <a:latin typeface="+mn-lt"/>
                <a:cs typeface="Courier New" pitchFamily="49" charset="0"/>
              </a:rPr>
              <a:t>];</a:t>
            </a:r>
            <a:endParaRPr lang="en-US" sz="2800" dirty="0">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   for (</a:t>
            </a:r>
            <a:r>
              <a:rPr lang="en-US" sz="2800" dirty="0" err="1">
                <a:latin typeface="+mn-lt"/>
                <a:cs typeface="Courier New" pitchFamily="49" charset="0"/>
              </a:rPr>
              <a:t>int</a:t>
            </a:r>
            <a:r>
              <a:rPr lang="en-US" sz="2800" dirty="0">
                <a:latin typeface="+mn-lt"/>
                <a:cs typeface="Courier New" pitchFamily="49" charset="0"/>
              </a:rPr>
              <a:t> </a:t>
            </a:r>
            <a:r>
              <a:rPr lang="en-US" sz="2800" b="1" dirty="0">
                <a:latin typeface="+mn-lt"/>
                <a:cs typeface="Courier New" pitchFamily="49" charset="0"/>
              </a:rPr>
              <a:t>i=0, j=</a:t>
            </a:r>
            <a:r>
              <a:rPr lang="en-US" sz="2800" b="1" dirty="0" err="1">
                <a:latin typeface="+mn-lt"/>
                <a:cs typeface="Courier New" pitchFamily="49" charset="0"/>
              </a:rPr>
              <a:t>result.length</a:t>
            </a:r>
            <a:r>
              <a:rPr lang="en-US" sz="2800" b="1" dirty="0">
                <a:latin typeface="+mn-lt"/>
                <a:cs typeface="Courier New" pitchFamily="49" charset="0"/>
              </a:rPr>
              <a:t> - 1</a:t>
            </a:r>
            <a:r>
              <a:rPr lang="en-US" sz="2800" dirty="0">
                <a:latin typeface="+mn-lt"/>
                <a:cs typeface="Courier New" pitchFamily="49" charset="0"/>
              </a:rPr>
              <a:t>; i &lt; </a:t>
            </a:r>
            <a:r>
              <a:rPr lang="en-US" sz="2800" dirty="0" err="1">
                <a:latin typeface="+mn-lt"/>
                <a:cs typeface="Courier New" pitchFamily="49" charset="0"/>
              </a:rPr>
              <a:t>list.length</a:t>
            </a:r>
            <a:r>
              <a:rPr lang="en-US" sz="2800" dirty="0">
                <a:latin typeface="+mn-lt"/>
                <a:cs typeface="Courier New" pitchFamily="49" charset="0"/>
              </a:rPr>
              <a:t>/2; </a:t>
            </a:r>
            <a:r>
              <a:rPr lang="en-US" sz="2800" b="1" dirty="0">
                <a:latin typeface="+mn-lt"/>
                <a:cs typeface="Courier New" pitchFamily="49" charset="0"/>
              </a:rPr>
              <a:t>i++, j--</a:t>
            </a:r>
            <a:r>
              <a:rPr lang="en-US" sz="2800" dirty="0">
                <a:latin typeface="+mn-lt"/>
                <a:cs typeface="Courier New" pitchFamily="49" charset="0"/>
              </a:rPr>
              <a:t>) {</a:t>
            </a:r>
            <a:endParaRPr lang="en-US" sz="2800" dirty="0">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           result[j] = list[i];</a:t>
            </a:r>
            <a:endParaRPr lang="en-US" sz="2800" dirty="0">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   }</a:t>
            </a:r>
            <a:endParaRPr lang="en-US" sz="2800" dirty="0">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   </a:t>
            </a:r>
            <a:r>
              <a:rPr lang="en-US" sz="3200" b="1" dirty="0">
                <a:solidFill>
                  <a:srgbClr val="C00000"/>
                </a:solidFill>
                <a:latin typeface="+mn-lt"/>
                <a:cs typeface="Courier New" pitchFamily="49" charset="0"/>
              </a:rPr>
              <a:t>return result;</a:t>
            </a:r>
            <a:endParaRPr lang="en-US" sz="2800" b="1" dirty="0">
              <a:solidFill>
                <a:srgbClr val="C00000"/>
              </a:solidFill>
              <a:latin typeface="+mn-lt"/>
              <a:cs typeface="Times New Roman" pitchFamily="18" charset="0"/>
            </a:endParaRPr>
          </a:p>
          <a:p>
            <a:pPr>
              <a:buClr>
                <a:schemeClr val="tx2"/>
              </a:buClr>
              <a:buSzPct val="75000"/>
              <a:buFont typeface="Monotype Sorts" pitchFamily="2" charset="2"/>
              <a:buNone/>
            </a:pPr>
            <a:r>
              <a:rPr lang="en-US" sz="2800" dirty="0">
                <a:latin typeface="+mn-lt"/>
                <a:cs typeface="Courier New" pitchFamily="49" charset="0"/>
              </a:rPr>
              <a:t>}</a:t>
            </a:r>
          </a:p>
        </p:txBody>
      </p:sp>
      <p:sp>
        <p:nvSpPr>
          <p:cNvPr id="49157" name="Rectangle 8"/>
          <p:cNvSpPr>
            <a:spLocks noChangeArrowheads="1"/>
          </p:cNvSpPr>
          <p:nvPr/>
        </p:nvSpPr>
        <p:spPr bwMode="auto">
          <a:xfrm>
            <a:off x="2314575" y="2543175"/>
            <a:ext cx="9144000" cy="0"/>
          </a:xfrm>
          <a:prstGeom prst="rect">
            <a:avLst/>
          </a:prstGeom>
          <a:noFill/>
          <a:ln w="12700">
            <a:noFill/>
            <a:miter lim="800000"/>
            <a:headEnd type="none" w="sm" len="sm"/>
            <a:tailEnd type="none" w="sm" len="sm"/>
          </a:ln>
        </p:spPr>
        <p:txBody>
          <a:bodyPr>
            <a:spAutoFit/>
          </a:bodyPr>
          <a:lstStyle/>
          <a:p>
            <a:endParaRPr lang="en-US"/>
          </a:p>
        </p:txBody>
      </p:sp>
      <p:sp>
        <p:nvSpPr>
          <p:cNvPr id="49158" name="Rectangle 9"/>
          <p:cNvSpPr>
            <a:spLocks noGrp="1" noChangeArrowheads="1"/>
          </p:cNvSpPr>
          <p:nvPr>
            <p:ph type="body" idx="1"/>
          </p:nvPr>
        </p:nvSpPr>
        <p:spPr>
          <a:xfrm>
            <a:off x="1571604" y="4941168"/>
            <a:ext cx="5357850" cy="1071570"/>
          </a:xfrm>
          <a:ln>
            <a:solidFill>
              <a:srgbClr val="0070C0"/>
            </a:solidFill>
          </a:ln>
        </p:spPr>
        <p:txBody>
          <a:bodyPr/>
          <a:lstStyle/>
          <a:p>
            <a:pPr eaLnBrk="1" hangingPunct="1">
              <a:lnSpc>
                <a:spcPct val="90000"/>
              </a:lnSpc>
              <a:buFont typeface="Monotype Sorts" pitchFamily="2" charset="2"/>
              <a:buNone/>
            </a:pPr>
            <a:r>
              <a:rPr lang="en-US" b="1" dirty="0" err="1">
                <a:cs typeface="Courier New" pitchFamily="49" charset="0"/>
              </a:rPr>
              <a:t>int</a:t>
            </a:r>
            <a:r>
              <a:rPr lang="en-US" b="1" dirty="0">
                <a:cs typeface="Courier New" pitchFamily="49" charset="0"/>
              </a:rPr>
              <a:t>[] list1 = {1, 2, 3, 4, 5, 6};</a:t>
            </a:r>
            <a:endParaRPr lang="en-US" b="1" dirty="0">
              <a:cs typeface="Times New Roman" pitchFamily="18" charset="0"/>
            </a:endParaRPr>
          </a:p>
          <a:p>
            <a:pPr eaLnBrk="1" hangingPunct="1">
              <a:lnSpc>
                <a:spcPct val="90000"/>
              </a:lnSpc>
              <a:buFont typeface="Monotype Sorts" pitchFamily="2" charset="2"/>
              <a:buNone/>
            </a:pPr>
            <a:r>
              <a:rPr lang="en-US" b="1" dirty="0" err="1">
                <a:cs typeface="Courier New" pitchFamily="49" charset="0"/>
              </a:rPr>
              <a:t>int</a:t>
            </a:r>
            <a:r>
              <a:rPr lang="en-US" b="1" dirty="0">
                <a:cs typeface="Courier New" pitchFamily="49" charset="0"/>
              </a:rPr>
              <a:t>[] list2 = reverse(list1);</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C578F735-9480-4AE1-89A9-B1C4641CCE8D}" type="slidenum">
              <a:rPr lang="en-US"/>
              <a:pPr>
                <a:defRPr/>
              </a:pPr>
              <a:t>26</a:t>
            </a:fld>
            <a:endParaRPr lang="en-US"/>
          </a:p>
        </p:txBody>
      </p:sp>
      <p:sp>
        <p:nvSpPr>
          <p:cNvPr id="59395" name="Rectangle 2"/>
          <p:cNvSpPr>
            <a:spLocks noGrp="1" noChangeArrowheads="1"/>
          </p:cNvSpPr>
          <p:nvPr>
            <p:ph type="title"/>
          </p:nvPr>
        </p:nvSpPr>
        <p:spPr>
          <a:xfrm>
            <a:off x="371500" y="214290"/>
            <a:ext cx="4486252" cy="685800"/>
          </a:xfrm>
        </p:spPr>
        <p:txBody>
          <a:bodyPr/>
          <a:lstStyle/>
          <a:p>
            <a:pPr eaLnBrk="1" hangingPunct="1"/>
            <a:r>
              <a:rPr lang="en-US" sz="5400" dirty="0"/>
              <a:t>Linear Search</a:t>
            </a:r>
            <a:endParaRPr lang="en-US" sz="5400" u="sng" dirty="0">
              <a:latin typeface="Book Antiqua" pitchFamily="18" charset="0"/>
              <a:hlinkClick r:id="rId2" action="ppaction://program"/>
            </a:endParaRPr>
          </a:p>
        </p:txBody>
      </p:sp>
      <p:sp>
        <p:nvSpPr>
          <p:cNvPr id="59396" name="Rectangle 3"/>
          <p:cNvSpPr>
            <a:spLocks noGrp="1" noChangeArrowheads="1"/>
          </p:cNvSpPr>
          <p:nvPr>
            <p:ph type="body" idx="1"/>
          </p:nvPr>
        </p:nvSpPr>
        <p:spPr>
          <a:xfrm>
            <a:off x="357188" y="1071563"/>
            <a:ext cx="8429625" cy="5024437"/>
          </a:xfrm>
        </p:spPr>
        <p:txBody>
          <a:bodyPr/>
          <a:lstStyle/>
          <a:p>
            <a:pPr marL="0" indent="0" eaLnBrk="1" hangingPunct="1"/>
            <a:r>
              <a:rPr lang="en-US" dirty="0">
                <a:cs typeface="Times New Roman" pitchFamily="18" charset="0"/>
              </a:rPr>
              <a:t> The linear search approach compares the key element, </a:t>
            </a:r>
            <a:r>
              <a:rPr lang="en-US" b="1" dirty="0">
                <a:solidFill>
                  <a:srgbClr val="C00000"/>
                </a:solidFill>
                <a:cs typeface="Times New Roman" pitchFamily="18" charset="0"/>
              </a:rPr>
              <a:t>key</a:t>
            </a:r>
            <a:r>
              <a:rPr lang="en-US" dirty="0">
                <a:cs typeface="Times New Roman" pitchFamily="18" charset="0"/>
              </a:rPr>
              <a:t>, </a:t>
            </a:r>
            <a:r>
              <a:rPr lang="en-US" b="1" i="1" dirty="0">
                <a:cs typeface="Times New Roman" pitchFamily="18" charset="0"/>
              </a:rPr>
              <a:t>sequentially</a:t>
            </a:r>
            <a:r>
              <a:rPr lang="en-US" dirty="0">
                <a:cs typeface="Times New Roman" pitchFamily="18" charset="0"/>
              </a:rPr>
              <a:t> with each element in the array </a:t>
            </a:r>
            <a:r>
              <a:rPr lang="en-US" b="1" dirty="0">
                <a:solidFill>
                  <a:srgbClr val="C00000"/>
                </a:solidFill>
                <a:cs typeface="Times New Roman" pitchFamily="18" charset="0"/>
              </a:rPr>
              <a:t>list</a:t>
            </a:r>
            <a:r>
              <a:rPr lang="en-US" dirty="0">
                <a:cs typeface="Times New Roman" pitchFamily="18" charset="0"/>
              </a:rPr>
              <a:t>. </a:t>
            </a:r>
          </a:p>
          <a:p>
            <a:pPr marL="0" indent="0" eaLnBrk="1" hangingPunct="1"/>
            <a:r>
              <a:rPr lang="en-US" dirty="0">
                <a:cs typeface="Times New Roman" pitchFamily="18" charset="0"/>
              </a:rPr>
              <a:t> The method continues to do so until the key matches an element in the list or the list is exhausted without a match being found. </a:t>
            </a:r>
          </a:p>
          <a:p>
            <a:pPr marL="0" indent="0" eaLnBrk="1" hangingPunct="1"/>
            <a:r>
              <a:rPr lang="en-US" dirty="0">
                <a:cs typeface="Times New Roman" pitchFamily="18" charset="0"/>
              </a:rPr>
              <a:t> If a match is made, the linear search returns the </a:t>
            </a:r>
            <a:r>
              <a:rPr lang="en-US" b="1" dirty="0">
                <a:solidFill>
                  <a:srgbClr val="C00000"/>
                </a:solidFill>
                <a:cs typeface="Times New Roman" pitchFamily="18" charset="0"/>
              </a:rPr>
              <a:t>index</a:t>
            </a:r>
            <a:r>
              <a:rPr lang="en-US" dirty="0">
                <a:cs typeface="Times New Roman" pitchFamily="18" charset="0"/>
              </a:rPr>
              <a:t> of the element in the array that matches the key. </a:t>
            </a:r>
          </a:p>
          <a:p>
            <a:pPr marL="0" indent="0" eaLnBrk="1" hangingPunct="1"/>
            <a:r>
              <a:rPr lang="en-US" dirty="0">
                <a:cs typeface="Times New Roman" pitchFamily="18" charset="0"/>
              </a:rPr>
              <a:t> If no match is found, the search returns </a:t>
            </a:r>
            <a:r>
              <a:rPr lang="en-US" b="1" dirty="0">
                <a:solidFill>
                  <a:srgbClr val="C00000"/>
                </a:solidFill>
                <a:cs typeface="Times New Roman" pitchFamily="18" charset="0"/>
              </a:rPr>
              <a:t>-1</a:t>
            </a:r>
            <a:r>
              <a:rPr lang="en-US" dirty="0">
                <a:cs typeface="Times New Roman"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a:xfrm>
            <a:off x="6553200" y="6399213"/>
            <a:ext cx="1905000" cy="457200"/>
          </a:xfrm>
        </p:spPr>
        <p:txBody>
          <a:bodyPr/>
          <a:lstStyle/>
          <a:p>
            <a:pPr>
              <a:defRPr/>
            </a:pPr>
            <a:fld id="{5375FA09-85FB-4922-B756-182CB5839591}" type="slidenum">
              <a:rPr lang="en-US"/>
              <a:pPr>
                <a:defRPr/>
              </a:pPr>
              <a:t>27</a:t>
            </a:fld>
            <a:endParaRPr lang="en-US"/>
          </a:p>
        </p:txBody>
      </p:sp>
      <p:sp>
        <p:nvSpPr>
          <p:cNvPr id="61443" name="Rectangle 2"/>
          <p:cNvSpPr>
            <a:spLocks noGrp="1" noChangeArrowheads="1"/>
          </p:cNvSpPr>
          <p:nvPr>
            <p:ph type="title"/>
          </p:nvPr>
        </p:nvSpPr>
        <p:spPr>
          <a:xfrm>
            <a:off x="357188" y="214313"/>
            <a:ext cx="7772400" cy="609600"/>
          </a:xfrm>
        </p:spPr>
        <p:txBody>
          <a:bodyPr/>
          <a:lstStyle/>
          <a:p>
            <a:pPr eaLnBrk="1" hangingPunct="1"/>
            <a:r>
              <a:rPr lang="en-US" sz="5400" dirty="0"/>
              <a:t>From Idea to Solution</a:t>
            </a:r>
            <a:endParaRPr lang="en-US" sz="5400" u="sng" dirty="0">
              <a:latin typeface="Book Antiqua" pitchFamily="18" charset="0"/>
              <a:hlinkClick r:id="rId2" action="ppaction://program"/>
            </a:endParaRPr>
          </a:p>
        </p:txBody>
      </p:sp>
      <p:sp>
        <p:nvSpPr>
          <p:cNvPr id="61444" name="Rectangle 3"/>
          <p:cNvSpPr>
            <a:spLocks noGrp="1" noChangeArrowheads="1"/>
          </p:cNvSpPr>
          <p:nvPr>
            <p:ph type="body" idx="1"/>
          </p:nvPr>
        </p:nvSpPr>
        <p:spPr>
          <a:xfrm>
            <a:off x="971600" y="1286446"/>
            <a:ext cx="7215238" cy="2646610"/>
          </a:xfrm>
          <a:solidFill>
            <a:schemeClr val="accent1">
              <a:lumMod val="20000"/>
              <a:lumOff val="80000"/>
            </a:schemeClr>
          </a:solidFill>
        </p:spPr>
        <p:txBody>
          <a:bodyPr/>
          <a:lstStyle/>
          <a:p>
            <a:pPr marL="0" indent="0" eaLnBrk="1" hangingPunct="1">
              <a:buFont typeface="Monotype Sorts" pitchFamily="2" charset="2"/>
              <a:buNone/>
            </a:pPr>
            <a:r>
              <a:rPr lang="en-US" sz="2800" b="1" dirty="0">
                <a:cs typeface="Courier New" pitchFamily="49" charset="0"/>
              </a:rPr>
              <a:t>public static </a:t>
            </a:r>
            <a:r>
              <a:rPr lang="en-US" sz="2800" b="1" dirty="0" err="1">
                <a:cs typeface="Courier New" pitchFamily="49" charset="0"/>
              </a:rPr>
              <a:t>int</a:t>
            </a:r>
            <a:r>
              <a:rPr lang="en-US" sz="2800" b="1" dirty="0">
                <a:cs typeface="Courier New" pitchFamily="49" charset="0"/>
              </a:rPr>
              <a:t> </a:t>
            </a:r>
            <a:r>
              <a:rPr lang="en-US" sz="2800" b="1" dirty="0" err="1">
                <a:cs typeface="Courier New" pitchFamily="49" charset="0"/>
              </a:rPr>
              <a:t>linearSearch</a:t>
            </a:r>
            <a:r>
              <a:rPr lang="en-US" sz="2800" b="1" dirty="0">
                <a:cs typeface="Courier New" pitchFamily="49" charset="0"/>
              </a:rPr>
              <a:t>(</a:t>
            </a:r>
            <a:r>
              <a:rPr lang="en-US" sz="2800" b="1" dirty="0" err="1">
                <a:cs typeface="Courier New" pitchFamily="49" charset="0"/>
              </a:rPr>
              <a:t>int</a:t>
            </a:r>
            <a:r>
              <a:rPr lang="en-US" sz="2800" b="1" dirty="0">
                <a:cs typeface="Courier New" pitchFamily="49" charset="0"/>
              </a:rPr>
              <a:t>[] list, </a:t>
            </a:r>
            <a:r>
              <a:rPr lang="en-US" sz="2800" b="1" dirty="0" err="1">
                <a:cs typeface="Courier New" pitchFamily="49" charset="0"/>
              </a:rPr>
              <a:t>int</a:t>
            </a:r>
            <a:r>
              <a:rPr lang="en-US" sz="2800" b="1" dirty="0">
                <a:cs typeface="Courier New" pitchFamily="49" charset="0"/>
              </a:rPr>
              <a:t> key) {</a:t>
            </a:r>
            <a:endParaRPr lang="en-US" sz="2800" b="1" dirty="0">
              <a:cs typeface="Times New Roman" pitchFamily="18" charset="0"/>
            </a:endParaRPr>
          </a:p>
          <a:p>
            <a:pPr marL="0" indent="0" eaLnBrk="1" hangingPunct="1">
              <a:buFont typeface="Monotype Sorts" pitchFamily="2" charset="2"/>
              <a:buNone/>
            </a:pPr>
            <a:r>
              <a:rPr lang="en-US" sz="2800" b="1" dirty="0">
                <a:cs typeface="Courier New" pitchFamily="49" charset="0"/>
              </a:rPr>
              <a:t>   for (</a:t>
            </a:r>
            <a:r>
              <a:rPr lang="en-US" sz="2800" b="1" dirty="0" err="1">
                <a:cs typeface="Courier New" pitchFamily="49" charset="0"/>
              </a:rPr>
              <a:t>int</a:t>
            </a:r>
            <a:r>
              <a:rPr lang="en-US" sz="2800" b="1" dirty="0">
                <a:cs typeface="Courier New" pitchFamily="49" charset="0"/>
              </a:rPr>
              <a:t> i = 0; i &lt; </a:t>
            </a:r>
            <a:r>
              <a:rPr lang="en-US" sz="2800" b="1" dirty="0" err="1">
                <a:cs typeface="Courier New" pitchFamily="49" charset="0"/>
              </a:rPr>
              <a:t>list.length</a:t>
            </a:r>
            <a:r>
              <a:rPr lang="en-US" sz="2800" b="1" dirty="0">
                <a:cs typeface="Courier New" pitchFamily="49" charset="0"/>
              </a:rPr>
              <a:t>; i++)</a:t>
            </a:r>
            <a:endParaRPr lang="en-US" sz="2800" b="1" dirty="0">
              <a:cs typeface="Times New Roman" pitchFamily="18" charset="0"/>
            </a:endParaRPr>
          </a:p>
          <a:p>
            <a:pPr marL="0" indent="0" eaLnBrk="1" hangingPunct="1">
              <a:buFont typeface="Monotype Sorts" pitchFamily="2" charset="2"/>
              <a:buNone/>
            </a:pPr>
            <a:r>
              <a:rPr lang="en-US" sz="2800" b="1" dirty="0">
                <a:cs typeface="Courier New" pitchFamily="49" charset="0"/>
              </a:rPr>
              <a:t>        if (key == list[i])     return i;</a:t>
            </a:r>
            <a:endParaRPr lang="en-US" sz="2800" b="1" dirty="0">
              <a:cs typeface="Times New Roman" pitchFamily="18" charset="0"/>
            </a:endParaRPr>
          </a:p>
          <a:p>
            <a:pPr marL="0" indent="0" eaLnBrk="1" hangingPunct="1">
              <a:buFont typeface="Monotype Sorts" pitchFamily="2" charset="2"/>
              <a:buNone/>
            </a:pPr>
            <a:r>
              <a:rPr lang="en-US" sz="2800" b="1" dirty="0">
                <a:cs typeface="Courier New" pitchFamily="49" charset="0"/>
              </a:rPr>
              <a:t>   return -1;</a:t>
            </a:r>
            <a:endParaRPr lang="en-US" sz="2800" b="1" dirty="0">
              <a:cs typeface="Times New Roman" pitchFamily="18" charset="0"/>
            </a:endParaRPr>
          </a:p>
          <a:p>
            <a:pPr marL="0" indent="0" eaLnBrk="1" hangingPunct="1">
              <a:buFont typeface="Monotype Sorts" pitchFamily="2" charset="2"/>
              <a:buNone/>
            </a:pPr>
            <a:r>
              <a:rPr lang="en-US" sz="2800" b="1" dirty="0">
                <a:cs typeface="Courier New" pitchFamily="49" charset="0"/>
              </a:rPr>
              <a:t>}</a:t>
            </a:r>
            <a:endParaRPr lang="en-US" sz="2800" b="1" dirty="0"/>
          </a:p>
        </p:txBody>
      </p:sp>
      <p:sp>
        <p:nvSpPr>
          <p:cNvPr id="61445" name="Rectangle 7"/>
          <p:cNvSpPr>
            <a:spLocks noChangeArrowheads="1"/>
          </p:cNvSpPr>
          <p:nvPr/>
        </p:nvSpPr>
        <p:spPr bwMode="auto">
          <a:xfrm>
            <a:off x="1714480" y="4725144"/>
            <a:ext cx="5857916" cy="2000272"/>
          </a:xfrm>
          <a:prstGeom prst="rect">
            <a:avLst/>
          </a:prstGeom>
          <a:solidFill>
            <a:schemeClr val="accent1">
              <a:lumMod val="20000"/>
              <a:lumOff val="80000"/>
            </a:schemeClr>
          </a:solid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3200" b="1" dirty="0" err="1">
                <a:latin typeface="+mn-lt"/>
                <a:cs typeface="Courier New" pitchFamily="49" charset="0"/>
              </a:rPr>
              <a:t>int</a:t>
            </a:r>
            <a:r>
              <a:rPr lang="en-US" sz="3200" b="1" dirty="0">
                <a:latin typeface="+mn-lt"/>
                <a:cs typeface="Courier New" pitchFamily="49" charset="0"/>
              </a:rPr>
              <a:t>[] list = {1, 4, 4, 2, 5, -3, 6, 2};</a:t>
            </a:r>
            <a:endParaRPr lang="en-US" sz="3200" b="1" dirty="0">
              <a:latin typeface="+mn-lt"/>
              <a:cs typeface="Times New Roman" pitchFamily="18" charset="0"/>
            </a:endParaRPr>
          </a:p>
          <a:p>
            <a:pPr>
              <a:spcBef>
                <a:spcPct val="20000"/>
              </a:spcBef>
              <a:buClr>
                <a:schemeClr val="tx2"/>
              </a:buClr>
              <a:buSzPct val="75000"/>
              <a:buFont typeface="Monotype Sorts" pitchFamily="2" charset="2"/>
              <a:buNone/>
            </a:pPr>
            <a:r>
              <a:rPr lang="en-US" sz="2400" b="1" dirty="0" err="1">
                <a:latin typeface="+mn-lt"/>
                <a:cs typeface="Courier New" pitchFamily="49" charset="0"/>
              </a:rPr>
              <a:t>int</a:t>
            </a:r>
            <a:r>
              <a:rPr lang="en-US" sz="2400" b="1" dirty="0">
                <a:latin typeface="+mn-lt"/>
                <a:cs typeface="Courier New" pitchFamily="49" charset="0"/>
              </a:rPr>
              <a:t> </a:t>
            </a:r>
            <a:r>
              <a:rPr lang="en-US" sz="2400" b="1" dirty="0" err="1">
                <a:latin typeface="+mn-lt"/>
                <a:cs typeface="Courier New" pitchFamily="49" charset="0"/>
              </a:rPr>
              <a:t>i</a:t>
            </a:r>
            <a:r>
              <a:rPr lang="en-US" sz="2400" b="1" dirty="0">
                <a:latin typeface="+mn-lt"/>
                <a:cs typeface="Courier New" pitchFamily="49" charset="0"/>
              </a:rPr>
              <a:t> = </a:t>
            </a:r>
            <a:r>
              <a:rPr lang="en-US" sz="2400" b="1" dirty="0" err="1">
                <a:latin typeface="+mn-lt"/>
                <a:cs typeface="Courier New" pitchFamily="49" charset="0"/>
              </a:rPr>
              <a:t>linearSearch</a:t>
            </a:r>
            <a:r>
              <a:rPr lang="en-US" sz="2400" b="1" dirty="0">
                <a:latin typeface="+mn-lt"/>
                <a:cs typeface="Courier New" pitchFamily="49" charset="0"/>
              </a:rPr>
              <a:t>(list, 4);  // returns 1</a:t>
            </a:r>
            <a:endParaRPr lang="en-US" sz="2400" b="1" dirty="0">
              <a:latin typeface="+mn-lt"/>
              <a:cs typeface="Times New Roman" pitchFamily="18" charset="0"/>
            </a:endParaRPr>
          </a:p>
          <a:p>
            <a:pPr>
              <a:spcBef>
                <a:spcPct val="20000"/>
              </a:spcBef>
              <a:buClr>
                <a:schemeClr val="tx2"/>
              </a:buClr>
              <a:buSzPct val="75000"/>
              <a:buFont typeface="Monotype Sorts" pitchFamily="2" charset="2"/>
              <a:buNone/>
            </a:pPr>
            <a:r>
              <a:rPr lang="en-US" sz="2400" b="1" dirty="0" err="1">
                <a:latin typeface="+mn-lt"/>
                <a:cs typeface="Courier New" pitchFamily="49" charset="0"/>
              </a:rPr>
              <a:t>int</a:t>
            </a:r>
            <a:r>
              <a:rPr lang="en-US" sz="2400" b="1" dirty="0">
                <a:latin typeface="+mn-lt"/>
                <a:cs typeface="Courier New" pitchFamily="49" charset="0"/>
              </a:rPr>
              <a:t> j = </a:t>
            </a:r>
            <a:r>
              <a:rPr lang="en-US" sz="2400" b="1" dirty="0" err="1">
                <a:latin typeface="+mn-lt"/>
                <a:cs typeface="Courier New" pitchFamily="49" charset="0"/>
              </a:rPr>
              <a:t>linearSearch</a:t>
            </a:r>
            <a:r>
              <a:rPr lang="en-US" sz="2400" b="1" dirty="0">
                <a:latin typeface="+mn-lt"/>
                <a:cs typeface="Courier New" pitchFamily="49" charset="0"/>
              </a:rPr>
              <a:t>(list, -4); // returns -1</a:t>
            </a:r>
            <a:endParaRPr lang="en-US" sz="2400" b="1" dirty="0">
              <a:latin typeface="+mn-lt"/>
              <a:cs typeface="Times New Roman" pitchFamily="18" charset="0"/>
            </a:endParaRPr>
          </a:p>
          <a:p>
            <a:pPr>
              <a:spcBef>
                <a:spcPct val="20000"/>
              </a:spcBef>
              <a:buClr>
                <a:schemeClr val="tx2"/>
              </a:buClr>
              <a:buSzPct val="75000"/>
              <a:buFont typeface="Monotype Sorts" pitchFamily="2" charset="2"/>
              <a:buNone/>
            </a:pPr>
            <a:r>
              <a:rPr lang="en-US" sz="2400" b="1" dirty="0" err="1">
                <a:latin typeface="+mn-lt"/>
                <a:cs typeface="Courier New" pitchFamily="49" charset="0"/>
              </a:rPr>
              <a:t>int</a:t>
            </a:r>
            <a:r>
              <a:rPr lang="en-US" sz="2400" b="1" dirty="0">
                <a:latin typeface="+mn-lt"/>
                <a:cs typeface="Courier New" pitchFamily="49" charset="0"/>
              </a:rPr>
              <a:t> k = </a:t>
            </a:r>
            <a:r>
              <a:rPr lang="en-US" sz="2400" b="1" dirty="0" err="1">
                <a:latin typeface="+mn-lt"/>
                <a:cs typeface="Courier New" pitchFamily="49" charset="0"/>
              </a:rPr>
              <a:t>linearSearch</a:t>
            </a:r>
            <a:r>
              <a:rPr lang="en-US" sz="2400" b="1" dirty="0">
                <a:latin typeface="+mn-lt"/>
                <a:cs typeface="Courier New" pitchFamily="49" charset="0"/>
              </a:rPr>
              <a:t>(list, -3); // returns 5</a:t>
            </a:r>
          </a:p>
        </p:txBody>
      </p:sp>
      <p:sp>
        <p:nvSpPr>
          <p:cNvPr id="61446" name="Rectangle 8"/>
          <p:cNvSpPr>
            <a:spLocks noChangeArrowheads="1"/>
          </p:cNvSpPr>
          <p:nvPr/>
        </p:nvSpPr>
        <p:spPr bwMode="auto">
          <a:xfrm>
            <a:off x="214282" y="4077072"/>
            <a:ext cx="3409944" cy="6096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3200" dirty="0">
                <a:latin typeface="+mn-lt"/>
                <a:cs typeface="Times New Roman" pitchFamily="18" charset="0"/>
              </a:rPr>
              <a:t>Trace the 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4294967295"/>
          </p:nvPr>
        </p:nvSpPr>
        <p:spPr>
          <a:xfrm>
            <a:off x="8532440" y="6402843"/>
            <a:ext cx="501824"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1CA7083-77C1-433E-8693-66B5DDF586D3}" type="slidenum">
              <a:rPr lang="en-US" altLang="en-US" sz="1400"/>
              <a:pPr>
                <a:spcBef>
                  <a:spcPct val="0"/>
                </a:spcBef>
                <a:buClrTx/>
                <a:buSzTx/>
                <a:buFontTx/>
                <a:buNone/>
              </a:pPr>
              <a:t>28</a:t>
            </a:fld>
            <a:endParaRPr lang="en-US" altLang="en-US" sz="1400" dirty="0"/>
          </a:p>
        </p:txBody>
      </p:sp>
      <p:sp>
        <p:nvSpPr>
          <p:cNvPr id="100355" name="Rectangle 2"/>
          <p:cNvSpPr>
            <a:spLocks noGrp="1" noChangeArrowheads="1"/>
          </p:cNvSpPr>
          <p:nvPr>
            <p:ph type="title"/>
          </p:nvPr>
        </p:nvSpPr>
        <p:spPr>
          <a:xfrm>
            <a:off x="323528" y="304800"/>
            <a:ext cx="8350696" cy="609600"/>
          </a:xfrm>
        </p:spPr>
        <p:txBody>
          <a:bodyPr/>
          <a:lstStyle/>
          <a:p>
            <a:r>
              <a:rPr lang="en-US" altLang="en-US" dirty="0"/>
              <a:t>The </a:t>
            </a:r>
            <a:r>
              <a:rPr lang="en-US" altLang="en-US" dirty="0" err="1">
                <a:solidFill>
                  <a:srgbClr val="C00000"/>
                </a:solidFill>
              </a:rPr>
              <a:t>Arrays.binarySearch</a:t>
            </a:r>
            <a:r>
              <a:rPr lang="en-US" altLang="en-US" dirty="0"/>
              <a:t> Method</a:t>
            </a:r>
            <a:endParaRPr lang="en-US" altLang="en-US" u="sng" dirty="0">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1196752"/>
            <a:ext cx="8655496" cy="5051648"/>
          </a:xfrm>
        </p:spPr>
        <p:txBody>
          <a:bodyPr/>
          <a:lstStyle/>
          <a:p>
            <a:pPr>
              <a:lnSpc>
                <a:spcPct val="90000"/>
              </a:lnSpc>
            </a:pPr>
            <a:r>
              <a:rPr lang="en-US" altLang="en-US" sz="2800" dirty="0">
                <a:cs typeface="Courier New" pitchFamily="49" charset="0"/>
              </a:rPr>
              <a:t>Since binary search is frequently used in programming, Java provides several </a:t>
            </a:r>
            <a:r>
              <a:rPr lang="en-US" altLang="en-US" sz="2800" b="1" dirty="0" err="1">
                <a:solidFill>
                  <a:srgbClr val="C00000"/>
                </a:solidFill>
                <a:cs typeface="Courier New" pitchFamily="49" charset="0"/>
              </a:rPr>
              <a:t>binarySearch</a:t>
            </a:r>
            <a:r>
              <a:rPr lang="en-US" altLang="en-US" sz="2800" dirty="0">
                <a:solidFill>
                  <a:srgbClr val="C00000"/>
                </a:solidFill>
                <a:cs typeface="Courier New" pitchFamily="49" charset="0"/>
              </a:rPr>
              <a:t> </a:t>
            </a:r>
            <a:r>
              <a:rPr lang="en-US" altLang="en-US" sz="2800" dirty="0">
                <a:cs typeface="Courier New" pitchFamily="49" charset="0"/>
              </a:rPr>
              <a:t>methods for searching a key in an array of </a:t>
            </a:r>
            <a:r>
              <a:rPr lang="en-US" altLang="en-US" sz="2800" dirty="0" err="1">
                <a:cs typeface="Courier New" pitchFamily="49" charset="0"/>
              </a:rPr>
              <a:t>int</a:t>
            </a:r>
            <a:r>
              <a:rPr lang="en-US" altLang="en-US" sz="2800" dirty="0">
                <a:cs typeface="Courier New" pitchFamily="49" charset="0"/>
              </a:rPr>
              <a:t>, double, char, short, long, and float in the </a:t>
            </a:r>
            <a:r>
              <a:rPr lang="en-US" altLang="en-US" sz="2800" b="1" dirty="0" err="1">
                <a:solidFill>
                  <a:srgbClr val="C00000"/>
                </a:solidFill>
                <a:cs typeface="Courier New" pitchFamily="49" charset="0"/>
              </a:rPr>
              <a:t>java.util.Arrays</a:t>
            </a:r>
            <a:r>
              <a:rPr lang="en-US" altLang="en-US" sz="2800" dirty="0">
                <a:cs typeface="Courier New" pitchFamily="49" charset="0"/>
              </a:rPr>
              <a:t> class. </a:t>
            </a:r>
          </a:p>
          <a:p>
            <a:pPr marL="0" indent="0">
              <a:lnSpc>
                <a:spcPct val="90000"/>
              </a:lnSpc>
              <a:buNone/>
            </a:pPr>
            <a:endParaRPr lang="en-US" altLang="en-US" sz="1200" dirty="0">
              <a:cs typeface="Times New Roman" pitchFamily="18" charset="0"/>
            </a:endParaRPr>
          </a:p>
          <a:p>
            <a:pPr lvl="1">
              <a:lnSpc>
                <a:spcPct val="90000"/>
              </a:lnSpc>
              <a:buFontTx/>
              <a:buNone/>
            </a:pPr>
            <a:r>
              <a:rPr lang="en-US" altLang="en-US" sz="2400" dirty="0" err="1">
                <a:cs typeface="Courier New" pitchFamily="49" charset="0"/>
              </a:rPr>
              <a:t>int</a:t>
            </a:r>
            <a:r>
              <a:rPr lang="en-US" altLang="en-US" sz="2400" dirty="0">
                <a:cs typeface="Courier New" pitchFamily="49" charset="0"/>
              </a:rPr>
              <a:t>[] list = {2, 4, 7, 10, 11, 45, 50, 59, 60, 66, 69, 70, 79};</a:t>
            </a:r>
            <a:endParaRPr lang="en-US" altLang="en-US" sz="2400" dirty="0">
              <a:cs typeface="Times New Roman" pitchFamily="18" charset="0"/>
            </a:endParaRPr>
          </a:p>
          <a:p>
            <a:pPr lvl="1">
              <a:lnSpc>
                <a:spcPct val="90000"/>
              </a:lnSpc>
              <a:buFontTx/>
              <a:buNone/>
            </a:pPr>
            <a:r>
              <a:rPr lang="en-US" altLang="en-US" sz="2400" dirty="0" err="1">
                <a:cs typeface="Courier New" pitchFamily="49" charset="0"/>
              </a:rPr>
              <a:t>System.out.println</a:t>
            </a:r>
            <a:r>
              <a:rPr lang="en-US" altLang="en-US" sz="2400" dirty="0">
                <a:cs typeface="Courier New" pitchFamily="49" charset="0"/>
              </a:rPr>
              <a:t>("Index is " +  </a:t>
            </a:r>
            <a:r>
              <a:rPr lang="en-US" altLang="en-US" sz="2400" b="1" dirty="0" err="1">
                <a:solidFill>
                  <a:srgbClr val="C00000"/>
                </a:solidFill>
                <a:cs typeface="Courier New" pitchFamily="49" charset="0"/>
              </a:rPr>
              <a:t>Arrays.binarySearch</a:t>
            </a:r>
            <a:r>
              <a:rPr lang="en-US" altLang="en-US" sz="2400" dirty="0">
                <a:cs typeface="Courier New" pitchFamily="49" charset="0"/>
              </a:rPr>
              <a:t>(list, 11));</a:t>
            </a:r>
            <a:endParaRPr lang="en-US" altLang="en-US" sz="2400" dirty="0">
              <a:cs typeface="Times New Roman" pitchFamily="18" charset="0"/>
            </a:endParaRPr>
          </a:p>
          <a:p>
            <a:pPr lvl="1">
              <a:lnSpc>
                <a:spcPct val="90000"/>
              </a:lnSpc>
              <a:buFontTx/>
              <a:buNone/>
            </a:pPr>
            <a:r>
              <a:rPr lang="en-US" altLang="en-US" sz="2400" dirty="0">
                <a:cs typeface="Courier New" pitchFamily="49" charset="0"/>
              </a:rPr>
              <a:t> </a:t>
            </a:r>
            <a:endParaRPr lang="en-US" altLang="en-US" sz="2400" dirty="0">
              <a:cs typeface="Times New Roman" pitchFamily="18" charset="0"/>
            </a:endParaRPr>
          </a:p>
          <a:p>
            <a:pPr lvl="1">
              <a:lnSpc>
                <a:spcPct val="90000"/>
              </a:lnSpc>
              <a:buFontTx/>
              <a:buNone/>
            </a:pPr>
            <a:r>
              <a:rPr lang="en-US" altLang="en-US" sz="2400" dirty="0">
                <a:cs typeface="Courier New" pitchFamily="49" charset="0"/>
              </a:rPr>
              <a:t>char[] chars = {'a', 'c', 'g', 'x', 'y', 'z'};</a:t>
            </a:r>
            <a:endParaRPr lang="en-US" altLang="en-US" sz="2400" dirty="0">
              <a:cs typeface="Times New Roman" pitchFamily="18" charset="0"/>
            </a:endParaRPr>
          </a:p>
          <a:p>
            <a:pPr lvl="1">
              <a:lnSpc>
                <a:spcPct val="90000"/>
              </a:lnSpc>
              <a:buFontTx/>
              <a:buNone/>
            </a:pPr>
            <a:r>
              <a:rPr lang="en-US" altLang="en-US" sz="2400" dirty="0" err="1">
                <a:cs typeface="Courier New" pitchFamily="49" charset="0"/>
              </a:rPr>
              <a:t>System.out.println</a:t>
            </a:r>
            <a:r>
              <a:rPr lang="en-US" altLang="en-US" sz="2400" dirty="0">
                <a:cs typeface="Courier New" pitchFamily="49" charset="0"/>
              </a:rPr>
              <a:t>("Index is " + </a:t>
            </a:r>
            <a:r>
              <a:rPr lang="en-US" altLang="en-US" sz="2400" b="1" dirty="0" err="1">
                <a:solidFill>
                  <a:srgbClr val="C00000"/>
                </a:solidFill>
                <a:cs typeface="Courier New" pitchFamily="49" charset="0"/>
              </a:rPr>
              <a:t>Arrays.binarySearch</a:t>
            </a:r>
            <a:r>
              <a:rPr lang="en-US" altLang="en-US" sz="2400" dirty="0">
                <a:cs typeface="Courier New" pitchFamily="49" charset="0"/>
              </a:rPr>
              <a:t>(chars, 't'));</a:t>
            </a:r>
            <a:endParaRPr lang="en-US" altLang="en-US" sz="2400" dirty="0">
              <a:cs typeface="Times New Roman" pitchFamily="18" charset="0"/>
            </a:endParaRPr>
          </a:p>
          <a:p>
            <a:pPr marL="0" indent="0">
              <a:lnSpc>
                <a:spcPct val="90000"/>
              </a:lnSpc>
              <a:buFont typeface="Monotype Sorts"/>
              <a:buNone/>
            </a:pPr>
            <a:r>
              <a:rPr lang="en-US" altLang="en-US" sz="1400" dirty="0">
                <a:cs typeface="Courier New" pitchFamily="49" charset="0"/>
              </a:rPr>
              <a:t> </a:t>
            </a:r>
            <a:endParaRPr lang="en-US" altLang="en-US" sz="1400" dirty="0">
              <a:cs typeface="Times New Roman" pitchFamily="18" charset="0"/>
            </a:endParaRPr>
          </a:p>
          <a:p>
            <a:pPr>
              <a:lnSpc>
                <a:spcPct val="90000"/>
              </a:lnSpc>
            </a:pPr>
            <a:r>
              <a:rPr lang="en-US" altLang="en-US" sz="2800" dirty="0">
                <a:cs typeface="Courier New" pitchFamily="49" charset="0"/>
              </a:rPr>
              <a:t>For the </a:t>
            </a:r>
            <a:r>
              <a:rPr lang="en-US" altLang="en-US" sz="2800" b="1" dirty="0" err="1">
                <a:solidFill>
                  <a:srgbClr val="C00000"/>
                </a:solidFill>
                <a:cs typeface="Courier New" pitchFamily="49" charset="0"/>
              </a:rPr>
              <a:t>binarySearch</a:t>
            </a:r>
            <a:r>
              <a:rPr lang="en-US" altLang="en-US" sz="2800" dirty="0">
                <a:solidFill>
                  <a:srgbClr val="C00000"/>
                </a:solidFill>
                <a:cs typeface="Courier New" pitchFamily="49" charset="0"/>
              </a:rPr>
              <a:t> </a:t>
            </a:r>
            <a:r>
              <a:rPr lang="en-US" altLang="en-US" sz="2800" dirty="0">
                <a:cs typeface="Courier New" pitchFamily="49" charset="0"/>
              </a:rPr>
              <a:t>method to work, the array must be pre-sorted in increasing order. </a:t>
            </a:r>
          </a:p>
        </p:txBody>
      </p:sp>
    </p:spTree>
    <p:extLst>
      <p:ext uri="{BB962C8B-B14F-4D97-AF65-F5344CB8AC3E}">
        <p14:creationId xmlns:p14="http://schemas.microsoft.com/office/powerpoint/2010/main" val="253519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a:xfrm>
            <a:off x="8072438" y="6399213"/>
            <a:ext cx="785812" cy="457200"/>
          </a:xfrm>
        </p:spPr>
        <p:txBody>
          <a:bodyPr/>
          <a:lstStyle/>
          <a:p>
            <a:pPr>
              <a:defRPr/>
            </a:pPr>
            <a:fld id="{0009E96B-BA96-44BB-8840-57EF3569F6B0}" type="slidenum">
              <a:rPr lang="en-US"/>
              <a:pPr>
                <a:defRPr/>
              </a:pPr>
              <a:t>29</a:t>
            </a:fld>
            <a:endParaRPr lang="en-US" dirty="0"/>
          </a:p>
        </p:txBody>
      </p:sp>
      <p:sp>
        <p:nvSpPr>
          <p:cNvPr id="14340" name="Rectangle 2"/>
          <p:cNvSpPr>
            <a:spLocks noChangeArrowheads="1"/>
          </p:cNvSpPr>
          <p:nvPr/>
        </p:nvSpPr>
        <p:spPr bwMode="auto">
          <a:xfrm>
            <a:off x="2027238" y="4270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1" name="Rectangle 3"/>
          <p:cNvSpPr>
            <a:spLocks noGrp="1" noChangeArrowheads="1"/>
          </p:cNvSpPr>
          <p:nvPr>
            <p:ph type="body" idx="1"/>
          </p:nvPr>
        </p:nvSpPr>
        <p:spPr>
          <a:xfrm>
            <a:off x="285750" y="1071553"/>
            <a:ext cx="8643938" cy="1071563"/>
          </a:xfrm>
          <a:noFill/>
        </p:spPr>
        <p:txBody>
          <a:bodyPr/>
          <a:lstStyle/>
          <a:p>
            <a:pPr marL="0" indent="0" eaLnBrk="1" hangingPunct="1">
              <a:lnSpc>
                <a:spcPct val="80000"/>
              </a:lnSpc>
            </a:pPr>
            <a:r>
              <a:rPr lang="en-US" sz="2400" dirty="0">
                <a:cs typeface="Times New Roman" pitchFamily="18" charset="0"/>
              </a:rPr>
              <a:t> Selection sort finds the smallest number in the list and places it first. It then finds the smallest number remaining and places it second, and so on until the list contains only a single number. </a:t>
            </a:r>
            <a:endParaRPr lang="en-US" sz="2400" dirty="0"/>
          </a:p>
        </p:txBody>
      </p:sp>
      <p:sp>
        <p:nvSpPr>
          <p:cNvPr id="14342" name="Rectangle 4"/>
          <p:cNvSpPr>
            <a:spLocks noGrp="1" noChangeArrowheads="1"/>
          </p:cNvSpPr>
          <p:nvPr>
            <p:ph type="title"/>
          </p:nvPr>
        </p:nvSpPr>
        <p:spPr>
          <a:xfrm>
            <a:off x="273078" y="214290"/>
            <a:ext cx="5370492" cy="714381"/>
          </a:xfrm>
          <a:noFill/>
        </p:spPr>
        <p:txBody>
          <a:bodyPr/>
          <a:lstStyle/>
          <a:p>
            <a:pPr eaLnBrk="1" hangingPunct="1"/>
            <a:r>
              <a:rPr lang="en-US" sz="5400" dirty="0"/>
              <a:t>Selection Sort</a:t>
            </a:r>
            <a:endParaRPr lang="en-US" sz="5400" dirty="0">
              <a:latin typeface="Book Antiqua" pitchFamily="18" charset="0"/>
              <a:hlinkClick r:id="rId2" action="ppaction://program"/>
            </a:endParaRPr>
          </a:p>
        </p:txBody>
      </p:sp>
      <p:sp>
        <p:nvSpPr>
          <p:cNvPr id="14343" name="Rectangle 5"/>
          <p:cNvSpPr>
            <a:spLocks noChangeArrowheads="1"/>
          </p:cNvSpPr>
          <p:nvPr/>
        </p:nvSpPr>
        <p:spPr bwMode="auto">
          <a:xfrm>
            <a:off x="0" y="1501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4" name="Rectangle 6"/>
          <p:cNvSpPr>
            <a:spLocks noChangeArrowheads="1"/>
          </p:cNvSpPr>
          <p:nvPr/>
        </p:nvSpPr>
        <p:spPr bwMode="auto">
          <a:xfrm>
            <a:off x="0" y="1497013"/>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77827" name="Picture 3"/>
          <p:cNvPicPr>
            <a:picLocks noChangeAspect="1" noChangeArrowheads="1"/>
          </p:cNvPicPr>
          <p:nvPr/>
        </p:nvPicPr>
        <p:blipFill>
          <a:blip r:embed="rId3" cstate="print"/>
          <a:srcRect/>
          <a:stretch>
            <a:fillRect/>
          </a:stretch>
        </p:blipFill>
        <p:spPr bwMode="auto">
          <a:xfrm>
            <a:off x="1428728" y="1998360"/>
            <a:ext cx="6429420" cy="485966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22F42381-57F3-402F-BC14-31FA78DC687D}" type="slidenum">
              <a:rPr lang="en-US"/>
              <a:pPr>
                <a:defRPr/>
              </a:pPr>
              <a:t>3</a:t>
            </a:fld>
            <a:endParaRPr lang="en-US"/>
          </a:p>
        </p:txBody>
      </p:sp>
      <p:sp>
        <p:nvSpPr>
          <p:cNvPr id="26627" name="Rectangle 2"/>
          <p:cNvSpPr>
            <a:spLocks noGrp="1" noChangeArrowheads="1"/>
          </p:cNvSpPr>
          <p:nvPr>
            <p:ph type="title"/>
          </p:nvPr>
        </p:nvSpPr>
        <p:spPr>
          <a:xfrm>
            <a:off x="228624" y="214290"/>
            <a:ext cx="7558086" cy="695347"/>
          </a:xfrm>
          <a:noFill/>
        </p:spPr>
        <p:txBody>
          <a:bodyPr/>
          <a:lstStyle/>
          <a:p>
            <a:pPr eaLnBrk="1" hangingPunct="1"/>
            <a:r>
              <a:rPr lang="en-US" sz="5400" dirty="0"/>
              <a:t>Declaring Array Variables</a:t>
            </a:r>
          </a:p>
        </p:txBody>
      </p:sp>
      <p:sp>
        <p:nvSpPr>
          <p:cNvPr id="26628" name="Rectangle 3"/>
          <p:cNvSpPr>
            <a:spLocks noGrp="1" noChangeArrowheads="1"/>
          </p:cNvSpPr>
          <p:nvPr>
            <p:ph type="body" idx="1"/>
          </p:nvPr>
        </p:nvSpPr>
        <p:spPr>
          <a:xfrm>
            <a:off x="179512" y="1285860"/>
            <a:ext cx="8784976" cy="4591412"/>
          </a:xfrm>
          <a:noFill/>
        </p:spPr>
        <p:txBody>
          <a:bodyPr/>
          <a:lstStyle/>
          <a:p>
            <a:pPr eaLnBrk="1" hangingPunct="1">
              <a:spcBef>
                <a:spcPts val="0"/>
              </a:spcBef>
              <a:buNone/>
            </a:pPr>
            <a:r>
              <a:rPr lang="en-US" sz="3600" b="1" dirty="0" err="1"/>
              <a:t>datatype</a:t>
            </a:r>
            <a:r>
              <a:rPr lang="en-US" sz="3600" b="1" dirty="0"/>
              <a:t>[] </a:t>
            </a:r>
            <a:r>
              <a:rPr lang="en-US" sz="3600" b="1" dirty="0" err="1"/>
              <a:t>arrayRefVar</a:t>
            </a:r>
            <a:r>
              <a:rPr lang="en-US" sz="3600" b="1" dirty="0"/>
              <a:t>;</a:t>
            </a:r>
          </a:p>
          <a:p>
            <a:pPr eaLnBrk="1" hangingPunct="1">
              <a:spcBef>
                <a:spcPts val="0"/>
              </a:spcBef>
              <a:buFont typeface="Monotype Sorts" pitchFamily="2" charset="2"/>
              <a:buNone/>
            </a:pPr>
            <a:r>
              <a:rPr lang="en-US" dirty="0"/>
              <a:t>Example: </a:t>
            </a:r>
          </a:p>
          <a:p>
            <a:pPr algn="ctr" eaLnBrk="1" hangingPunct="1">
              <a:spcBef>
                <a:spcPts val="0"/>
              </a:spcBef>
              <a:buFont typeface="Monotype Sorts" pitchFamily="2" charset="2"/>
              <a:buNone/>
            </a:pPr>
            <a:r>
              <a:rPr lang="en-US" sz="4400" b="1" dirty="0"/>
              <a:t>    </a:t>
            </a:r>
            <a:r>
              <a:rPr lang="en-US" sz="4400" b="1" dirty="0">
                <a:solidFill>
                  <a:srgbClr val="C00000"/>
                </a:solidFill>
              </a:rPr>
              <a:t>double[] </a:t>
            </a:r>
            <a:r>
              <a:rPr lang="en-US" sz="4400" b="1" dirty="0" err="1">
                <a:solidFill>
                  <a:srgbClr val="C00000"/>
                </a:solidFill>
              </a:rPr>
              <a:t>myList</a:t>
            </a:r>
            <a:r>
              <a:rPr lang="en-US" sz="4400" b="1" dirty="0">
                <a:solidFill>
                  <a:srgbClr val="C00000"/>
                </a:solidFill>
              </a:rPr>
              <a:t>;</a:t>
            </a:r>
          </a:p>
          <a:p>
            <a:pPr eaLnBrk="1" hangingPunct="1">
              <a:spcBef>
                <a:spcPts val="0"/>
              </a:spcBef>
              <a:buNone/>
            </a:pPr>
            <a:endParaRPr lang="en-US" sz="3600" dirty="0"/>
          </a:p>
          <a:p>
            <a:pPr eaLnBrk="1" hangingPunct="1">
              <a:spcBef>
                <a:spcPts val="0"/>
              </a:spcBef>
              <a:buNone/>
            </a:pPr>
            <a:r>
              <a:rPr lang="en-US" sz="3600" dirty="0" err="1"/>
              <a:t>datatype</a:t>
            </a:r>
            <a:r>
              <a:rPr lang="en-US" sz="3600" dirty="0"/>
              <a:t> </a:t>
            </a:r>
            <a:r>
              <a:rPr lang="en-US" sz="3600" dirty="0" err="1"/>
              <a:t>arrayRefVar</a:t>
            </a:r>
            <a:r>
              <a:rPr lang="en-US" sz="3600" b="1" dirty="0">
                <a:solidFill>
                  <a:srgbClr val="C00000"/>
                </a:solidFill>
              </a:rPr>
              <a:t>[]</a:t>
            </a:r>
            <a:r>
              <a:rPr lang="en-US" sz="3600" dirty="0"/>
              <a:t>; </a:t>
            </a:r>
            <a:r>
              <a:rPr lang="en-US" sz="1800" b="1" dirty="0">
                <a:solidFill>
                  <a:srgbClr val="C00000"/>
                </a:solidFill>
                <a:cs typeface="Courier New" pitchFamily="49" charset="0"/>
              </a:rPr>
              <a:t>// This style is allowed, but not preferred</a:t>
            </a:r>
            <a:endParaRPr lang="en-US" sz="2800" b="1" dirty="0">
              <a:solidFill>
                <a:srgbClr val="C00000"/>
              </a:solidFill>
            </a:endParaRPr>
          </a:p>
          <a:p>
            <a:pPr algn="just" eaLnBrk="1" hangingPunct="1">
              <a:spcBef>
                <a:spcPts val="0"/>
              </a:spcBef>
              <a:buFont typeface="Monotype Sorts" pitchFamily="2" charset="2"/>
              <a:buNone/>
            </a:pPr>
            <a:r>
              <a:rPr lang="en-US" dirty="0"/>
              <a:t>Example: </a:t>
            </a:r>
          </a:p>
          <a:p>
            <a:pPr algn="ctr" eaLnBrk="1" hangingPunct="1">
              <a:spcBef>
                <a:spcPts val="0"/>
              </a:spcBef>
              <a:buFont typeface="Monotype Sorts" pitchFamily="2" charset="2"/>
              <a:buNone/>
            </a:pPr>
            <a:r>
              <a:rPr lang="en-US" sz="4400" b="1" dirty="0"/>
              <a:t>    </a:t>
            </a:r>
            <a:r>
              <a:rPr lang="en-US" sz="4400" b="1" dirty="0">
                <a:solidFill>
                  <a:srgbClr val="C00000"/>
                </a:solidFill>
              </a:rPr>
              <a:t>double </a:t>
            </a:r>
            <a:r>
              <a:rPr lang="en-US" sz="4400" b="1" dirty="0" err="1">
                <a:solidFill>
                  <a:srgbClr val="C00000"/>
                </a:solidFill>
              </a:rPr>
              <a:t>myList</a:t>
            </a:r>
            <a:r>
              <a:rPr lang="en-US" sz="4400" b="1" dirty="0">
                <a:solidFill>
                  <a:srgbClr val="C00000"/>
                </a:solidFill>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a:xfrm>
            <a:off x="6553200" y="6399213"/>
            <a:ext cx="1905000" cy="457200"/>
          </a:xfrm>
        </p:spPr>
        <p:txBody>
          <a:bodyPr/>
          <a:lstStyle/>
          <a:p>
            <a:pPr>
              <a:defRPr/>
            </a:pPr>
            <a:fld id="{6F5C5F38-BB76-46FF-8324-035D1E474A4D}" type="slidenum">
              <a:rPr lang="en-US"/>
              <a:pPr>
                <a:defRPr/>
              </a:pPr>
              <a:t>30</a:t>
            </a:fld>
            <a:endParaRPr lang="en-US"/>
          </a:p>
        </p:txBody>
      </p:sp>
      <p:sp>
        <p:nvSpPr>
          <p:cNvPr id="69635" name="Rectangle 2"/>
          <p:cNvSpPr>
            <a:spLocks noGrp="1" noChangeArrowheads="1"/>
          </p:cNvSpPr>
          <p:nvPr>
            <p:ph type="title"/>
          </p:nvPr>
        </p:nvSpPr>
        <p:spPr>
          <a:xfrm>
            <a:off x="285720" y="428604"/>
            <a:ext cx="7726363" cy="474662"/>
          </a:xfrm>
        </p:spPr>
        <p:txBody>
          <a:bodyPr/>
          <a:lstStyle/>
          <a:p>
            <a:pPr eaLnBrk="1" hangingPunct="1"/>
            <a:r>
              <a:rPr lang="en-US" sz="5400" dirty="0"/>
              <a:t>From Idea to Solution</a:t>
            </a:r>
            <a:endParaRPr lang="en-US" sz="5400" dirty="0">
              <a:latin typeface="Book Antiqua" pitchFamily="18" charset="0"/>
              <a:hlinkClick r:id="rId2" action="ppaction://program"/>
            </a:endParaRPr>
          </a:p>
        </p:txBody>
      </p:sp>
      <p:sp>
        <p:nvSpPr>
          <p:cNvPr id="69636" name="Rectangle 3"/>
          <p:cNvSpPr>
            <a:spLocks noChangeArrowheads="1"/>
          </p:cNvSpPr>
          <p:nvPr/>
        </p:nvSpPr>
        <p:spPr bwMode="auto">
          <a:xfrm>
            <a:off x="571472" y="1571612"/>
            <a:ext cx="8393016" cy="3071834"/>
          </a:xfrm>
          <a:prstGeom prst="rect">
            <a:avLst/>
          </a:prstGeom>
          <a:solidFill>
            <a:schemeClr val="accent1">
              <a:lumMod val="20000"/>
              <a:lumOff val="80000"/>
            </a:schemeClr>
          </a:solidFill>
          <a:ln w="9525">
            <a:noFill/>
            <a:miter lim="800000"/>
            <a:headEnd/>
            <a:tailEnd/>
          </a:ln>
        </p:spPr>
        <p:txBody>
          <a:bodyPr lIns="92075" tIns="46038" rIns="92075" bIns="46038"/>
          <a:lstStyle/>
          <a:p>
            <a:r>
              <a:rPr lang="en-US" sz="3200" b="1" dirty="0">
                <a:latin typeface="+mn-lt"/>
              </a:rPr>
              <a:t>for</a:t>
            </a:r>
            <a:r>
              <a:rPr lang="en-US" sz="3200" dirty="0">
                <a:latin typeface="+mn-lt"/>
              </a:rPr>
              <a:t> (</a:t>
            </a:r>
            <a:r>
              <a:rPr lang="en-US" sz="3200" b="1" dirty="0" err="1">
                <a:latin typeface="+mn-lt"/>
              </a:rPr>
              <a:t>int</a:t>
            </a:r>
            <a:r>
              <a:rPr lang="en-US" sz="3200" dirty="0">
                <a:latin typeface="+mn-lt"/>
              </a:rPr>
              <a:t> </a:t>
            </a:r>
            <a:r>
              <a:rPr lang="en-US" sz="3200" dirty="0" err="1">
                <a:latin typeface="+mn-lt"/>
              </a:rPr>
              <a:t>i</a:t>
            </a:r>
            <a:r>
              <a:rPr lang="en-US" sz="3200" dirty="0">
                <a:latin typeface="+mn-lt"/>
              </a:rPr>
              <a:t> = 0; </a:t>
            </a:r>
            <a:r>
              <a:rPr lang="en-US" sz="3200" dirty="0" err="1">
                <a:latin typeface="+mn-lt"/>
              </a:rPr>
              <a:t>i</a:t>
            </a:r>
            <a:r>
              <a:rPr lang="en-US" sz="3200" dirty="0">
                <a:latin typeface="+mn-lt"/>
              </a:rPr>
              <a:t> &lt; </a:t>
            </a:r>
            <a:r>
              <a:rPr lang="en-US" sz="3200" dirty="0" err="1">
                <a:latin typeface="+mn-lt"/>
              </a:rPr>
              <a:t>list.length</a:t>
            </a:r>
            <a:r>
              <a:rPr lang="en-US" sz="3200" dirty="0">
                <a:latin typeface="+mn-lt"/>
              </a:rPr>
              <a:t>; </a:t>
            </a:r>
            <a:r>
              <a:rPr lang="en-US" sz="3200" dirty="0" err="1">
                <a:latin typeface="+mn-lt"/>
              </a:rPr>
              <a:t>i</a:t>
            </a:r>
            <a:r>
              <a:rPr lang="en-US" sz="3200" dirty="0">
                <a:latin typeface="+mn-lt"/>
              </a:rPr>
              <a:t>++)   {</a:t>
            </a:r>
          </a:p>
          <a:p>
            <a:r>
              <a:rPr lang="en-US" sz="3200" dirty="0">
                <a:latin typeface="+mn-lt"/>
              </a:rPr>
              <a:t>  select the smallest element in list[</a:t>
            </a:r>
            <a:r>
              <a:rPr lang="en-US" sz="3200" dirty="0" err="1">
                <a:latin typeface="+mn-lt"/>
              </a:rPr>
              <a:t>i</a:t>
            </a:r>
            <a:r>
              <a:rPr lang="en-US" sz="3200" dirty="0">
                <a:latin typeface="+mn-lt"/>
              </a:rPr>
              <a:t>..listSize-1];</a:t>
            </a:r>
          </a:p>
          <a:p>
            <a:r>
              <a:rPr lang="en-US" sz="3200" dirty="0">
                <a:latin typeface="+mn-lt"/>
              </a:rPr>
              <a:t>  swap the smallest with list[</a:t>
            </a:r>
            <a:r>
              <a:rPr lang="en-US" sz="3200" dirty="0" err="1">
                <a:latin typeface="+mn-lt"/>
              </a:rPr>
              <a:t>i</a:t>
            </a:r>
            <a:r>
              <a:rPr lang="en-US" sz="3200" dirty="0">
                <a:latin typeface="+mn-lt"/>
              </a:rPr>
              <a:t>], if necessary;</a:t>
            </a:r>
          </a:p>
          <a:p>
            <a:r>
              <a:rPr lang="en-US" sz="3200" dirty="0">
                <a:latin typeface="+mn-lt"/>
              </a:rPr>
              <a:t>  // list[</a:t>
            </a:r>
            <a:r>
              <a:rPr lang="en-US" sz="3200" dirty="0" err="1">
                <a:latin typeface="+mn-lt"/>
              </a:rPr>
              <a:t>i</a:t>
            </a:r>
            <a:r>
              <a:rPr lang="en-US" sz="3200" dirty="0">
                <a:latin typeface="+mn-lt"/>
              </a:rPr>
              <a:t>] is in its correct position. </a:t>
            </a:r>
          </a:p>
          <a:p>
            <a:r>
              <a:rPr lang="en-US" sz="3200" dirty="0">
                <a:latin typeface="+mn-lt"/>
              </a:rPr>
              <a:t>  // The next iteration apply on list[</a:t>
            </a:r>
            <a:r>
              <a:rPr lang="en-US" sz="3200" b="1" dirty="0">
                <a:solidFill>
                  <a:srgbClr val="C00000"/>
                </a:solidFill>
                <a:latin typeface="+mn-lt"/>
              </a:rPr>
              <a:t>i+1</a:t>
            </a:r>
            <a:r>
              <a:rPr lang="en-US" sz="3200" dirty="0">
                <a:latin typeface="+mn-lt"/>
              </a:rPr>
              <a:t>..listSize-1]</a:t>
            </a:r>
          </a:p>
          <a:p>
            <a:r>
              <a:rPr lang="en-US" sz="3200" dirty="0">
                <a:latin typeface="+mn-lt"/>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621EA4C8-7173-41A4-9CB8-3E503C8DB71B}" type="slidenum">
              <a:rPr lang="en-US"/>
              <a:pPr>
                <a:defRPr/>
              </a:pPr>
              <a:t>31</a:t>
            </a:fld>
            <a:endParaRPr lang="en-US"/>
          </a:p>
        </p:txBody>
      </p:sp>
      <p:sp>
        <p:nvSpPr>
          <p:cNvPr id="77827" name="Rectangle 2"/>
          <p:cNvSpPr>
            <a:spLocks noGrp="1" noChangeArrowheads="1"/>
          </p:cNvSpPr>
          <p:nvPr>
            <p:ph type="title"/>
          </p:nvPr>
        </p:nvSpPr>
        <p:spPr>
          <a:xfrm>
            <a:off x="285720" y="214290"/>
            <a:ext cx="7786742" cy="681038"/>
          </a:xfrm>
        </p:spPr>
        <p:txBody>
          <a:bodyPr/>
          <a:lstStyle/>
          <a:p>
            <a:pPr eaLnBrk="1" hangingPunct="1"/>
            <a:r>
              <a:rPr lang="en-US" sz="5400" dirty="0"/>
              <a:t>The </a:t>
            </a:r>
            <a:r>
              <a:rPr lang="en-US" sz="5400" dirty="0" err="1"/>
              <a:t>Arrays.</a:t>
            </a:r>
            <a:r>
              <a:rPr lang="en-US" sz="7200" dirty="0" err="1">
                <a:solidFill>
                  <a:srgbClr val="C00000"/>
                </a:solidFill>
              </a:rPr>
              <a:t>sort</a:t>
            </a:r>
            <a:r>
              <a:rPr lang="en-US" sz="5400" dirty="0"/>
              <a:t> Method</a:t>
            </a:r>
            <a:endParaRPr lang="en-US" sz="5400" dirty="0">
              <a:latin typeface="Book Antiqua" pitchFamily="18" charset="0"/>
              <a:hlinkClick r:id="rId2" action="ppaction://program"/>
            </a:endParaRPr>
          </a:p>
        </p:txBody>
      </p:sp>
      <p:sp>
        <p:nvSpPr>
          <p:cNvPr id="77828" name="Rectangle 4"/>
          <p:cNvSpPr>
            <a:spLocks noChangeArrowheads="1"/>
          </p:cNvSpPr>
          <p:nvPr/>
        </p:nvSpPr>
        <p:spPr bwMode="auto">
          <a:xfrm>
            <a:off x="285720" y="1214422"/>
            <a:ext cx="8629680" cy="5072078"/>
          </a:xfrm>
          <a:prstGeom prst="rect">
            <a:avLst/>
          </a:prstGeom>
          <a:noFill/>
          <a:ln w="9525">
            <a:noFill/>
            <a:miter lim="800000"/>
            <a:headEnd/>
            <a:tailEnd/>
          </a:ln>
        </p:spPr>
        <p:txBody>
          <a:bodyPr lIns="92075" tIns="46038" rIns="92075" bIns="46038"/>
          <a:lstStyle/>
          <a:p>
            <a:pPr>
              <a:lnSpc>
                <a:spcPct val="90000"/>
              </a:lnSpc>
              <a:spcBef>
                <a:spcPct val="20000"/>
              </a:spcBef>
              <a:buClr>
                <a:schemeClr val="tx2"/>
              </a:buClr>
              <a:buSzPct val="75000"/>
              <a:buFont typeface="Wingdings" pitchFamily="2" charset="2"/>
              <a:buChar char="v"/>
            </a:pPr>
            <a:r>
              <a:rPr lang="en-US" sz="2800" dirty="0">
                <a:latin typeface="+mn-lt"/>
                <a:cs typeface="Courier New" pitchFamily="49" charset="0"/>
              </a:rPr>
              <a:t> Java provides several sort methods for sorting an array of </a:t>
            </a:r>
            <a:r>
              <a:rPr lang="en-US" sz="2800" b="1" dirty="0" err="1">
                <a:latin typeface="+mn-lt"/>
                <a:cs typeface="Courier New" pitchFamily="49" charset="0"/>
              </a:rPr>
              <a:t>int</a:t>
            </a:r>
            <a:r>
              <a:rPr lang="en-US" sz="2800" dirty="0">
                <a:latin typeface="+mn-lt"/>
                <a:cs typeface="Courier New" pitchFamily="49" charset="0"/>
              </a:rPr>
              <a:t>, </a:t>
            </a:r>
            <a:r>
              <a:rPr lang="en-US" sz="2800" b="1" dirty="0">
                <a:latin typeface="+mn-lt"/>
                <a:cs typeface="Courier New" pitchFamily="49" charset="0"/>
              </a:rPr>
              <a:t>double</a:t>
            </a:r>
            <a:r>
              <a:rPr lang="en-US" sz="2800" dirty="0">
                <a:latin typeface="+mn-lt"/>
                <a:cs typeface="Courier New" pitchFamily="49" charset="0"/>
              </a:rPr>
              <a:t>, </a:t>
            </a:r>
            <a:r>
              <a:rPr lang="en-US" sz="2800" b="1" dirty="0">
                <a:latin typeface="+mn-lt"/>
                <a:cs typeface="Courier New" pitchFamily="49" charset="0"/>
              </a:rPr>
              <a:t>char</a:t>
            </a:r>
            <a:r>
              <a:rPr lang="en-US" sz="2800" dirty="0">
                <a:latin typeface="+mn-lt"/>
                <a:cs typeface="Courier New" pitchFamily="49" charset="0"/>
              </a:rPr>
              <a:t>, </a:t>
            </a:r>
            <a:r>
              <a:rPr lang="en-US" sz="2800" b="1" dirty="0">
                <a:latin typeface="+mn-lt"/>
                <a:cs typeface="Courier New" pitchFamily="49" charset="0"/>
              </a:rPr>
              <a:t>short</a:t>
            </a:r>
            <a:r>
              <a:rPr lang="en-US" sz="2800" dirty="0">
                <a:latin typeface="+mn-lt"/>
                <a:cs typeface="Courier New" pitchFamily="49" charset="0"/>
              </a:rPr>
              <a:t>, </a:t>
            </a:r>
            <a:r>
              <a:rPr lang="en-US" sz="2800" b="1" dirty="0">
                <a:latin typeface="+mn-lt"/>
                <a:cs typeface="Courier New" pitchFamily="49" charset="0"/>
              </a:rPr>
              <a:t>long</a:t>
            </a:r>
            <a:r>
              <a:rPr lang="en-US" sz="2800" dirty="0">
                <a:latin typeface="+mn-lt"/>
                <a:cs typeface="Courier New" pitchFamily="49" charset="0"/>
              </a:rPr>
              <a:t>, and </a:t>
            </a:r>
            <a:r>
              <a:rPr lang="en-US" sz="2800" b="1" dirty="0">
                <a:latin typeface="+mn-lt"/>
                <a:cs typeface="Courier New" pitchFamily="49" charset="0"/>
              </a:rPr>
              <a:t>float</a:t>
            </a:r>
            <a:r>
              <a:rPr lang="en-US" sz="2800" dirty="0">
                <a:latin typeface="+mn-lt"/>
                <a:cs typeface="Courier New" pitchFamily="49" charset="0"/>
              </a:rPr>
              <a:t> in the</a:t>
            </a:r>
            <a:r>
              <a:rPr lang="en-US" sz="2800" b="1" dirty="0">
                <a:solidFill>
                  <a:srgbClr val="C00000"/>
                </a:solidFill>
                <a:latin typeface="+mn-lt"/>
                <a:cs typeface="Courier New" pitchFamily="49" charset="0"/>
              </a:rPr>
              <a:t> </a:t>
            </a:r>
            <a:r>
              <a:rPr lang="en-US" sz="2800" b="1" dirty="0" err="1">
                <a:solidFill>
                  <a:srgbClr val="C00000"/>
                </a:solidFill>
                <a:latin typeface="+mn-lt"/>
                <a:cs typeface="Courier New" pitchFamily="49" charset="0"/>
              </a:rPr>
              <a:t>java.util.Arrays</a:t>
            </a:r>
            <a:r>
              <a:rPr lang="en-US" sz="2800" b="1" dirty="0">
                <a:solidFill>
                  <a:srgbClr val="C00000"/>
                </a:solidFill>
                <a:latin typeface="+mn-lt"/>
                <a:cs typeface="Courier New" pitchFamily="49" charset="0"/>
              </a:rPr>
              <a:t> </a:t>
            </a:r>
            <a:r>
              <a:rPr lang="en-US" sz="2800" dirty="0">
                <a:latin typeface="+mn-lt"/>
                <a:cs typeface="Courier New" pitchFamily="49" charset="0"/>
              </a:rPr>
              <a:t>class. </a:t>
            </a:r>
          </a:p>
          <a:p>
            <a:pPr>
              <a:lnSpc>
                <a:spcPct val="90000"/>
              </a:lnSpc>
              <a:spcBef>
                <a:spcPct val="20000"/>
              </a:spcBef>
              <a:buClr>
                <a:schemeClr val="tx2"/>
              </a:buClr>
              <a:buSzPct val="75000"/>
              <a:buFont typeface="Wingdings" pitchFamily="2" charset="2"/>
              <a:buChar char="v"/>
            </a:pPr>
            <a:r>
              <a:rPr lang="en-US" sz="2800" dirty="0">
                <a:latin typeface="+mn-lt"/>
                <a:cs typeface="Courier New" pitchFamily="49" charset="0"/>
              </a:rPr>
              <a:t> For example, the following code sorts an array of numbers and an array of characters:</a:t>
            </a:r>
          </a:p>
          <a:p>
            <a:pPr>
              <a:lnSpc>
                <a:spcPct val="90000"/>
              </a:lnSpc>
              <a:spcBef>
                <a:spcPct val="20000"/>
              </a:spcBef>
              <a:buClr>
                <a:schemeClr val="tx2"/>
              </a:buClr>
              <a:buSzPct val="75000"/>
              <a:buFont typeface="Monotype Sorts" pitchFamily="2" charset="2"/>
              <a:buNone/>
            </a:pPr>
            <a:endParaRPr lang="en-US" sz="2400" dirty="0">
              <a:latin typeface="+mn-lt"/>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400" dirty="0">
                <a:latin typeface="+mn-lt"/>
                <a:cs typeface="Courier New" pitchFamily="49" charset="0"/>
              </a:rPr>
              <a:t>double[] numbers = {6.0, 4.4, 1.9, 2.9, 3.4, 3.5};</a:t>
            </a:r>
            <a:endParaRPr lang="en-US" sz="2400" dirty="0">
              <a:latin typeface="+mn-lt"/>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3200" b="1" dirty="0" err="1">
                <a:solidFill>
                  <a:srgbClr val="C00000"/>
                </a:solidFill>
                <a:latin typeface="+mn-lt"/>
                <a:cs typeface="Courier New" pitchFamily="49" charset="0"/>
              </a:rPr>
              <a:t>java.util.Arrays.sort</a:t>
            </a:r>
            <a:r>
              <a:rPr lang="en-US" sz="3200" b="1" dirty="0">
                <a:solidFill>
                  <a:srgbClr val="C00000"/>
                </a:solidFill>
                <a:latin typeface="+mn-lt"/>
                <a:cs typeface="Courier New" pitchFamily="49" charset="0"/>
              </a:rPr>
              <a:t>(numbers);</a:t>
            </a:r>
            <a:endParaRPr lang="en-US" sz="3200" b="1" dirty="0">
              <a:solidFill>
                <a:srgbClr val="C00000"/>
              </a:solidFill>
              <a:latin typeface="+mn-lt"/>
              <a:cs typeface="Times New Roman" pitchFamily="18" charset="0"/>
            </a:endParaRPr>
          </a:p>
          <a:p>
            <a:pPr>
              <a:lnSpc>
                <a:spcPct val="90000"/>
              </a:lnSpc>
              <a:spcBef>
                <a:spcPct val="20000"/>
              </a:spcBef>
              <a:buClr>
                <a:schemeClr val="tx2"/>
              </a:buClr>
              <a:buSzPct val="75000"/>
              <a:buFont typeface="Monotype Sorts" pitchFamily="2" charset="2"/>
              <a:buNone/>
            </a:pPr>
            <a:r>
              <a:rPr lang="en-US" sz="2400" dirty="0">
                <a:latin typeface="+mn-lt"/>
                <a:cs typeface="Courier New" pitchFamily="49" charset="0"/>
              </a:rPr>
              <a:t> </a:t>
            </a:r>
            <a:endParaRPr lang="en-US" sz="2400" dirty="0">
              <a:latin typeface="+mn-lt"/>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400" dirty="0">
                <a:latin typeface="+mn-lt"/>
                <a:cs typeface="Courier New" pitchFamily="49" charset="0"/>
              </a:rPr>
              <a:t>char[] chars = {'a', 'A', '4', 'F', 'D', 'P'};</a:t>
            </a:r>
            <a:endParaRPr lang="en-US" sz="2400" dirty="0">
              <a:latin typeface="+mn-lt"/>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3200" b="1" dirty="0" err="1">
                <a:solidFill>
                  <a:srgbClr val="C00000"/>
                </a:solidFill>
                <a:latin typeface="+mn-lt"/>
                <a:cs typeface="Courier New" pitchFamily="49" charset="0"/>
              </a:rPr>
              <a:t>java.util.Arrays.sort</a:t>
            </a:r>
            <a:r>
              <a:rPr lang="en-US" sz="3200" b="1" dirty="0">
                <a:solidFill>
                  <a:srgbClr val="C00000"/>
                </a:solidFill>
                <a:latin typeface="+mn-lt"/>
                <a:cs typeface="Courier New" pitchFamily="49" charset="0"/>
              </a:rPr>
              <a:t>(chars);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A07B870B-1C15-40E5-A44C-B0D9F4E72426}" type="slidenum">
              <a:rPr lang="en-US"/>
              <a:pPr>
                <a:defRPr/>
              </a:pPr>
              <a:t>32</a:t>
            </a:fld>
            <a:endParaRPr lang="en-US"/>
          </a:p>
        </p:txBody>
      </p:sp>
      <p:sp>
        <p:nvSpPr>
          <p:cNvPr id="18436" name="Rectangle 2"/>
          <p:cNvSpPr>
            <a:spLocks noGrp="1" noChangeArrowheads="1"/>
          </p:cNvSpPr>
          <p:nvPr>
            <p:ph type="title"/>
          </p:nvPr>
        </p:nvSpPr>
        <p:spPr>
          <a:xfrm>
            <a:off x="71438" y="214313"/>
            <a:ext cx="9144000" cy="685800"/>
          </a:xfrm>
          <a:noFill/>
        </p:spPr>
        <p:txBody>
          <a:bodyPr/>
          <a:lstStyle/>
          <a:p>
            <a:r>
              <a:rPr lang="en-US" sz="6000" dirty="0">
                <a:solidFill>
                  <a:srgbClr val="C00000"/>
                </a:solidFill>
              </a:rPr>
              <a:t>main</a:t>
            </a:r>
            <a:r>
              <a:rPr lang="en-US" sz="4800" dirty="0"/>
              <a:t> </a:t>
            </a:r>
            <a:r>
              <a:rPr lang="en-US" sz="4000" dirty="0"/>
              <a:t>Method is just a Regular Method</a:t>
            </a:r>
          </a:p>
        </p:txBody>
      </p:sp>
      <p:sp>
        <p:nvSpPr>
          <p:cNvPr id="18437" name="Rectangle 6"/>
          <p:cNvSpPr>
            <a:spLocks noChangeArrowheads="1"/>
          </p:cNvSpPr>
          <p:nvPr/>
        </p:nvSpPr>
        <p:spPr bwMode="auto">
          <a:xfrm>
            <a:off x="0" y="29384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8438" name="Rectangle 7"/>
          <p:cNvSpPr>
            <a:spLocks noGrp="1" noChangeArrowheads="1"/>
          </p:cNvSpPr>
          <p:nvPr>
            <p:ph type="body" idx="1"/>
          </p:nvPr>
        </p:nvSpPr>
        <p:spPr>
          <a:xfrm>
            <a:off x="142844" y="1124744"/>
            <a:ext cx="8772556" cy="2590816"/>
          </a:xfrm>
          <a:noFill/>
        </p:spPr>
        <p:txBody>
          <a:bodyPr/>
          <a:lstStyle/>
          <a:p>
            <a:pPr marL="0" indent="0"/>
            <a:r>
              <a:rPr lang="en-US" dirty="0"/>
              <a:t> You can call a regular method by passing actual parameters. </a:t>
            </a:r>
          </a:p>
          <a:p>
            <a:pPr marL="0" indent="0"/>
            <a:r>
              <a:rPr lang="en-US" dirty="0"/>
              <a:t> You can pass </a:t>
            </a:r>
            <a:r>
              <a:rPr lang="en-US" b="1" dirty="0">
                <a:solidFill>
                  <a:srgbClr val="C00000"/>
                </a:solidFill>
              </a:rPr>
              <a:t>arguments</a:t>
            </a:r>
            <a:r>
              <a:rPr lang="en-US" dirty="0"/>
              <a:t> to </a:t>
            </a:r>
            <a:r>
              <a:rPr lang="en-US" sz="3600" b="1" dirty="0">
                <a:solidFill>
                  <a:srgbClr val="C00000"/>
                </a:solidFill>
              </a:rPr>
              <a:t>main</a:t>
            </a:r>
            <a:r>
              <a:rPr lang="en-US" dirty="0"/>
              <a:t>. </a:t>
            </a:r>
          </a:p>
          <a:p>
            <a:pPr marL="0" indent="0"/>
            <a:r>
              <a:rPr lang="en-US" dirty="0"/>
              <a:t> For example, the main method in class </a:t>
            </a:r>
            <a:r>
              <a:rPr lang="en-US" b="1" dirty="0">
                <a:solidFill>
                  <a:srgbClr val="C00000"/>
                </a:solidFill>
              </a:rPr>
              <a:t>B</a:t>
            </a:r>
            <a:r>
              <a:rPr lang="en-US" dirty="0"/>
              <a:t> is invoked by a method in </a:t>
            </a:r>
            <a:r>
              <a:rPr lang="en-US" b="1" dirty="0">
                <a:solidFill>
                  <a:srgbClr val="C00000"/>
                </a:solidFill>
              </a:rPr>
              <a:t>A</a:t>
            </a:r>
            <a:r>
              <a:rPr lang="en-US" dirty="0"/>
              <a:t>, as shown below:</a:t>
            </a:r>
          </a:p>
        </p:txBody>
      </p:sp>
      <p:pic>
        <p:nvPicPr>
          <p:cNvPr id="206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933056"/>
            <a:ext cx="5544616" cy="179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5013176"/>
            <a:ext cx="5508104" cy="182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6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39E0CD03-9778-4219-A32F-3DBC272C7507}" type="slidenum">
              <a:rPr lang="en-US"/>
              <a:pPr>
                <a:defRPr/>
              </a:pPr>
              <a:t>33</a:t>
            </a:fld>
            <a:endParaRPr lang="en-US" dirty="0"/>
          </a:p>
        </p:txBody>
      </p:sp>
      <p:sp>
        <p:nvSpPr>
          <p:cNvPr id="43011" name="Rectangle 2"/>
          <p:cNvSpPr>
            <a:spLocks noGrp="1" noChangeArrowheads="1"/>
          </p:cNvSpPr>
          <p:nvPr>
            <p:ph type="title"/>
          </p:nvPr>
        </p:nvSpPr>
        <p:spPr>
          <a:xfrm>
            <a:off x="285720" y="214290"/>
            <a:ext cx="8174712" cy="785835"/>
          </a:xfrm>
          <a:noFill/>
        </p:spPr>
        <p:txBody>
          <a:bodyPr/>
          <a:lstStyle/>
          <a:p>
            <a:r>
              <a:rPr lang="en-US" sz="5400" dirty="0"/>
              <a:t>Command-Line Parameters</a:t>
            </a:r>
          </a:p>
        </p:txBody>
      </p:sp>
      <p:sp>
        <p:nvSpPr>
          <p:cNvPr id="43012" name="Rectangle 3"/>
          <p:cNvSpPr>
            <a:spLocks noGrp="1" noChangeArrowheads="1"/>
          </p:cNvSpPr>
          <p:nvPr>
            <p:ph type="body" idx="1"/>
          </p:nvPr>
        </p:nvSpPr>
        <p:spPr>
          <a:xfrm>
            <a:off x="251520" y="1124744"/>
            <a:ext cx="8568952" cy="3024336"/>
          </a:xfrm>
          <a:noFill/>
        </p:spPr>
        <p:txBody>
          <a:bodyPr/>
          <a:lstStyle/>
          <a:p>
            <a:pPr>
              <a:buFont typeface="Monotype Sorts" pitchFamily="2" charset="2"/>
              <a:buNone/>
            </a:pPr>
            <a:r>
              <a:rPr lang="en-US" sz="2800" dirty="0"/>
              <a:t>class </a:t>
            </a:r>
            <a:r>
              <a:rPr lang="en-US" sz="2800" dirty="0" err="1"/>
              <a:t>TestMain</a:t>
            </a:r>
            <a:r>
              <a:rPr lang="en-US" sz="2800" dirty="0"/>
              <a:t> {	</a:t>
            </a:r>
          </a:p>
          <a:p>
            <a:pPr>
              <a:buFont typeface="Monotype Sorts" pitchFamily="2" charset="2"/>
              <a:buNone/>
            </a:pPr>
            <a:r>
              <a:rPr lang="en-US" sz="2800" dirty="0"/>
              <a:t>    public static void main(</a:t>
            </a:r>
            <a:r>
              <a:rPr lang="en-US" sz="3600" b="1" dirty="0">
                <a:solidFill>
                  <a:srgbClr val="C00000"/>
                </a:solidFill>
              </a:rPr>
              <a:t>String[] s</a:t>
            </a:r>
            <a:r>
              <a:rPr lang="en-US" sz="2800" dirty="0"/>
              <a:t>) { </a:t>
            </a:r>
          </a:p>
          <a:p>
            <a:pPr>
              <a:buFont typeface="Monotype Sorts" pitchFamily="2" charset="2"/>
              <a:buNone/>
            </a:pPr>
            <a:r>
              <a:rPr lang="en-US" sz="2800" dirty="0"/>
              <a:t>  		... </a:t>
            </a:r>
          </a:p>
          <a:p>
            <a:pPr>
              <a:buFont typeface="Monotype Sorts" pitchFamily="2" charset="2"/>
              <a:buNone/>
            </a:pPr>
            <a:r>
              <a:rPr lang="en-US" sz="2800" dirty="0"/>
              <a:t>    }</a:t>
            </a:r>
          </a:p>
          <a:p>
            <a:pPr>
              <a:buFont typeface="Monotype Sorts" pitchFamily="2" charset="2"/>
              <a:buNone/>
            </a:pPr>
            <a:r>
              <a:rPr lang="en-US" sz="2800" dirty="0"/>
              <a:t>}</a:t>
            </a:r>
          </a:p>
          <a:p>
            <a:pPr>
              <a:buFont typeface="Monotype Sorts" pitchFamily="2" charset="2"/>
              <a:buNone/>
            </a:pPr>
            <a:endParaRPr lang="en-US" dirty="0"/>
          </a:p>
          <a:p>
            <a:pPr>
              <a:buFont typeface="Monotype Sorts" pitchFamily="2" charset="2"/>
              <a:buNone/>
            </a:pPr>
            <a:endParaRPr lang="en-US" dirty="0"/>
          </a:p>
        </p:txBody>
      </p:sp>
      <p:pic>
        <p:nvPicPr>
          <p:cNvPr id="60417" name="Picture 1"/>
          <p:cNvPicPr>
            <a:picLocks noChangeAspect="1" noChangeArrowheads="1"/>
          </p:cNvPicPr>
          <p:nvPr/>
        </p:nvPicPr>
        <p:blipFill>
          <a:blip r:embed="rId2" cstate="print"/>
          <a:srcRect/>
          <a:stretch>
            <a:fillRect/>
          </a:stretch>
        </p:blipFill>
        <p:spPr bwMode="auto">
          <a:xfrm>
            <a:off x="1763688" y="3140968"/>
            <a:ext cx="6771522" cy="720080"/>
          </a:xfrm>
          <a:prstGeom prst="rect">
            <a:avLst/>
          </a:prstGeom>
          <a:noFill/>
          <a:ln w="9525">
            <a:noFill/>
            <a:miter lim="800000"/>
            <a:headEnd/>
            <a:tailEnd/>
          </a:ln>
        </p:spPr>
      </p:pic>
      <p:sp>
        <p:nvSpPr>
          <p:cNvPr id="7" name="Rectangle 3"/>
          <p:cNvSpPr txBox="1">
            <a:spLocks noChangeArrowheads="1"/>
          </p:cNvSpPr>
          <p:nvPr/>
        </p:nvSpPr>
        <p:spPr bwMode="auto">
          <a:xfrm>
            <a:off x="251520" y="4365104"/>
            <a:ext cx="8640960"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Char char="v"/>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In the </a:t>
            </a:r>
            <a:r>
              <a:rPr kumimoji="0" lang="en-US" sz="3200" b="1" i="0" u="none" strike="noStrike" kern="1200" cap="none" spc="0" normalizeH="0" baseline="0" noProof="0" dirty="0">
                <a:ln>
                  <a:noFill/>
                </a:ln>
                <a:solidFill>
                  <a:schemeClr val="tx1"/>
                </a:solidFill>
                <a:effectLst/>
                <a:uLnTx/>
                <a:uFillTx/>
                <a:latin typeface="+mn-lt"/>
                <a:ea typeface="+mn-ea"/>
                <a:cs typeface="+mn-cs"/>
              </a:rPr>
              <a:t>main</a:t>
            </a:r>
            <a:r>
              <a:rPr kumimoji="0" lang="en-US" sz="3200" b="0" i="0" u="none" strike="noStrike" kern="1200" cap="none" spc="0" normalizeH="0" baseline="0" noProof="0" dirty="0">
                <a:ln>
                  <a:noFill/>
                </a:ln>
                <a:solidFill>
                  <a:schemeClr val="tx1"/>
                </a:solidFill>
                <a:effectLst/>
                <a:uLnTx/>
                <a:uFillTx/>
                <a:latin typeface="+mn-lt"/>
                <a:ea typeface="+mn-ea"/>
                <a:cs typeface="+mn-cs"/>
              </a:rPr>
              <a:t> method, get the arguments from </a:t>
            </a:r>
            <a:r>
              <a:rPr kumimoji="0" lang="en-US" sz="3200" b="1" i="0" u="none" strike="noStrike" kern="1200" cap="none" spc="0" normalizeH="0" baseline="0" noProof="0" dirty="0">
                <a:ln>
                  <a:noFill/>
                </a:ln>
                <a:solidFill>
                  <a:srgbClr val="C00000"/>
                </a:solidFill>
                <a:effectLst/>
                <a:uLnTx/>
                <a:uFillTx/>
                <a:latin typeface="+mn-lt"/>
                <a:ea typeface="+mn-ea"/>
                <a:cs typeface="+mn-cs"/>
              </a:rPr>
              <a:t>s[0], s[1], ..., s[n]</a:t>
            </a:r>
            <a:r>
              <a:rPr kumimoji="0" lang="en-US" sz="3200" b="0" i="0" u="none" strike="noStrike" kern="1200" cap="none" spc="0" normalizeH="0" baseline="0" noProof="0" dirty="0">
                <a:ln>
                  <a:noFill/>
                </a:ln>
                <a:solidFill>
                  <a:schemeClr val="tx1"/>
                </a:solidFill>
                <a:effectLst/>
                <a:uLnTx/>
                <a:uFillTx/>
                <a:latin typeface="+mn-lt"/>
                <a:ea typeface="+mn-ea"/>
                <a:cs typeface="+mn-cs"/>
              </a:rPr>
              <a:t>, which corresponds to </a:t>
            </a:r>
            <a:r>
              <a:rPr kumimoji="0" lang="en-US" sz="3600" b="1" i="0" u="none" strike="noStrike" kern="1200" cap="none" spc="0" normalizeH="0" baseline="0" noProof="0" dirty="0">
                <a:ln>
                  <a:noFill/>
                </a:ln>
                <a:solidFill>
                  <a:srgbClr val="C00000"/>
                </a:solidFill>
                <a:effectLst/>
                <a:uLnTx/>
                <a:uFillTx/>
                <a:latin typeface="+mn-lt"/>
                <a:ea typeface="+mn-ea"/>
                <a:cs typeface="+mn-cs"/>
              </a:rPr>
              <a:t>arg0, arg1, ..., </a:t>
            </a:r>
            <a:r>
              <a:rPr kumimoji="0" lang="en-US" sz="3600" b="1" i="0" u="none" strike="noStrike" kern="1200" cap="none" spc="0" normalizeH="0" baseline="0" noProof="0" dirty="0" err="1">
                <a:ln>
                  <a:noFill/>
                </a:ln>
                <a:solidFill>
                  <a:srgbClr val="C00000"/>
                </a:solidFill>
                <a:effectLst/>
                <a:uLnTx/>
                <a:uFillTx/>
                <a:latin typeface="+mn-lt"/>
                <a:ea typeface="+mn-ea"/>
                <a:cs typeface="+mn-cs"/>
              </a:rPr>
              <a:t>argn</a:t>
            </a:r>
            <a:r>
              <a:rPr kumimoji="0" lang="en-US" sz="3600" b="1" i="0" u="none" strike="noStrike" kern="1200" cap="none" spc="0" normalizeH="0" baseline="0" noProof="0" dirty="0">
                <a:ln>
                  <a:noFill/>
                </a:ln>
                <a:solidFill>
                  <a:srgbClr val="C00000"/>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in the command line.</a:t>
            </a:r>
          </a:p>
        </p:txBody>
      </p:sp>
    </p:spTree>
    <p:extLst>
      <p:ext uri="{BB962C8B-B14F-4D97-AF65-F5344CB8AC3E}">
        <p14:creationId xmlns:p14="http://schemas.microsoft.com/office/powerpoint/2010/main" val="14816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7"/>
                                        </p:tgtEl>
                                        <p:attrNameLst>
                                          <p:attrName>style.visibility</p:attrName>
                                        </p:attrNameLst>
                                      </p:cBhvr>
                                      <p:to>
                                        <p:strVal val="visible"/>
                                      </p:to>
                                    </p:set>
                                    <p:animEffect transition="in" filter="blinds(horizontal)">
                                      <p:cBhvr>
                                        <p:cTn id="7" dur="500"/>
                                        <p:tgtEl>
                                          <p:spTgt spid="604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4294967295"/>
          </p:nvPr>
        </p:nvSpPr>
        <p:spPr>
          <a:xfrm>
            <a:off x="8316416" y="6381328"/>
            <a:ext cx="573832"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0CA216D-65FC-4F84-9BCC-69CEF7815E02}" type="slidenum">
              <a:rPr lang="en-US" altLang="en-US" sz="1400"/>
              <a:pPr>
                <a:spcBef>
                  <a:spcPct val="0"/>
                </a:spcBef>
                <a:buClrTx/>
                <a:buSzTx/>
                <a:buFontTx/>
                <a:buNone/>
              </a:pPr>
              <a:t>34</a:t>
            </a:fld>
            <a:endParaRPr lang="en-US" altLang="en-US" sz="1400" dirty="0"/>
          </a:p>
        </p:txBody>
      </p:sp>
      <p:sp>
        <p:nvSpPr>
          <p:cNvPr id="115715" name="Rectangle 2"/>
          <p:cNvSpPr>
            <a:spLocks noGrp="1" noChangeArrowheads="1"/>
          </p:cNvSpPr>
          <p:nvPr>
            <p:ph type="title"/>
          </p:nvPr>
        </p:nvSpPr>
        <p:spPr>
          <a:xfrm>
            <a:off x="323528" y="260648"/>
            <a:ext cx="6120680" cy="720080"/>
          </a:xfrm>
        </p:spPr>
        <p:txBody>
          <a:bodyPr/>
          <a:lstStyle/>
          <a:p>
            <a:r>
              <a:rPr lang="en-US" altLang="en-US" sz="5400" dirty="0"/>
              <a:t>Problem: Calculator</a:t>
            </a:r>
            <a:endParaRPr lang="en-US" altLang="en-US" sz="5400" u="sng" dirty="0">
              <a:latin typeface="Book Antiqua" pitchFamily="18" charset="0"/>
            </a:endParaRPr>
          </a:p>
        </p:txBody>
      </p:sp>
      <p:sp>
        <p:nvSpPr>
          <p:cNvPr id="115716" name="Rectangle 3"/>
          <p:cNvSpPr>
            <a:spLocks noGrp="1" noChangeArrowheads="1"/>
          </p:cNvSpPr>
          <p:nvPr>
            <p:ph type="body" idx="1"/>
          </p:nvPr>
        </p:nvSpPr>
        <p:spPr>
          <a:xfrm>
            <a:off x="323528" y="1268760"/>
            <a:ext cx="8280722" cy="2664295"/>
          </a:xfrm>
        </p:spPr>
        <p:txBody>
          <a:bodyPr/>
          <a:lstStyle/>
          <a:p>
            <a:r>
              <a:rPr lang="en-US" altLang="en-US" sz="3600" dirty="0"/>
              <a:t> Objective: Write a program that will perform binary operations on integers.  The program receives three parameters: an operator and two integers.</a:t>
            </a:r>
            <a:r>
              <a:rPr lang="en-US" altLang="en-US" sz="4000" dirty="0"/>
              <a:t> </a:t>
            </a:r>
          </a:p>
        </p:txBody>
      </p:sp>
      <p:sp>
        <p:nvSpPr>
          <p:cNvPr id="115718" name="Text Box 6"/>
          <p:cNvSpPr txBox="1">
            <a:spLocks noChangeArrowheads="1"/>
          </p:cNvSpPr>
          <p:nvPr/>
        </p:nvSpPr>
        <p:spPr bwMode="auto">
          <a:xfrm>
            <a:off x="1847056" y="4112096"/>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java Calculator 2 + 3</a:t>
            </a:r>
          </a:p>
        </p:txBody>
      </p:sp>
      <p:sp>
        <p:nvSpPr>
          <p:cNvPr id="115719" name="Text Box 8"/>
          <p:cNvSpPr txBox="1">
            <a:spLocks noChangeArrowheads="1"/>
          </p:cNvSpPr>
          <p:nvPr/>
        </p:nvSpPr>
        <p:spPr bwMode="auto">
          <a:xfrm>
            <a:off x="1847056" y="4645496"/>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java Calculator 2 - 3</a:t>
            </a:r>
          </a:p>
        </p:txBody>
      </p:sp>
      <p:sp>
        <p:nvSpPr>
          <p:cNvPr id="115721" name="Text Box 10"/>
          <p:cNvSpPr txBox="1">
            <a:spLocks noChangeArrowheads="1"/>
          </p:cNvSpPr>
          <p:nvPr/>
        </p:nvSpPr>
        <p:spPr bwMode="auto">
          <a:xfrm>
            <a:off x="1770856" y="5178896"/>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 java Calculator 2 / 3</a:t>
            </a:r>
          </a:p>
        </p:txBody>
      </p:sp>
      <p:sp>
        <p:nvSpPr>
          <p:cNvPr id="115722" name="Text Box 11"/>
          <p:cNvSpPr txBox="1">
            <a:spLocks noChangeArrowheads="1"/>
          </p:cNvSpPr>
          <p:nvPr/>
        </p:nvSpPr>
        <p:spPr bwMode="auto">
          <a:xfrm>
            <a:off x="1770856" y="5636096"/>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 java Calculator 2 . 3</a:t>
            </a:r>
          </a:p>
        </p:txBody>
      </p:sp>
    </p:spTree>
    <p:extLst>
      <p:ext uri="{BB962C8B-B14F-4D97-AF65-F5344CB8AC3E}">
        <p14:creationId xmlns:p14="http://schemas.microsoft.com/office/powerpoint/2010/main" val="406924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C0396C66-C1B4-4EC9-BFBD-CE2847B68923}" type="slidenum">
              <a:rPr lang="en-US"/>
              <a:pPr>
                <a:defRPr/>
              </a:pPr>
              <a:t>35</a:t>
            </a:fld>
            <a:endParaRPr lang="en-US"/>
          </a:p>
        </p:txBody>
      </p:sp>
      <p:sp>
        <p:nvSpPr>
          <p:cNvPr id="78851" name="Rectangle 2"/>
          <p:cNvSpPr>
            <a:spLocks noGrp="1" noChangeArrowheads="1"/>
          </p:cNvSpPr>
          <p:nvPr>
            <p:ph type="title"/>
          </p:nvPr>
        </p:nvSpPr>
        <p:spPr>
          <a:xfrm>
            <a:off x="142844" y="214291"/>
            <a:ext cx="8786874" cy="785818"/>
          </a:xfrm>
          <a:noFill/>
        </p:spPr>
        <p:txBody>
          <a:bodyPr/>
          <a:lstStyle/>
          <a:p>
            <a:pPr eaLnBrk="1" hangingPunct="1"/>
            <a:r>
              <a:rPr lang="en-US" sz="5400" dirty="0"/>
              <a:t>Declare/Create 2D Arrays</a:t>
            </a:r>
          </a:p>
        </p:txBody>
      </p:sp>
      <p:sp>
        <p:nvSpPr>
          <p:cNvPr id="78852" name="Rectangle 3"/>
          <p:cNvSpPr>
            <a:spLocks noGrp="1" noChangeArrowheads="1"/>
          </p:cNvSpPr>
          <p:nvPr>
            <p:ph type="body" idx="1"/>
          </p:nvPr>
        </p:nvSpPr>
        <p:spPr>
          <a:xfrm>
            <a:off x="1142977" y="1214456"/>
            <a:ext cx="7072361" cy="5357816"/>
          </a:xfrm>
          <a:solidFill>
            <a:schemeClr val="accent1">
              <a:lumMod val="20000"/>
              <a:lumOff val="80000"/>
            </a:schemeClr>
          </a:solidFill>
        </p:spPr>
        <p:txBody>
          <a:bodyPr/>
          <a:lstStyle/>
          <a:p>
            <a:pPr marL="0" indent="0" eaLnBrk="1" hangingPunct="1">
              <a:buFont typeface="Monotype Sorts" pitchFamily="2" charset="2"/>
              <a:buNone/>
            </a:pPr>
            <a:r>
              <a:rPr lang="en-US" sz="2400" b="1" dirty="0"/>
              <a:t>// Declare array </a:t>
            </a:r>
            <a:r>
              <a:rPr lang="en-US" sz="2400" b="1" dirty="0" err="1"/>
              <a:t>refvar</a:t>
            </a:r>
            <a:endParaRPr lang="en-US" sz="2400" b="1" dirty="0"/>
          </a:p>
          <a:p>
            <a:pPr marL="0" indent="0" eaLnBrk="1" hangingPunct="1">
              <a:buFont typeface="Monotype Sorts" pitchFamily="2" charset="2"/>
              <a:buNone/>
            </a:pPr>
            <a:r>
              <a:rPr lang="en-US" b="1" dirty="0" err="1"/>
              <a:t>dataType</a:t>
            </a:r>
            <a:r>
              <a:rPr lang="en-US" sz="3600" b="1" dirty="0"/>
              <a:t>[][]</a:t>
            </a:r>
            <a:r>
              <a:rPr lang="en-US" b="1" dirty="0"/>
              <a:t> </a:t>
            </a:r>
            <a:r>
              <a:rPr lang="en-US" b="1" dirty="0" err="1"/>
              <a:t>refVar</a:t>
            </a:r>
            <a:r>
              <a:rPr lang="en-US" b="1" dirty="0"/>
              <a:t>; </a:t>
            </a:r>
          </a:p>
          <a:p>
            <a:pPr marL="0" indent="0" eaLnBrk="1" hangingPunct="1">
              <a:buFont typeface="Monotype Sorts" pitchFamily="2" charset="2"/>
              <a:buNone/>
            </a:pPr>
            <a:endParaRPr lang="en-US" sz="2400" b="1" dirty="0"/>
          </a:p>
          <a:p>
            <a:pPr marL="0" indent="0" eaLnBrk="1" hangingPunct="1">
              <a:buFont typeface="Monotype Sorts" pitchFamily="2" charset="2"/>
              <a:buNone/>
            </a:pPr>
            <a:r>
              <a:rPr lang="en-US" sz="2400" b="1" dirty="0"/>
              <a:t>// Create array and assign its reference to variable</a:t>
            </a:r>
          </a:p>
          <a:p>
            <a:pPr marL="0" indent="0" eaLnBrk="1" hangingPunct="1">
              <a:buFont typeface="Monotype Sorts" pitchFamily="2" charset="2"/>
              <a:buNone/>
            </a:pPr>
            <a:r>
              <a:rPr lang="en-US" b="1" dirty="0" err="1"/>
              <a:t>refVar</a:t>
            </a:r>
            <a:r>
              <a:rPr lang="en-US" b="1" dirty="0"/>
              <a:t> = new </a:t>
            </a:r>
            <a:r>
              <a:rPr lang="en-US" b="1" dirty="0" err="1"/>
              <a:t>dataType</a:t>
            </a:r>
            <a:r>
              <a:rPr lang="en-US" b="1" dirty="0"/>
              <a:t>[10][10]; </a:t>
            </a:r>
          </a:p>
          <a:p>
            <a:pPr marL="0" indent="0" eaLnBrk="1" hangingPunct="1">
              <a:buFont typeface="Monotype Sorts" pitchFamily="2" charset="2"/>
              <a:buNone/>
            </a:pPr>
            <a:endParaRPr lang="en-US" sz="2400" b="1" dirty="0"/>
          </a:p>
          <a:p>
            <a:pPr marL="0" indent="0" eaLnBrk="1" hangingPunct="1">
              <a:buFont typeface="Monotype Sorts" pitchFamily="2" charset="2"/>
              <a:buNone/>
            </a:pPr>
            <a:r>
              <a:rPr lang="en-US" sz="2400" b="1" dirty="0"/>
              <a:t>// Combine declaration and creation in one statement</a:t>
            </a:r>
          </a:p>
          <a:p>
            <a:pPr marL="0" indent="0" eaLnBrk="1" hangingPunct="1">
              <a:buFont typeface="Monotype Sorts" pitchFamily="2" charset="2"/>
              <a:buNone/>
            </a:pPr>
            <a:r>
              <a:rPr lang="en-US" sz="2800" b="1" dirty="0" err="1"/>
              <a:t>dataType</a:t>
            </a:r>
            <a:r>
              <a:rPr lang="en-US" sz="2800" b="1" dirty="0"/>
              <a:t>[][] </a:t>
            </a:r>
            <a:r>
              <a:rPr lang="en-US" sz="2800" b="1" dirty="0" err="1"/>
              <a:t>refVar</a:t>
            </a:r>
            <a:r>
              <a:rPr lang="en-US" sz="2800" b="1" dirty="0"/>
              <a:t> = new </a:t>
            </a:r>
            <a:r>
              <a:rPr lang="en-US" sz="2800" b="1" dirty="0" err="1"/>
              <a:t>dataType</a:t>
            </a:r>
            <a:r>
              <a:rPr lang="en-US" sz="2800" b="1" dirty="0"/>
              <a:t>[10][10]; </a:t>
            </a:r>
          </a:p>
          <a:p>
            <a:pPr marL="0" indent="0" eaLnBrk="1" hangingPunct="1">
              <a:buFont typeface="Monotype Sorts" pitchFamily="2" charset="2"/>
              <a:buNone/>
            </a:pPr>
            <a:endParaRPr lang="en-US" sz="2400" b="1" dirty="0"/>
          </a:p>
          <a:p>
            <a:pPr marL="0" indent="0" eaLnBrk="1" hangingPunct="1">
              <a:buFont typeface="Monotype Sorts" pitchFamily="2" charset="2"/>
              <a:buNone/>
            </a:pPr>
            <a:r>
              <a:rPr lang="en-US" sz="2400" b="1" dirty="0"/>
              <a:t>// Alternative syntax</a:t>
            </a:r>
          </a:p>
          <a:p>
            <a:pPr marL="0" indent="0" eaLnBrk="1" hangingPunct="1">
              <a:buFont typeface="Monotype Sorts" pitchFamily="2" charset="2"/>
              <a:buNone/>
            </a:pPr>
            <a:r>
              <a:rPr lang="en-US" sz="2800" b="1" dirty="0" err="1"/>
              <a:t>dataType</a:t>
            </a:r>
            <a:r>
              <a:rPr lang="en-US" sz="2800" b="1" dirty="0"/>
              <a:t> </a:t>
            </a:r>
            <a:r>
              <a:rPr lang="en-US" sz="2800" b="1" dirty="0" err="1"/>
              <a:t>refVar</a:t>
            </a:r>
            <a:r>
              <a:rPr lang="en-US" sz="2800" b="1" dirty="0"/>
              <a:t>[][] = new </a:t>
            </a:r>
            <a:r>
              <a:rPr lang="en-US" sz="2800" b="1" dirty="0" err="1"/>
              <a:t>dataType</a:t>
            </a:r>
            <a:r>
              <a:rPr lang="en-US" sz="2800" b="1" dirty="0"/>
              <a:t>[10][10];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6E9FEE04-5971-488A-92F9-09A3F1E3E80F}" type="slidenum">
              <a:rPr lang="en-US"/>
              <a:pPr>
                <a:defRPr/>
              </a:pPr>
              <a:t>36</a:t>
            </a:fld>
            <a:endParaRPr lang="en-US"/>
          </a:p>
        </p:txBody>
      </p:sp>
      <p:sp>
        <p:nvSpPr>
          <p:cNvPr id="79875" name="Rectangle 2"/>
          <p:cNvSpPr>
            <a:spLocks noGrp="1" noChangeArrowheads="1"/>
          </p:cNvSpPr>
          <p:nvPr>
            <p:ph type="title"/>
          </p:nvPr>
        </p:nvSpPr>
        <p:spPr>
          <a:xfrm>
            <a:off x="214313" y="214290"/>
            <a:ext cx="8643967" cy="714398"/>
          </a:xfrm>
          <a:noFill/>
        </p:spPr>
        <p:txBody>
          <a:bodyPr/>
          <a:lstStyle/>
          <a:p>
            <a:pPr eaLnBrk="1" hangingPunct="1"/>
            <a:r>
              <a:rPr lang="en-US" sz="5400" dirty="0"/>
              <a:t>Creating 2D Arrays </a:t>
            </a:r>
          </a:p>
        </p:txBody>
      </p:sp>
      <p:sp>
        <p:nvSpPr>
          <p:cNvPr id="79876" name="Rectangle 3"/>
          <p:cNvSpPr>
            <a:spLocks noGrp="1" noChangeArrowheads="1"/>
          </p:cNvSpPr>
          <p:nvPr>
            <p:ph type="body" idx="1"/>
          </p:nvPr>
        </p:nvSpPr>
        <p:spPr>
          <a:xfrm>
            <a:off x="857224" y="1643063"/>
            <a:ext cx="7715304" cy="3286135"/>
          </a:xfrm>
          <a:solidFill>
            <a:schemeClr val="accent1">
              <a:lumMod val="20000"/>
              <a:lumOff val="80000"/>
            </a:schemeClr>
          </a:solidFill>
        </p:spPr>
        <p:txBody>
          <a:bodyPr/>
          <a:lstStyle/>
          <a:p>
            <a:pPr marL="0" indent="0" eaLnBrk="1" hangingPunct="1">
              <a:lnSpc>
                <a:spcPct val="90000"/>
              </a:lnSpc>
              <a:buFont typeface="Monotype Sorts" pitchFamily="2" charset="2"/>
              <a:buNone/>
            </a:pPr>
            <a:endParaRPr lang="en-US" b="1" dirty="0"/>
          </a:p>
          <a:p>
            <a:pPr marL="0" indent="0" eaLnBrk="1" hangingPunct="1">
              <a:lnSpc>
                <a:spcPct val="90000"/>
              </a:lnSpc>
              <a:buFont typeface="Monotype Sorts" pitchFamily="2" charset="2"/>
              <a:buNone/>
            </a:pPr>
            <a:r>
              <a:rPr lang="en-US" b="1" dirty="0" err="1"/>
              <a:t>int</a:t>
            </a:r>
            <a:r>
              <a:rPr lang="en-US" b="1" dirty="0"/>
              <a:t>[][] matrix = new </a:t>
            </a:r>
            <a:r>
              <a:rPr lang="en-US" b="1" dirty="0" err="1"/>
              <a:t>int</a:t>
            </a:r>
            <a:r>
              <a:rPr lang="en-US" b="1" dirty="0"/>
              <a:t>[10][10];</a:t>
            </a:r>
          </a:p>
          <a:p>
            <a:pPr marL="0" indent="0" eaLnBrk="1" hangingPunct="1">
              <a:lnSpc>
                <a:spcPct val="90000"/>
              </a:lnSpc>
              <a:buFont typeface="Monotype Sorts" pitchFamily="2" charset="2"/>
              <a:buNone/>
            </a:pPr>
            <a:endParaRPr lang="en-US" b="1" dirty="0"/>
          </a:p>
          <a:p>
            <a:pPr marL="0" indent="0" eaLnBrk="1" hangingPunct="1">
              <a:lnSpc>
                <a:spcPct val="90000"/>
              </a:lnSpc>
              <a:spcBef>
                <a:spcPct val="0"/>
              </a:spcBef>
              <a:buFont typeface="Monotype Sorts" pitchFamily="2" charset="2"/>
              <a:buNone/>
            </a:pPr>
            <a:r>
              <a:rPr lang="en-US" b="1" dirty="0"/>
              <a:t>for (</a:t>
            </a:r>
            <a:r>
              <a:rPr lang="en-US" b="1" dirty="0" err="1"/>
              <a:t>int</a:t>
            </a:r>
            <a:r>
              <a:rPr lang="en-US" b="1" dirty="0"/>
              <a:t> </a:t>
            </a:r>
            <a:r>
              <a:rPr lang="en-US" b="1" dirty="0" err="1"/>
              <a:t>i</a:t>
            </a:r>
            <a:r>
              <a:rPr lang="en-US" b="1" dirty="0"/>
              <a:t> = 0; </a:t>
            </a:r>
            <a:r>
              <a:rPr lang="en-US" b="1" dirty="0" err="1"/>
              <a:t>i</a:t>
            </a:r>
            <a:r>
              <a:rPr lang="en-US" b="1" dirty="0"/>
              <a:t> &lt; </a:t>
            </a:r>
            <a:r>
              <a:rPr lang="en-US" b="1" dirty="0" err="1"/>
              <a:t>matrix.length</a:t>
            </a:r>
            <a:r>
              <a:rPr lang="en-US" b="1" dirty="0"/>
              <a:t>; </a:t>
            </a:r>
            <a:r>
              <a:rPr lang="en-US" b="1" dirty="0" err="1"/>
              <a:t>i</a:t>
            </a:r>
            <a:r>
              <a:rPr lang="en-US" b="1" dirty="0"/>
              <a:t>++)</a:t>
            </a:r>
          </a:p>
          <a:p>
            <a:pPr marL="0" indent="0" eaLnBrk="1" hangingPunct="1">
              <a:lnSpc>
                <a:spcPct val="90000"/>
              </a:lnSpc>
              <a:spcBef>
                <a:spcPct val="0"/>
              </a:spcBef>
              <a:buFont typeface="Monotype Sorts" pitchFamily="2" charset="2"/>
              <a:buNone/>
            </a:pPr>
            <a:r>
              <a:rPr lang="en-US" b="1" dirty="0"/>
              <a:t>  for (</a:t>
            </a:r>
            <a:r>
              <a:rPr lang="en-US" b="1" dirty="0" err="1"/>
              <a:t>int</a:t>
            </a:r>
            <a:r>
              <a:rPr lang="en-US" b="1" dirty="0"/>
              <a:t> j = 0; j &lt; </a:t>
            </a:r>
            <a:r>
              <a:rPr lang="en-US" sz="3600" b="1" dirty="0"/>
              <a:t>matrix[</a:t>
            </a:r>
            <a:r>
              <a:rPr lang="en-US" sz="3600" b="1" dirty="0" err="1"/>
              <a:t>i</a:t>
            </a:r>
            <a:r>
              <a:rPr lang="en-US" sz="3600" b="1" dirty="0"/>
              <a:t>]</a:t>
            </a:r>
            <a:r>
              <a:rPr lang="en-US" b="1" dirty="0"/>
              <a:t>.length; j++)</a:t>
            </a:r>
          </a:p>
          <a:p>
            <a:pPr marL="0" indent="0" eaLnBrk="1" hangingPunct="1">
              <a:lnSpc>
                <a:spcPct val="90000"/>
              </a:lnSpc>
              <a:spcBef>
                <a:spcPct val="0"/>
              </a:spcBef>
              <a:buFont typeface="Monotype Sorts" pitchFamily="2" charset="2"/>
              <a:buNone/>
            </a:pPr>
            <a:r>
              <a:rPr lang="en-US" b="1" dirty="0"/>
              <a:t>    matrix[</a:t>
            </a:r>
            <a:r>
              <a:rPr lang="en-US" b="1" dirty="0" err="1"/>
              <a:t>i</a:t>
            </a:r>
            <a:r>
              <a:rPr lang="en-US" b="1" dirty="0"/>
              <a:t>][j] = (</a:t>
            </a:r>
            <a:r>
              <a:rPr lang="en-US" b="1" dirty="0" err="1"/>
              <a:t>int</a:t>
            </a:r>
            <a:r>
              <a:rPr lang="en-US" b="1" dirty="0"/>
              <a:t>)(</a:t>
            </a:r>
            <a:r>
              <a:rPr lang="en-US" b="1" dirty="0" err="1"/>
              <a:t>Math.random</a:t>
            </a:r>
            <a:r>
              <a:rPr lang="en-US" b="1" dirty="0"/>
              <a:t>() * 1000);</a:t>
            </a:r>
          </a:p>
          <a:p>
            <a:pPr marL="0" indent="0" eaLnBrk="1" hangingPunct="1">
              <a:lnSpc>
                <a:spcPct val="90000"/>
              </a:lnSpc>
              <a:buFont typeface="Monotype Sorts" pitchFamily="2" charset="2"/>
              <a:buNone/>
            </a:pPr>
            <a:endParaRPr lang="en-US" b="1"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6553200" y="6399213"/>
            <a:ext cx="1905000" cy="457200"/>
          </a:xfrm>
        </p:spPr>
        <p:txBody>
          <a:bodyPr/>
          <a:lstStyle/>
          <a:p>
            <a:pPr>
              <a:defRPr/>
            </a:pPr>
            <a:fld id="{76ADF066-FB47-416C-BB62-BD3A4964EC39}" type="slidenum">
              <a:rPr lang="en-US"/>
              <a:pPr>
                <a:defRPr/>
              </a:pPr>
              <a:t>37</a:t>
            </a:fld>
            <a:endParaRPr lang="en-US" dirty="0"/>
          </a:p>
        </p:txBody>
      </p:sp>
      <p:sp>
        <p:nvSpPr>
          <p:cNvPr id="80899" name="Rectangle 2"/>
          <p:cNvSpPr>
            <a:spLocks noGrp="1" noChangeArrowheads="1"/>
          </p:cNvSpPr>
          <p:nvPr>
            <p:ph type="title"/>
          </p:nvPr>
        </p:nvSpPr>
        <p:spPr>
          <a:xfrm>
            <a:off x="152400" y="428604"/>
            <a:ext cx="8839200" cy="1143008"/>
          </a:xfrm>
          <a:noFill/>
        </p:spPr>
        <p:txBody>
          <a:bodyPr/>
          <a:lstStyle/>
          <a:p>
            <a:pPr eaLnBrk="1" hangingPunct="1"/>
            <a:r>
              <a:rPr lang="en-US" dirty="0"/>
              <a:t>Declaring, Creating, and Initializing Using Shorthand Notations</a:t>
            </a:r>
          </a:p>
        </p:txBody>
      </p:sp>
      <p:sp>
        <p:nvSpPr>
          <p:cNvPr id="80900" name="Rectangle 3"/>
          <p:cNvSpPr>
            <a:spLocks noGrp="1" noChangeArrowheads="1"/>
          </p:cNvSpPr>
          <p:nvPr>
            <p:ph type="body" idx="1"/>
          </p:nvPr>
        </p:nvSpPr>
        <p:spPr>
          <a:xfrm>
            <a:off x="228600" y="1643050"/>
            <a:ext cx="8763000" cy="1023950"/>
          </a:xfrm>
          <a:noFill/>
        </p:spPr>
        <p:txBody>
          <a:bodyPr/>
          <a:lstStyle/>
          <a:p>
            <a:r>
              <a:rPr lang="en-US" dirty="0"/>
              <a:t> You can also use an array </a:t>
            </a:r>
            <a:r>
              <a:rPr lang="en-US" dirty="0" err="1"/>
              <a:t>initializer</a:t>
            </a:r>
            <a:r>
              <a:rPr lang="en-US" dirty="0"/>
              <a:t> to declare, create and initialize a 2-dimensional array.</a:t>
            </a:r>
          </a:p>
          <a:p>
            <a:r>
              <a:rPr lang="en-US" dirty="0"/>
              <a:t> For example:</a:t>
            </a:r>
          </a:p>
        </p:txBody>
      </p:sp>
      <p:sp>
        <p:nvSpPr>
          <p:cNvPr id="80902" name="Rectangle 5"/>
          <p:cNvSpPr>
            <a:spLocks noChangeArrowheads="1"/>
          </p:cNvSpPr>
          <p:nvPr/>
        </p:nvSpPr>
        <p:spPr bwMode="auto">
          <a:xfrm>
            <a:off x="2571736" y="3500438"/>
            <a:ext cx="2500330" cy="3143272"/>
          </a:xfrm>
          <a:prstGeom prst="rect">
            <a:avLst/>
          </a:prstGeom>
          <a:solidFill>
            <a:schemeClr val="accent1">
              <a:lumMod val="20000"/>
              <a:lumOff val="80000"/>
            </a:schemeClr>
          </a:solidFill>
          <a:ln w="9525">
            <a:solidFill>
              <a:srgbClr val="FF0000"/>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int[][] array = {</a:t>
            </a:r>
          </a:p>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  {1, 2, 3},</a:t>
            </a:r>
          </a:p>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  {4, 5, 6},</a:t>
            </a:r>
          </a:p>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  {7, 8, 9},</a:t>
            </a:r>
          </a:p>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  {10, 11, 12}</a:t>
            </a:r>
          </a:p>
          <a:p>
            <a:pPr marL="342900" indent="-342900">
              <a:spcBef>
                <a:spcPct val="20000"/>
              </a:spcBef>
              <a:buClr>
                <a:schemeClr val="tx2"/>
              </a:buClr>
              <a:buSzPct val="75000"/>
              <a:buFont typeface="Monotype Sorts" pitchFamily="2" charset="2"/>
              <a:buNone/>
            </a:pPr>
            <a:r>
              <a:rPr lang="en-US" sz="2800" b="1">
                <a:latin typeface="+mn-lt"/>
                <a:cs typeface="Times New Roman" pitchFamily="18" charset="0"/>
              </a:rPr>
              <a:t>};</a:t>
            </a:r>
            <a:endParaRPr lang="en-US" sz="2000" b="1">
              <a:latin typeface="+mn-lt"/>
              <a:cs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ED1B9478-78EE-45EA-A5E9-6488C301C1CE}" type="slidenum">
              <a:rPr lang="en-US"/>
              <a:pPr>
                <a:defRPr/>
              </a:pPr>
              <a:t>38</a:t>
            </a:fld>
            <a:endParaRPr lang="en-US"/>
          </a:p>
        </p:txBody>
      </p:sp>
      <p:sp>
        <p:nvSpPr>
          <p:cNvPr id="18436" name="Rectangle 2"/>
          <p:cNvSpPr>
            <a:spLocks noGrp="1" noChangeArrowheads="1"/>
          </p:cNvSpPr>
          <p:nvPr>
            <p:ph type="title"/>
          </p:nvPr>
        </p:nvSpPr>
        <p:spPr>
          <a:xfrm>
            <a:off x="285720" y="285727"/>
            <a:ext cx="6215106" cy="619147"/>
          </a:xfrm>
        </p:spPr>
        <p:txBody>
          <a:bodyPr/>
          <a:lstStyle/>
          <a:p>
            <a:pPr eaLnBrk="1" hangingPunct="1"/>
            <a:r>
              <a:rPr lang="en-US" sz="5400" dirty="0"/>
              <a:t>Lengths of 2D Arrays</a:t>
            </a:r>
            <a:endParaRPr lang="en-US" sz="5400" dirty="0">
              <a:latin typeface="Book Antiqua" pitchFamily="18" charset="0"/>
              <a:hlinkClick r:id="rId2" action="ppaction://program"/>
            </a:endParaRPr>
          </a:p>
        </p:txBody>
      </p:sp>
      <p:sp>
        <p:nvSpPr>
          <p:cNvPr id="18437" name="Rectangle 12"/>
          <p:cNvSpPr>
            <a:spLocks noChangeArrowheads="1"/>
          </p:cNvSpPr>
          <p:nvPr/>
        </p:nvSpPr>
        <p:spPr bwMode="auto">
          <a:xfrm>
            <a:off x="2466975" y="2790825"/>
            <a:ext cx="9144000" cy="0"/>
          </a:xfrm>
          <a:prstGeom prst="rect">
            <a:avLst/>
          </a:prstGeom>
          <a:noFill/>
          <a:ln w="12700">
            <a:noFill/>
            <a:miter lim="800000"/>
            <a:headEnd type="none" w="sm" len="sm"/>
            <a:tailEnd type="none" w="sm" len="sm"/>
          </a:ln>
        </p:spPr>
        <p:txBody>
          <a:bodyPr>
            <a:spAutoFit/>
          </a:bodyPr>
          <a:lstStyle/>
          <a:p>
            <a:endParaRPr lang="en-US"/>
          </a:p>
        </p:txBody>
      </p:sp>
      <p:sp>
        <p:nvSpPr>
          <p:cNvPr id="18438" name="Rectangle 17"/>
          <p:cNvSpPr>
            <a:spLocks noGrp="1" noChangeArrowheads="1"/>
          </p:cNvSpPr>
          <p:nvPr>
            <p:ph type="body" idx="1"/>
          </p:nvPr>
        </p:nvSpPr>
        <p:spPr>
          <a:xfrm>
            <a:off x="685800" y="1657350"/>
            <a:ext cx="6553200" cy="628650"/>
          </a:xfrm>
          <a:noFill/>
        </p:spPr>
        <p:txBody>
          <a:bodyPr/>
          <a:lstStyle/>
          <a:p>
            <a:pPr algn="ctr" eaLnBrk="1" hangingPunct="1">
              <a:buFont typeface="Monotype Sorts" pitchFamily="2" charset="2"/>
              <a:buNone/>
            </a:pPr>
            <a:r>
              <a:rPr lang="en-US" sz="3600" dirty="0" err="1">
                <a:cs typeface="Times New Roman" pitchFamily="18" charset="0"/>
              </a:rPr>
              <a:t>int</a:t>
            </a:r>
            <a:r>
              <a:rPr lang="en-US" sz="3600" dirty="0">
                <a:cs typeface="Times New Roman" pitchFamily="18" charset="0"/>
              </a:rPr>
              <a:t>[][] x = new </a:t>
            </a:r>
            <a:r>
              <a:rPr lang="en-US" sz="3600" dirty="0" err="1">
                <a:cs typeface="Times New Roman" pitchFamily="18" charset="0"/>
              </a:rPr>
              <a:t>int</a:t>
            </a:r>
            <a:r>
              <a:rPr lang="en-US" sz="3600" dirty="0">
                <a:cs typeface="Times New Roman" pitchFamily="18" charset="0"/>
              </a:rPr>
              <a:t>[3][4];</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471738"/>
            <a:ext cx="8909050" cy="259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6553200" y="6399213"/>
            <a:ext cx="1905000" cy="457200"/>
          </a:xfrm>
        </p:spPr>
        <p:txBody>
          <a:bodyPr/>
          <a:lstStyle/>
          <a:p>
            <a:pPr>
              <a:defRPr/>
            </a:pPr>
            <a:fld id="{A73B195C-9E21-475F-8772-A2D468C3A1F9}" type="slidenum">
              <a:rPr lang="en-US"/>
              <a:pPr>
                <a:defRPr/>
              </a:pPr>
              <a:t>39</a:t>
            </a:fld>
            <a:endParaRPr lang="en-US"/>
          </a:p>
        </p:txBody>
      </p:sp>
      <p:sp>
        <p:nvSpPr>
          <p:cNvPr id="81923" name="Rectangle 2"/>
          <p:cNvSpPr>
            <a:spLocks noGrp="1" noChangeArrowheads="1"/>
          </p:cNvSpPr>
          <p:nvPr>
            <p:ph type="title"/>
          </p:nvPr>
        </p:nvSpPr>
        <p:spPr>
          <a:xfrm>
            <a:off x="285752" y="166670"/>
            <a:ext cx="7500958" cy="762000"/>
          </a:xfrm>
        </p:spPr>
        <p:txBody>
          <a:bodyPr/>
          <a:lstStyle/>
          <a:p>
            <a:pPr eaLnBrk="1" hangingPunct="1"/>
            <a:r>
              <a:rPr lang="en-US" sz="5400" dirty="0"/>
              <a:t>Lengths of 2D Arrays, </a:t>
            </a:r>
            <a:r>
              <a:rPr lang="en-US" sz="3600" dirty="0"/>
              <a:t>cont.</a:t>
            </a:r>
            <a:endParaRPr lang="en-US" sz="3600" dirty="0">
              <a:latin typeface="Book Antiqua" pitchFamily="18" charset="0"/>
              <a:hlinkClick r:id="rId2" action="ppaction://program"/>
            </a:endParaRPr>
          </a:p>
        </p:txBody>
      </p:sp>
      <p:sp>
        <p:nvSpPr>
          <p:cNvPr id="81924" name="Rectangle 3"/>
          <p:cNvSpPr>
            <a:spLocks noGrp="1" noChangeArrowheads="1"/>
          </p:cNvSpPr>
          <p:nvPr>
            <p:ph type="body" idx="1"/>
          </p:nvPr>
        </p:nvSpPr>
        <p:spPr>
          <a:xfrm>
            <a:off x="685800" y="1657350"/>
            <a:ext cx="3352800" cy="3143250"/>
          </a:xfrm>
          <a:solidFill>
            <a:schemeClr val="accent1">
              <a:lumMod val="20000"/>
              <a:lumOff val="80000"/>
            </a:schemeClr>
          </a:solidFill>
        </p:spPr>
        <p:txBody>
          <a:bodyPr/>
          <a:lstStyle/>
          <a:p>
            <a:pPr eaLnBrk="1" hangingPunct="1">
              <a:buFont typeface="Monotype Sorts" pitchFamily="2" charset="2"/>
              <a:buNone/>
            </a:pPr>
            <a:r>
              <a:rPr lang="en-US" sz="2800">
                <a:cs typeface="Times New Roman" pitchFamily="18" charset="0"/>
              </a:rPr>
              <a:t>int</a:t>
            </a:r>
            <a:r>
              <a:rPr lang="en-US" b="1">
                <a:cs typeface="Times New Roman" pitchFamily="18" charset="0"/>
              </a:rPr>
              <a:t>[][]</a:t>
            </a:r>
            <a:r>
              <a:rPr lang="en-US" sz="2800">
                <a:cs typeface="Times New Roman" pitchFamily="18" charset="0"/>
              </a:rPr>
              <a:t> array = {</a:t>
            </a:r>
          </a:p>
          <a:p>
            <a:pPr lvl="1" eaLnBrk="1" hangingPunct="1">
              <a:buFont typeface="Monotype Sorts" pitchFamily="2" charset="2"/>
              <a:buNone/>
            </a:pPr>
            <a:r>
              <a:rPr lang="en-US">
                <a:cs typeface="Times New Roman" pitchFamily="18" charset="0"/>
              </a:rPr>
              <a:t>  {1, 2, 3},</a:t>
            </a:r>
          </a:p>
          <a:p>
            <a:pPr lvl="1" eaLnBrk="1" hangingPunct="1">
              <a:buFont typeface="Monotype Sorts" pitchFamily="2" charset="2"/>
              <a:buNone/>
            </a:pPr>
            <a:r>
              <a:rPr lang="en-US">
                <a:cs typeface="Times New Roman" pitchFamily="18" charset="0"/>
              </a:rPr>
              <a:t>  {4, 5, 6},</a:t>
            </a:r>
          </a:p>
          <a:p>
            <a:pPr lvl="1" eaLnBrk="1" hangingPunct="1">
              <a:buFont typeface="Monotype Sorts" pitchFamily="2" charset="2"/>
              <a:buNone/>
            </a:pPr>
            <a:r>
              <a:rPr lang="en-US">
                <a:cs typeface="Times New Roman" pitchFamily="18" charset="0"/>
              </a:rPr>
              <a:t>  {7, 8, 9},</a:t>
            </a:r>
          </a:p>
          <a:p>
            <a:pPr lvl="1" eaLnBrk="1" hangingPunct="1">
              <a:buFont typeface="Monotype Sorts" pitchFamily="2" charset="2"/>
              <a:buNone/>
            </a:pPr>
            <a:r>
              <a:rPr lang="en-US">
                <a:cs typeface="Times New Roman" pitchFamily="18" charset="0"/>
              </a:rPr>
              <a:t>  {10, 11, 12}</a:t>
            </a:r>
          </a:p>
          <a:p>
            <a:pPr eaLnBrk="1" hangingPunct="1">
              <a:buFont typeface="Monotype Sorts" pitchFamily="2" charset="2"/>
              <a:buNone/>
            </a:pPr>
            <a:r>
              <a:rPr lang="en-US" sz="2800">
                <a:cs typeface="Times New Roman" pitchFamily="18" charset="0"/>
              </a:rPr>
              <a:t>};</a:t>
            </a:r>
          </a:p>
        </p:txBody>
      </p:sp>
      <p:sp>
        <p:nvSpPr>
          <p:cNvPr id="81925" name="Rectangle 4"/>
          <p:cNvSpPr>
            <a:spLocks noChangeArrowheads="1"/>
          </p:cNvSpPr>
          <p:nvPr/>
        </p:nvSpPr>
        <p:spPr bwMode="auto">
          <a:xfrm>
            <a:off x="5029200" y="1752600"/>
            <a:ext cx="3352800" cy="283845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sz="2800" dirty="0" err="1">
                <a:latin typeface="+mn-lt"/>
                <a:cs typeface="Times New Roman" pitchFamily="18" charset="0"/>
              </a:rPr>
              <a:t>array.length</a:t>
            </a:r>
            <a:endParaRPr lang="en-US" sz="2800" dirty="0">
              <a:latin typeface="+mn-lt"/>
              <a:cs typeface="Times New Roman" pitchFamily="18" charset="0"/>
            </a:endParaRPr>
          </a:p>
          <a:p>
            <a:pPr marL="342900" indent="-342900">
              <a:spcBef>
                <a:spcPct val="20000"/>
              </a:spcBef>
              <a:buClr>
                <a:schemeClr val="tx2"/>
              </a:buClr>
              <a:buSzPct val="75000"/>
              <a:buFont typeface="Monotype Sorts" pitchFamily="2" charset="2"/>
              <a:buNone/>
            </a:pPr>
            <a:r>
              <a:rPr lang="en-US" sz="2800" dirty="0">
                <a:latin typeface="+mn-lt"/>
                <a:cs typeface="Times New Roman" pitchFamily="18" charset="0"/>
              </a:rPr>
              <a:t>array[0].length</a:t>
            </a:r>
          </a:p>
          <a:p>
            <a:pPr marL="342900" indent="-342900">
              <a:spcBef>
                <a:spcPct val="20000"/>
              </a:spcBef>
              <a:buClr>
                <a:schemeClr val="tx2"/>
              </a:buClr>
              <a:buSzPct val="75000"/>
              <a:buFont typeface="Monotype Sorts" pitchFamily="2" charset="2"/>
              <a:buNone/>
            </a:pPr>
            <a:r>
              <a:rPr lang="en-US" sz="2800" dirty="0">
                <a:latin typeface="+mn-lt"/>
                <a:cs typeface="Times New Roman" pitchFamily="18" charset="0"/>
              </a:rPr>
              <a:t>array[1].length</a:t>
            </a:r>
          </a:p>
          <a:p>
            <a:pPr marL="342900" indent="-342900">
              <a:spcBef>
                <a:spcPct val="20000"/>
              </a:spcBef>
              <a:buClr>
                <a:schemeClr val="tx2"/>
              </a:buClr>
              <a:buSzPct val="75000"/>
              <a:buFont typeface="Monotype Sorts" pitchFamily="2" charset="2"/>
              <a:buNone/>
            </a:pPr>
            <a:r>
              <a:rPr lang="en-US" sz="2800" dirty="0">
                <a:latin typeface="+mn-lt"/>
                <a:cs typeface="Times New Roman" pitchFamily="18" charset="0"/>
              </a:rPr>
              <a:t>array[2].length</a:t>
            </a:r>
          </a:p>
          <a:p>
            <a:pPr marL="342900" indent="-342900">
              <a:spcBef>
                <a:spcPct val="20000"/>
              </a:spcBef>
              <a:buClr>
                <a:schemeClr val="tx2"/>
              </a:buClr>
              <a:buSzPct val="75000"/>
              <a:buFont typeface="Monotype Sorts" pitchFamily="2" charset="2"/>
              <a:buNone/>
            </a:pPr>
            <a:r>
              <a:rPr lang="en-US" sz="2800" dirty="0">
                <a:latin typeface="+mn-lt"/>
                <a:cs typeface="Times New Roman" pitchFamily="18" charset="0"/>
              </a:rPr>
              <a:t>array[3].length</a:t>
            </a:r>
          </a:p>
          <a:p>
            <a:pPr marL="342900" indent="-342900">
              <a:spcBef>
                <a:spcPct val="20000"/>
              </a:spcBef>
              <a:buClr>
                <a:schemeClr val="tx2"/>
              </a:buClr>
              <a:buSzPct val="75000"/>
              <a:buFont typeface="Monotype Sorts" pitchFamily="2" charset="2"/>
              <a:buNone/>
            </a:pPr>
            <a:endParaRPr lang="en-US" sz="2800" dirty="0">
              <a:latin typeface="+mn-lt"/>
              <a:cs typeface="Times New Roman" pitchFamily="18" charset="0"/>
            </a:endParaRPr>
          </a:p>
        </p:txBody>
      </p:sp>
      <p:sp>
        <p:nvSpPr>
          <p:cNvPr id="81926" name="Rectangle 5"/>
          <p:cNvSpPr>
            <a:spLocks noChangeArrowheads="1"/>
          </p:cNvSpPr>
          <p:nvPr/>
        </p:nvSpPr>
        <p:spPr bwMode="auto">
          <a:xfrm>
            <a:off x="285750" y="5181600"/>
            <a:ext cx="8572500" cy="604838"/>
          </a:xfrm>
          <a:prstGeom prst="rect">
            <a:avLst/>
          </a:prstGeom>
          <a:noFill/>
          <a:ln w="9525">
            <a:noFill/>
            <a:miter lim="800000"/>
            <a:headEnd/>
            <a:tailEnd/>
          </a:ln>
        </p:spPr>
        <p:txBody>
          <a:bodyPr lIns="92075" tIns="46038" rIns="92075" bIns="46038"/>
          <a:lstStyle/>
          <a:p>
            <a:pPr marL="342900" indent="-342900" algn="ctr">
              <a:spcBef>
                <a:spcPct val="20000"/>
              </a:spcBef>
              <a:buClr>
                <a:schemeClr val="tx2"/>
              </a:buClr>
              <a:buSzPct val="75000"/>
              <a:buFont typeface="Monotype Sorts" pitchFamily="2" charset="2"/>
              <a:buNone/>
            </a:pPr>
            <a:r>
              <a:rPr lang="en-US" sz="3200" dirty="0">
                <a:latin typeface="+mn-lt"/>
                <a:cs typeface="Times New Roman" pitchFamily="18" charset="0"/>
              </a:rPr>
              <a:t>array[4].length </a:t>
            </a:r>
            <a:r>
              <a:rPr lang="en-US" sz="3200" dirty="0">
                <a:latin typeface="+mn-lt"/>
                <a:cs typeface="Times New Roman" pitchFamily="18" charset="0"/>
                <a:sym typeface="Wingdings" pitchFamily="2" charset="2"/>
              </a:rPr>
              <a:t></a:t>
            </a:r>
            <a:r>
              <a:rPr lang="en-US" sz="3200" dirty="0">
                <a:latin typeface="+mn-lt"/>
                <a:cs typeface="Times New Roman" pitchFamily="18" charset="0"/>
              </a:rPr>
              <a:t>  </a:t>
            </a:r>
            <a:r>
              <a:rPr lang="en-US" sz="2800" b="1" dirty="0" err="1">
                <a:solidFill>
                  <a:srgbClr val="C00000"/>
                </a:solidFill>
                <a:latin typeface="+mn-lt"/>
                <a:cs typeface="Times New Roman" pitchFamily="18" charset="0"/>
              </a:rPr>
              <a:t>ArrayIndexOutOfBoundsException</a:t>
            </a:r>
            <a:endParaRPr lang="en-US" sz="3200" b="1" dirty="0">
              <a:solidFill>
                <a:srgbClr val="C00000"/>
              </a:solidFill>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D2F3F282-F0D5-4E03-8643-B9515E6B391C}" type="slidenum">
              <a:rPr lang="en-US"/>
              <a:pPr>
                <a:defRPr/>
              </a:pPr>
              <a:t>4</a:t>
            </a:fld>
            <a:endParaRPr lang="en-US"/>
          </a:p>
        </p:txBody>
      </p:sp>
      <p:sp>
        <p:nvSpPr>
          <p:cNvPr id="27651" name="Rectangle 2"/>
          <p:cNvSpPr>
            <a:spLocks noGrp="1" noChangeArrowheads="1"/>
          </p:cNvSpPr>
          <p:nvPr>
            <p:ph type="title"/>
          </p:nvPr>
        </p:nvSpPr>
        <p:spPr>
          <a:xfrm>
            <a:off x="285720" y="214290"/>
            <a:ext cx="5286412" cy="700088"/>
          </a:xfrm>
          <a:noFill/>
        </p:spPr>
        <p:txBody>
          <a:bodyPr/>
          <a:lstStyle/>
          <a:p>
            <a:pPr eaLnBrk="1" hangingPunct="1"/>
            <a:r>
              <a:rPr lang="en-US" sz="5400" dirty="0"/>
              <a:t>Creating Arrays</a:t>
            </a:r>
          </a:p>
        </p:txBody>
      </p:sp>
      <p:sp>
        <p:nvSpPr>
          <p:cNvPr id="27652" name="Rectangle 3"/>
          <p:cNvSpPr>
            <a:spLocks noGrp="1" noChangeArrowheads="1"/>
          </p:cNvSpPr>
          <p:nvPr>
            <p:ph type="body" idx="1"/>
          </p:nvPr>
        </p:nvSpPr>
        <p:spPr>
          <a:xfrm>
            <a:off x="304832" y="1285860"/>
            <a:ext cx="8196258" cy="4629168"/>
          </a:xfrm>
          <a:noFill/>
        </p:spPr>
        <p:txBody>
          <a:bodyPr/>
          <a:lstStyle/>
          <a:p>
            <a:pPr algn="ctr" eaLnBrk="1" hangingPunct="1">
              <a:buFont typeface="Monotype Sorts" pitchFamily="2" charset="2"/>
              <a:buNone/>
            </a:pPr>
            <a:r>
              <a:rPr lang="en-US" sz="3600" b="1" dirty="0" err="1"/>
              <a:t>arrayRefVar</a:t>
            </a:r>
            <a:r>
              <a:rPr lang="en-US" sz="3600" b="1" dirty="0"/>
              <a:t> = new </a:t>
            </a:r>
            <a:r>
              <a:rPr lang="en-US" sz="3600" b="1" dirty="0" err="1"/>
              <a:t>datatype</a:t>
            </a:r>
            <a:r>
              <a:rPr lang="en-US" sz="3600" b="1" dirty="0"/>
              <a:t>[</a:t>
            </a:r>
            <a:r>
              <a:rPr lang="en-US" sz="3600" b="1" dirty="0" err="1"/>
              <a:t>arraySize</a:t>
            </a:r>
            <a:r>
              <a:rPr lang="en-US" sz="3600" b="1" dirty="0"/>
              <a:t>];</a:t>
            </a:r>
            <a:endParaRPr lang="en-US" sz="4000" b="1" dirty="0"/>
          </a:p>
          <a:p>
            <a:pPr eaLnBrk="1" hangingPunct="1">
              <a:buFont typeface="Monotype Sorts" pitchFamily="2" charset="2"/>
              <a:buNone/>
            </a:pPr>
            <a:r>
              <a:rPr lang="en-US" dirty="0"/>
              <a:t>Example:</a:t>
            </a:r>
            <a:endParaRPr lang="en-US" sz="3600" dirty="0"/>
          </a:p>
          <a:p>
            <a:pPr algn="ctr" eaLnBrk="1" hangingPunct="1">
              <a:buFont typeface="Monotype Sorts" pitchFamily="2" charset="2"/>
              <a:buNone/>
            </a:pPr>
            <a:r>
              <a:rPr lang="en-US" sz="4400" b="1" dirty="0" err="1">
                <a:solidFill>
                  <a:srgbClr val="C00000"/>
                </a:solidFill>
              </a:rPr>
              <a:t>myList</a:t>
            </a:r>
            <a:r>
              <a:rPr lang="en-US" sz="4400" b="1" dirty="0">
                <a:solidFill>
                  <a:srgbClr val="C00000"/>
                </a:solidFill>
              </a:rPr>
              <a:t> = new double[10];</a:t>
            </a:r>
            <a:endParaRPr lang="en-US" sz="5400" b="1" dirty="0">
              <a:solidFill>
                <a:srgbClr val="C00000"/>
              </a:solidFill>
            </a:endParaRPr>
          </a:p>
          <a:p>
            <a:pPr eaLnBrk="1" hangingPunct="1">
              <a:buFont typeface="Wingdings" pitchFamily="2" charset="2"/>
              <a:buChar char="§"/>
            </a:pPr>
            <a:r>
              <a:rPr lang="en-US" sz="2800" b="1" dirty="0" err="1">
                <a:solidFill>
                  <a:srgbClr val="C00000"/>
                </a:solidFill>
              </a:rPr>
              <a:t>myList</a:t>
            </a:r>
            <a:r>
              <a:rPr lang="en-US" sz="2800" b="1" dirty="0">
                <a:solidFill>
                  <a:srgbClr val="C00000"/>
                </a:solidFill>
              </a:rPr>
              <a:t>[0]</a:t>
            </a:r>
            <a:r>
              <a:rPr lang="en-US" sz="3600" b="1" dirty="0">
                <a:solidFill>
                  <a:srgbClr val="C00000"/>
                </a:solidFill>
              </a:rPr>
              <a:t> </a:t>
            </a:r>
            <a:r>
              <a:rPr lang="en-US" sz="3600" dirty="0"/>
              <a:t>references the 1</a:t>
            </a:r>
            <a:r>
              <a:rPr lang="en-US" sz="3600" baseline="30000" dirty="0"/>
              <a:t>st</a:t>
            </a:r>
            <a:r>
              <a:rPr lang="en-US" sz="3600" dirty="0"/>
              <a:t> element in the array.</a:t>
            </a:r>
          </a:p>
          <a:p>
            <a:pPr eaLnBrk="1" hangingPunct="1">
              <a:buFont typeface="Wingdings" pitchFamily="2" charset="2"/>
              <a:buChar char="§"/>
            </a:pPr>
            <a:r>
              <a:rPr lang="en-US" sz="2800" b="1" dirty="0" err="1">
                <a:solidFill>
                  <a:srgbClr val="C00000"/>
                </a:solidFill>
              </a:rPr>
              <a:t>myList</a:t>
            </a:r>
            <a:r>
              <a:rPr lang="en-US" sz="2800" b="1" dirty="0">
                <a:solidFill>
                  <a:srgbClr val="C00000"/>
                </a:solidFill>
              </a:rPr>
              <a:t>[9]</a:t>
            </a:r>
            <a:r>
              <a:rPr lang="en-US" sz="3600" b="1" dirty="0">
                <a:solidFill>
                  <a:srgbClr val="C00000"/>
                </a:solidFill>
              </a:rPr>
              <a:t> </a:t>
            </a:r>
            <a:r>
              <a:rPr lang="en-US" sz="3600" dirty="0"/>
              <a:t>references the last element in the array.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399213"/>
            <a:ext cx="1905000" cy="457200"/>
          </a:xfrm>
        </p:spPr>
        <p:txBody>
          <a:bodyPr/>
          <a:lstStyle/>
          <a:p>
            <a:pPr>
              <a:defRPr/>
            </a:pPr>
            <a:fld id="{B1108D6A-F4F6-4A87-8BF4-C9DB1439C391}" type="slidenum">
              <a:rPr lang="en-US"/>
              <a:pPr>
                <a:defRPr/>
              </a:pPr>
              <a:t>40</a:t>
            </a:fld>
            <a:endParaRPr lang="en-US"/>
          </a:p>
        </p:txBody>
      </p:sp>
      <p:sp>
        <p:nvSpPr>
          <p:cNvPr id="82947" name="Rectangle 2"/>
          <p:cNvSpPr>
            <a:spLocks noGrp="1" noChangeArrowheads="1"/>
          </p:cNvSpPr>
          <p:nvPr>
            <p:ph type="title"/>
          </p:nvPr>
        </p:nvSpPr>
        <p:spPr>
          <a:xfrm>
            <a:off x="285750" y="214291"/>
            <a:ext cx="4643440" cy="714380"/>
          </a:xfrm>
        </p:spPr>
        <p:txBody>
          <a:bodyPr/>
          <a:lstStyle/>
          <a:p>
            <a:pPr eaLnBrk="1" hangingPunct="1"/>
            <a:r>
              <a:rPr lang="en-US" sz="5400" dirty="0"/>
              <a:t>Ragged Arrays</a:t>
            </a:r>
            <a:endParaRPr lang="en-US" sz="5400" dirty="0">
              <a:latin typeface="Book Antiqua" pitchFamily="18" charset="0"/>
              <a:hlinkClick r:id="rId2" action="ppaction://program"/>
            </a:endParaRPr>
          </a:p>
        </p:txBody>
      </p:sp>
      <p:sp>
        <p:nvSpPr>
          <p:cNvPr id="82948" name="Rectangle 3"/>
          <p:cNvSpPr>
            <a:spLocks noGrp="1" noChangeArrowheads="1"/>
          </p:cNvSpPr>
          <p:nvPr>
            <p:ph type="body" idx="1"/>
          </p:nvPr>
        </p:nvSpPr>
        <p:spPr>
          <a:xfrm>
            <a:off x="228600" y="1071563"/>
            <a:ext cx="8772525" cy="1997397"/>
          </a:xfrm>
        </p:spPr>
        <p:txBody>
          <a:bodyPr/>
          <a:lstStyle/>
          <a:p>
            <a:pPr eaLnBrk="1" hangingPunct="1"/>
            <a:r>
              <a:rPr lang="en-US" sz="2800" dirty="0">
                <a:cs typeface="Times New Roman" pitchFamily="18" charset="0"/>
              </a:rPr>
              <a:t>Each row in a 2D array is </a:t>
            </a:r>
            <a:r>
              <a:rPr lang="en-US" sz="2800" b="1" dirty="0">
                <a:solidFill>
                  <a:srgbClr val="C00000"/>
                </a:solidFill>
                <a:cs typeface="Times New Roman" pitchFamily="18" charset="0"/>
              </a:rPr>
              <a:t>itself</a:t>
            </a:r>
            <a:r>
              <a:rPr lang="en-US" sz="2800" dirty="0">
                <a:cs typeface="Times New Roman" pitchFamily="18" charset="0"/>
              </a:rPr>
              <a:t> an array. So, the </a:t>
            </a:r>
            <a:r>
              <a:rPr lang="en-US" sz="2800" b="1" dirty="0">
                <a:solidFill>
                  <a:srgbClr val="C00000"/>
                </a:solidFill>
                <a:cs typeface="Times New Roman" pitchFamily="18" charset="0"/>
              </a:rPr>
              <a:t>rows can have different lengths</a:t>
            </a:r>
            <a:r>
              <a:rPr lang="en-US" sz="2800" dirty="0">
                <a:cs typeface="Times New Roman" pitchFamily="18" charset="0"/>
              </a:rPr>
              <a:t>. </a:t>
            </a:r>
          </a:p>
          <a:p>
            <a:r>
              <a:rPr lang="en-US" sz="2800" dirty="0">
                <a:cs typeface="Times New Roman" pitchFamily="18" charset="0"/>
              </a:rPr>
              <a:t> Such an array is known as </a:t>
            </a:r>
            <a:r>
              <a:rPr lang="en-US" sz="2800" i="1" dirty="0">
                <a:cs typeface="Times New Roman" pitchFamily="18" charset="0"/>
              </a:rPr>
              <a:t>a </a:t>
            </a:r>
            <a:r>
              <a:rPr lang="en-US" b="1" i="1" dirty="0">
                <a:solidFill>
                  <a:srgbClr val="C00000"/>
                </a:solidFill>
                <a:cs typeface="Times New Roman" pitchFamily="18" charset="0"/>
              </a:rPr>
              <a:t>ragged array</a:t>
            </a:r>
            <a:r>
              <a:rPr lang="en-US" sz="2800" dirty="0">
                <a:cs typeface="Times New Roman" pitchFamily="18" charset="0"/>
              </a:rPr>
              <a:t>. </a:t>
            </a:r>
          </a:p>
          <a:p>
            <a:pPr eaLnBrk="1" hangingPunct="1">
              <a:buFont typeface="Monotype Sorts" pitchFamily="2" charset="2"/>
              <a:buNone/>
            </a:pPr>
            <a:r>
              <a:rPr lang="en-US" sz="2800" dirty="0">
                <a:cs typeface="Times New Roman" pitchFamily="18" charset="0"/>
              </a:rPr>
              <a:t>For example: </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69" y="2996952"/>
            <a:ext cx="891532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1845A7C-6966-4C93-8BE7-B86C32C2428B}" type="slidenum">
              <a:rPr lang="en-US" altLang="en-US" sz="1400"/>
              <a:pPr>
                <a:spcBef>
                  <a:spcPct val="0"/>
                </a:spcBef>
                <a:buClrTx/>
                <a:buSzTx/>
                <a:buFontTx/>
                <a:buNone/>
              </a:pPr>
              <a:t>41</a:t>
            </a:fld>
            <a:endParaRPr lang="en-US" altLang="en-US" sz="1400"/>
          </a:p>
        </p:txBody>
      </p:sp>
      <p:sp>
        <p:nvSpPr>
          <p:cNvPr id="18435" name="Rectangle 2"/>
          <p:cNvSpPr>
            <a:spLocks noGrp="1" noChangeArrowheads="1"/>
          </p:cNvSpPr>
          <p:nvPr>
            <p:ph type="title"/>
          </p:nvPr>
        </p:nvSpPr>
        <p:spPr>
          <a:xfrm>
            <a:off x="309563" y="260648"/>
            <a:ext cx="4550469" cy="648072"/>
          </a:xfrm>
        </p:spPr>
        <p:txBody>
          <a:bodyPr/>
          <a:lstStyle/>
          <a:p>
            <a:r>
              <a:rPr lang="en-US" altLang="en-US" sz="5400" dirty="0">
                <a:cs typeface="Times New Roman" pitchFamily="18" charset="0"/>
              </a:rPr>
              <a:t>Printing arrays</a:t>
            </a:r>
            <a:endParaRPr lang="en-US" altLang="en-US" sz="5400" dirty="0">
              <a:cs typeface="Times New Roman" pitchFamily="18" charset="0"/>
              <a:hlinkClick r:id="rId2" action="ppaction://program"/>
            </a:endParaRPr>
          </a:p>
        </p:txBody>
      </p:sp>
      <p:sp>
        <p:nvSpPr>
          <p:cNvPr id="18436" name="Rectangle 3"/>
          <p:cNvSpPr>
            <a:spLocks noGrp="1" noChangeArrowheads="1"/>
          </p:cNvSpPr>
          <p:nvPr>
            <p:ph type="body" idx="1"/>
          </p:nvPr>
        </p:nvSpPr>
        <p:spPr>
          <a:xfrm>
            <a:off x="155575" y="1778000"/>
            <a:ext cx="8832850" cy="4027264"/>
          </a:xfrm>
        </p:spPr>
        <p:txBody>
          <a:bodyPr/>
          <a:lstStyle/>
          <a:p>
            <a:pPr marL="609600" indent="-609600">
              <a:lnSpc>
                <a:spcPct val="80000"/>
              </a:lnSpc>
              <a:buFont typeface="Monotype Sorts"/>
              <a:buNone/>
            </a:pPr>
            <a:r>
              <a:rPr lang="en-US" altLang="en-US" dirty="0">
                <a:solidFill>
                  <a:schemeClr val="tx2"/>
                </a:solidFill>
              </a:rPr>
              <a:t>for (</a:t>
            </a:r>
            <a:r>
              <a:rPr lang="en-US" altLang="en-US" dirty="0" err="1">
                <a:solidFill>
                  <a:schemeClr val="tx2"/>
                </a:solidFill>
              </a:rPr>
              <a:t>int</a:t>
            </a:r>
            <a:r>
              <a:rPr lang="en-US" altLang="en-US" dirty="0">
                <a:solidFill>
                  <a:schemeClr val="tx2"/>
                </a:solidFill>
              </a:rPr>
              <a:t> row = 0; row &lt; </a:t>
            </a:r>
            <a:r>
              <a:rPr lang="en-US" altLang="en-US" dirty="0" err="1">
                <a:solidFill>
                  <a:schemeClr val="tx2"/>
                </a:solidFill>
              </a:rPr>
              <a:t>matrix.length</a:t>
            </a:r>
            <a:r>
              <a:rPr lang="en-US" altLang="en-US" dirty="0">
                <a:solidFill>
                  <a:schemeClr val="tx2"/>
                </a:solidFill>
              </a:rPr>
              <a:t>; row++) {</a:t>
            </a:r>
          </a:p>
          <a:p>
            <a:pPr marL="609600" indent="-609600">
              <a:lnSpc>
                <a:spcPct val="80000"/>
              </a:lnSpc>
              <a:buFont typeface="Monotype Sorts"/>
              <a:buNone/>
            </a:pPr>
            <a:r>
              <a:rPr lang="en-US" altLang="en-US" dirty="0">
                <a:solidFill>
                  <a:schemeClr val="tx2"/>
                </a:solidFill>
              </a:rPr>
              <a:t>  for (</a:t>
            </a:r>
            <a:r>
              <a:rPr lang="en-US" altLang="en-US" dirty="0" err="1">
                <a:solidFill>
                  <a:schemeClr val="tx2"/>
                </a:solidFill>
              </a:rPr>
              <a:t>int</a:t>
            </a:r>
            <a:r>
              <a:rPr lang="en-US" altLang="en-US" dirty="0">
                <a:solidFill>
                  <a:schemeClr val="tx2"/>
                </a:solidFill>
              </a:rPr>
              <a:t> column = 0; column &lt; matrix[row].length;     </a:t>
            </a:r>
          </a:p>
          <a:p>
            <a:pPr marL="609600" indent="-609600">
              <a:lnSpc>
                <a:spcPct val="80000"/>
              </a:lnSpc>
              <a:buFont typeface="Monotype Sorts"/>
              <a:buNone/>
            </a:pPr>
            <a:r>
              <a:rPr lang="en-US" altLang="en-US" dirty="0">
                <a:solidFill>
                  <a:schemeClr val="tx2"/>
                </a:solidFill>
              </a:rPr>
              <a:t>                      column++) {</a:t>
            </a:r>
          </a:p>
          <a:p>
            <a:pPr marL="609600" indent="-609600">
              <a:lnSpc>
                <a:spcPct val="80000"/>
              </a:lnSpc>
              <a:buFont typeface="Monotype Sorts"/>
              <a:buNone/>
            </a:pPr>
            <a:r>
              <a:rPr lang="en-US" altLang="en-US" dirty="0">
                <a:solidFill>
                  <a:schemeClr val="tx2"/>
                </a:solidFill>
              </a:rPr>
              <a:t>         </a:t>
            </a:r>
            <a:r>
              <a:rPr lang="en-US" altLang="en-US" dirty="0" err="1">
                <a:solidFill>
                  <a:schemeClr val="tx2"/>
                </a:solidFill>
              </a:rPr>
              <a:t>System.out.print</a:t>
            </a:r>
            <a:r>
              <a:rPr lang="en-US" altLang="en-US" dirty="0">
                <a:solidFill>
                  <a:schemeClr val="tx2"/>
                </a:solidFill>
              </a:rPr>
              <a:t>(matrix[row][column] + " ");</a:t>
            </a:r>
          </a:p>
          <a:p>
            <a:pPr marL="609600" indent="-609600">
              <a:lnSpc>
                <a:spcPct val="80000"/>
              </a:lnSpc>
              <a:buFont typeface="Monotype Sorts"/>
              <a:buNone/>
            </a:pPr>
            <a:r>
              <a:rPr lang="en-US" altLang="en-US" dirty="0">
                <a:solidFill>
                  <a:schemeClr val="tx2"/>
                </a:solidFill>
              </a:rPr>
              <a:t>  }</a:t>
            </a:r>
          </a:p>
          <a:p>
            <a:pPr marL="609600" indent="-609600">
              <a:lnSpc>
                <a:spcPct val="80000"/>
              </a:lnSpc>
              <a:buFont typeface="Monotype Sorts"/>
              <a:buNone/>
            </a:pPr>
            <a:endParaRPr lang="en-US" altLang="en-US" dirty="0">
              <a:solidFill>
                <a:schemeClr val="tx2"/>
              </a:solidFill>
            </a:endParaRPr>
          </a:p>
          <a:p>
            <a:pPr marL="609600" indent="-609600">
              <a:lnSpc>
                <a:spcPct val="80000"/>
              </a:lnSpc>
              <a:buFont typeface="Monotype Sorts"/>
              <a:buNone/>
            </a:pPr>
            <a:r>
              <a:rPr lang="en-US" altLang="en-US" dirty="0">
                <a:solidFill>
                  <a:schemeClr val="tx2"/>
                </a:solidFill>
              </a:rPr>
              <a:t>  </a:t>
            </a:r>
            <a:r>
              <a:rPr lang="en-US" altLang="en-US" dirty="0" err="1">
                <a:solidFill>
                  <a:schemeClr val="tx2"/>
                </a:solidFill>
              </a:rPr>
              <a:t>System.out.println</a:t>
            </a:r>
            <a:r>
              <a:rPr lang="en-US" altLang="en-US" dirty="0">
                <a:solidFill>
                  <a:schemeClr val="tx2"/>
                </a:solidFill>
              </a:rPr>
              <a:t>();</a:t>
            </a:r>
          </a:p>
          <a:p>
            <a:pPr marL="609600" indent="-609600">
              <a:lnSpc>
                <a:spcPct val="80000"/>
              </a:lnSpc>
              <a:buFont typeface="Monotype Sorts"/>
              <a:buNone/>
            </a:pPr>
            <a:r>
              <a:rPr lang="en-US" altLang="en-US" dirty="0">
                <a:solidFill>
                  <a:schemeClr val="tx2"/>
                </a:solidFill>
              </a:rPr>
              <a:t>} </a:t>
            </a:r>
          </a:p>
        </p:txBody>
      </p:sp>
      <p:sp>
        <p:nvSpPr>
          <p:cNvPr id="1843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615325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4294967295"/>
          </p:nvPr>
        </p:nvSpPr>
        <p:spPr>
          <a:xfrm>
            <a:off x="8172400" y="6392086"/>
            <a:ext cx="861864"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4DE9119-D9D0-4E0E-AEF4-3771D175B95D}" type="slidenum">
              <a:rPr lang="en-US" altLang="en-US" sz="1400"/>
              <a:pPr>
                <a:spcBef>
                  <a:spcPct val="0"/>
                </a:spcBef>
                <a:buClrTx/>
                <a:buSzTx/>
                <a:buFontTx/>
                <a:buNone/>
              </a:pPr>
              <a:t>42</a:t>
            </a:fld>
            <a:endParaRPr lang="en-US" altLang="en-US" sz="1400" dirty="0"/>
          </a:p>
        </p:txBody>
      </p:sp>
      <p:sp>
        <p:nvSpPr>
          <p:cNvPr id="25603" name="Rectangle 2"/>
          <p:cNvSpPr>
            <a:spLocks noGrp="1" noChangeArrowheads="1"/>
          </p:cNvSpPr>
          <p:nvPr>
            <p:ph type="title"/>
          </p:nvPr>
        </p:nvSpPr>
        <p:spPr>
          <a:xfrm>
            <a:off x="323528" y="116632"/>
            <a:ext cx="5112568" cy="857250"/>
          </a:xfrm>
        </p:spPr>
        <p:txBody>
          <a:bodyPr/>
          <a:lstStyle/>
          <a:p>
            <a:r>
              <a:rPr lang="en-US" altLang="en-US" sz="5400" dirty="0"/>
              <a:t>What is Sudoku?</a:t>
            </a:r>
          </a:p>
        </p:txBody>
      </p:sp>
      <p:sp>
        <p:nvSpPr>
          <p:cNvPr id="25604"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8" name="Rectangle 7"/>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1"/>
          <p:cNvSpPr/>
          <p:nvPr/>
        </p:nvSpPr>
        <p:spPr>
          <a:xfrm>
            <a:off x="4386685" y="1651516"/>
            <a:ext cx="3912289" cy="369332"/>
          </a:xfrm>
          <a:prstGeom prst="rect">
            <a:avLst/>
          </a:prstGeom>
        </p:spPr>
        <p:txBody>
          <a:bodyPr wrap="none">
            <a:spAutoFit/>
          </a:bodyPr>
          <a:lstStyle/>
          <a:p>
            <a:r>
              <a:rPr lang="en-US" altLang="en-US" b="1" dirty="0">
                <a:latin typeface="+mn-lt"/>
              </a:rPr>
              <a:t>Checking Whether a Solution Is Correct</a:t>
            </a:r>
            <a:endParaRPr lang="en-US" b="1" dirty="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24966"/>
            <a:ext cx="3672408" cy="3724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82813"/>
            <a:ext cx="3672408" cy="376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0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2197D938-EE9E-425C-B0B0-E822F1D0E799}" type="slidenum">
              <a:rPr lang="en-US"/>
              <a:pPr>
                <a:defRPr/>
              </a:pPr>
              <a:t>43</a:t>
            </a:fld>
            <a:endParaRPr lang="en-US"/>
          </a:p>
        </p:txBody>
      </p:sp>
      <p:sp>
        <p:nvSpPr>
          <p:cNvPr id="91139" name="Rectangle 2"/>
          <p:cNvSpPr>
            <a:spLocks noGrp="1" noChangeArrowheads="1"/>
          </p:cNvSpPr>
          <p:nvPr>
            <p:ph type="title"/>
          </p:nvPr>
        </p:nvSpPr>
        <p:spPr>
          <a:xfrm>
            <a:off x="285720" y="214290"/>
            <a:ext cx="7772400" cy="785818"/>
          </a:xfrm>
          <a:noFill/>
        </p:spPr>
        <p:txBody>
          <a:bodyPr/>
          <a:lstStyle/>
          <a:p>
            <a:pPr eaLnBrk="1" hangingPunct="1"/>
            <a:r>
              <a:rPr lang="en-US" sz="5400" dirty="0"/>
              <a:t>Multidimensional Arrays</a:t>
            </a:r>
          </a:p>
        </p:txBody>
      </p:sp>
      <p:sp>
        <p:nvSpPr>
          <p:cNvPr id="91140" name="Rectangle 3"/>
          <p:cNvSpPr>
            <a:spLocks noGrp="1" noChangeArrowheads="1"/>
          </p:cNvSpPr>
          <p:nvPr>
            <p:ph type="body" idx="1"/>
          </p:nvPr>
        </p:nvSpPr>
        <p:spPr>
          <a:xfrm>
            <a:off x="304800" y="1066800"/>
            <a:ext cx="8610600" cy="5105400"/>
          </a:xfrm>
          <a:noFill/>
        </p:spPr>
        <p:txBody>
          <a:bodyPr/>
          <a:lstStyle/>
          <a:p>
            <a:pPr marL="0" indent="0" eaLnBrk="1" hangingPunct="1">
              <a:spcAft>
                <a:spcPts val="1200"/>
              </a:spcAft>
            </a:pPr>
            <a:r>
              <a:rPr lang="en-US" dirty="0">
                <a:cs typeface="Times New Roman" pitchFamily="18" charset="0"/>
              </a:rPr>
              <a:t> Occasionally, you will need to represent </a:t>
            </a:r>
          </a:p>
          <a:p>
            <a:pPr marL="0" indent="0" algn="ctr" eaLnBrk="1" hangingPunct="1">
              <a:spcAft>
                <a:spcPts val="1200"/>
              </a:spcAft>
              <a:buFont typeface="Wingdings" pitchFamily="2" charset="2"/>
              <a:buNone/>
            </a:pPr>
            <a:r>
              <a:rPr lang="en-US" sz="4400" b="1" dirty="0">
                <a:cs typeface="Times New Roman" pitchFamily="18" charset="0"/>
              </a:rPr>
              <a:t>n-dimensional</a:t>
            </a:r>
            <a:r>
              <a:rPr lang="en-US" dirty="0">
                <a:cs typeface="Times New Roman" pitchFamily="18" charset="0"/>
              </a:rPr>
              <a:t> data structures. </a:t>
            </a:r>
          </a:p>
          <a:p>
            <a:pPr marL="0" indent="0" eaLnBrk="1" hangingPunct="1">
              <a:spcAft>
                <a:spcPts val="1200"/>
              </a:spcAft>
            </a:pPr>
            <a:r>
              <a:rPr lang="en-US" dirty="0">
                <a:cs typeface="Times New Roman" pitchFamily="18" charset="0"/>
              </a:rPr>
              <a:t> In Java, you can create n-dimensional arrays for any integer n. </a:t>
            </a:r>
          </a:p>
          <a:p>
            <a:pPr marL="0" indent="0" eaLnBrk="1" hangingPunct="1">
              <a:spcAft>
                <a:spcPts val="1200"/>
              </a:spcAft>
            </a:pPr>
            <a:r>
              <a:rPr lang="en-US" dirty="0">
                <a:cs typeface="Times New Roman" pitchFamily="18" charset="0"/>
              </a:rPr>
              <a:t> The way to declare two-dimensional array variables and create two-dimensional arrays can be generalized to declare n-dimensional array variables and create n-dimensional arrays for </a:t>
            </a:r>
            <a:r>
              <a:rPr lang="en-US" b="1" dirty="0">
                <a:cs typeface="Times New Roman" pitchFamily="18" charset="0"/>
              </a:rPr>
              <a:t>n &gt; 2</a:t>
            </a:r>
            <a:r>
              <a:rPr lang="en-US" dirty="0">
                <a:cs typeface="Times New Roman" pitchFamily="18" charset="0"/>
              </a:rPr>
              <a:t>.</a:t>
            </a:r>
          </a:p>
          <a:p>
            <a:pPr marL="0" indent="0" eaLnBrk="1" hangingPunct="1">
              <a:spcAft>
                <a:spcPts val="1200"/>
              </a:spcAft>
              <a:buFont typeface="Monotype Sorts" pitchFamily="2" charset="2"/>
              <a:buNone/>
            </a:pPr>
            <a:endParaRPr lang="en-US" dirty="0">
              <a:cs typeface="Times New Roman"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553200" y="6399213"/>
            <a:ext cx="1905000" cy="457200"/>
          </a:xfrm>
        </p:spPr>
        <p:txBody>
          <a:bodyPr/>
          <a:lstStyle/>
          <a:p>
            <a:pPr>
              <a:defRPr/>
            </a:pPr>
            <a:fld id="{D8325528-0D13-44B3-9CF3-B2EE1533E2EB}" type="slidenum">
              <a:rPr lang="en-US"/>
              <a:pPr>
                <a:defRPr/>
              </a:pPr>
              <a:t>44</a:t>
            </a:fld>
            <a:endParaRPr lang="en-US"/>
          </a:p>
        </p:txBody>
      </p:sp>
      <p:sp>
        <p:nvSpPr>
          <p:cNvPr id="20484" name="Rectangle 2"/>
          <p:cNvSpPr>
            <a:spLocks noGrp="1" noChangeArrowheads="1"/>
          </p:cNvSpPr>
          <p:nvPr>
            <p:ph type="title"/>
          </p:nvPr>
        </p:nvSpPr>
        <p:spPr>
          <a:xfrm>
            <a:off x="285720" y="285728"/>
            <a:ext cx="7772400" cy="642942"/>
          </a:xfrm>
          <a:noFill/>
        </p:spPr>
        <p:txBody>
          <a:bodyPr/>
          <a:lstStyle/>
          <a:p>
            <a:pPr eaLnBrk="1" hangingPunct="1"/>
            <a:r>
              <a:rPr lang="en-US" sz="5400" dirty="0"/>
              <a:t>Multidimensional Arrays</a:t>
            </a:r>
          </a:p>
        </p:txBody>
      </p:sp>
      <p:sp>
        <p:nvSpPr>
          <p:cNvPr id="20485" name="Rectangle 3"/>
          <p:cNvSpPr>
            <a:spLocks noGrp="1" noChangeArrowheads="1"/>
          </p:cNvSpPr>
          <p:nvPr>
            <p:ph type="body" idx="1"/>
          </p:nvPr>
        </p:nvSpPr>
        <p:spPr>
          <a:xfrm>
            <a:off x="304800" y="1143000"/>
            <a:ext cx="8053388" cy="3244850"/>
          </a:xfrm>
          <a:solidFill>
            <a:schemeClr val="accent1">
              <a:lumMod val="20000"/>
              <a:lumOff val="80000"/>
            </a:schemeClr>
          </a:solidFill>
        </p:spPr>
        <p:txBody>
          <a:bodyPr/>
          <a:lstStyle/>
          <a:p>
            <a:pPr marL="0" indent="0" eaLnBrk="1" hangingPunct="1">
              <a:lnSpc>
                <a:spcPct val="90000"/>
              </a:lnSpc>
              <a:buFont typeface="Monotype Sorts" pitchFamily="2" charset="2"/>
              <a:buNone/>
            </a:pPr>
            <a:r>
              <a:rPr lang="en-US" sz="2400" b="1" dirty="0"/>
              <a:t>double</a:t>
            </a:r>
            <a:r>
              <a:rPr lang="en-US" altLang="zh-CN" sz="4000" b="1" dirty="0"/>
              <a:t>[][][]</a:t>
            </a:r>
            <a:r>
              <a:rPr lang="en-US" altLang="zh-CN" sz="2400" dirty="0"/>
              <a:t> scores = {</a:t>
            </a:r>
          </a:p>
          <a:p>
            <a:pPr marL="0" indent="0" eaLnBrk="1" hangingPunct="1">
              <a:lnSpc>
                <a:spcPct val="90000"/>
              </a:lnSpc>
              <a:buFont typeface="Monotype Sorts" pitchFamily="2" charset="2"/>
              <a:buNone/>
            </a:pPr>
            <a:r>
              <a:rPr lang="en-US" altLang="zh-CN" sz="2400" dirty="0"/>
              <a:t>  {{7.5, 20.5}, {9.0, 22.5}, {15, 33.5}, {13, 21.5}, {15, 2.5}},</a:t>
            </a:r>
          </a:p>
          <a:p>
            <a:pPr marL="0" indent="0" eaLnBrk="1" hangingPunct="1">
              <a:lnSpc>
                <a:spcPct val="90000"/>
              </a:lnSpc>
              <a:buFont typeface="Monotype Sorts" pitchFamily="2" charset="2"/>
              <a:buNone/>
            </a:pPr>
            <a:r>
              <a:rPr lang="en-US" altLang="zh-CN" sz="2400" dirty="0"/>
              <a:t>  {{4.5, 21.5}, {9.0, 22.5}, {15, 34.5}, {12, 20.5}, {14, 9.5}},</a:t>
            </a:r>
          </a:p>
          <a:p>
            <a:pPr marL="0" indent="0" eaLnBrk="1" hangingPunct="1">
              <a:lnSpc>
                <a:spcPct val="90000"/>
              </a:lnSpc>
              <a:buFont typeface="Monotype Sorts" pitchFamily="2" charset="2"/>
              <a:buNone/>
            </a:pPr>
            <a:r>
              <a:rPr lang="en-US" altLang="zh-CN" sz="2400" dirty="0"/>
              <a:t>  {{6.5, 30.5}, {9.4, 10.5}, {11, 33.5}, {11, 23.5}, {10, 2.5}},</a:t>
            </a:r>
          </a:p>
          <a:p>
            <a:pPr marL="0" indent="0" eaLnBrk="1" hangingPunct="1">
              <a:lnSpc>
                <a:spcPct val="90000"/>
              </a:lnSpc>
              <a:buFont typeface="Monotype Sorts" pitchFamily="2" charset="2"/>
              <a:buNone/>
            </a:pPr>
            <a:r>
              <a:rPr lang="en-US" altLang="zh-CN" sz="2400" dirty="0"/>
              <a:t>  {{6.5, 23.5}, {9.4, 32.5}, {13, 34.5}, {11, 20.5}, {16, 7.5}},</a:t>
            </a:r>
          </a:p>
          <a:p>
            <a:pPr marL="0" indent="0" eaLnBrk="1" hangingPunct="1">
              <a:lnSpc>
                <a:spcPct val="90000"/>
              </a:lnSpc>
              <a:buFont typeface="Monotype Sorts" pitchFamily="2" charset="2"/>
              <a:buNone/>
            </a:pPr>
            <a:r>
              <a:rPr lang="en-US" altLang="zh-CN" sz="2400" dirty="0"/>
              <a:t>  {{8.5, 26.5}, {9.4, 52.5}, {13, 36.5}, {13, 24.5}, {16, 2.5}},</a:t>
            </a:r>
          </a:p>
          <a:p>
            <a:pPr marL="0" indent="0" eaLnBrk="1" hangingPunct="1">
              <a:lnSpc>
                <a:spcPct val="90000"/>
              </a:lnSpc>
              <a:buFont typeface="Monotype Sorts" pitchFamily="2" charset="2"/>
              <a:buNone/>
            </a:pPr>
            <a:r>
              <a:rPr lang="en-US" altLang="zh-CN" sz="2400" dirty="0"/>
              <a:t>  {{9.5, 20.5}, {9.4, 42.5}, {13, 31.5}, {12, 20.5}, {16, 6.5}}};</a:t>
            </a:r>
            <a:endParaRPr lang="en-US" sz="2400" dirty="0"/>
          </a:p>
        </p:txBody>
      </p:sp>
      <p:pic>
        <p:nvPicPr>
          <p:cNvPr id="83971" name="Picture 3"/>
          <p:cNvPicPr>
            <a:picLocks noChangeAspect="1" noChangeArrowheads="1"/>
          </p:cNvPicPr>
          <p:nvPr/>
        </p:nvPicPr>
        <p:blipFill>
          <a:blip r:embed="rId2" cstate="print"/>
          <a:srcRect/>
          <a:stretch>
            <a:fillRect/>
          </a:stretch>
        </p:blipFill>
        <p:spPr bwMode="auto">
          <a:xfrm>
            <a:off x="214282" y="4572008"/>
            <a:ext cx="8239125" cy="1600200"/>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93B73FB5-AAF0-4B68-A6BE-96EE71205E30}" type="slidenum">
              <a:rPr lang="en-US"/>
              <a:pPr>
                <a:defRPr/>
              </a:pPr>
              <a:t>5</a:t>
            </a:fld>
            <a:endParaRPr lang="en-US"/>
          </a:p>
        </p:txBody>
      </p:sp>
      <p:sp>
        <p:nvSpPr>
          <p:cNvPr id="28675" name="Rectangle 2"/>
          <p:cNvSpPr>
            <a:spLocks noGrp="1" noChangeArrowheads="1"/>
          </p:cNvSpPr>
          <p:nvPr>
            <p:ph type="title"/>
          </p:nvPr>
        </p:nvSpPr>
        <p:spPr>
          <a:xfrm>
            <a:off x="285720" y="214313"/>
            <a:ext cx="8501122" cy="714375"/>
          </a:xfrm>
          <a:noFill/>
        </p:spPr>
        <p:txBody>
          <a:bodyPr/>
          <a:lstStyle/>
          <a:p>
            <a:pPr eaLnBrk="1" hangingPunct="1"/>
            <a:r>
              <a:rPr lang="en-US" sz="4800" dirty="0"/>
              <a:t>Declaring and Creating in 1 Step</a:t>
            </a:r>
          </a:p>
        </p:txBody>
      </p:sp>
      <p:sp>
        <p:nvSpPr>
          <p:cNvPr id="28676" name="Rectangle 3"/>
          <p:cNvSpPr>
            <a:spLocks noGrp="1" noChangeArrowheads="1"/>
          </p:cNvSpPr>
          <p:nvPr>
            <p:ph type="body" idx="1"/>
          </p:nvPr>
        </p:nvSpPr>
        <p:spPr>
          <a:xfrm>
            <a:off x="179512" y="1628800"/>
            <a:ext cx="8784976" cy="3871902"/>
          </a:xfrm>
          <a:noFill/>
        </p:spPr>
        <p:txBody>
          <a:bodyPr/>
          <a:lstStyle/>
          <a:p>
            <a:pPr algn="ctr" eaLnBrk="1" hangingPunct="1">
              <a:buNone/>
            </a:pPr>
            <a:r>
              <a:rPr lang="en-US" b="1" dirty="0" err="1"/>
              <a:t>datatype</a:t>
            </a:r>
            <a:r>
              <a:rPr lang="en-US" b="1" dirty="0"/>
              <a:t>[] </a:t>
            </a:r>
            <a:r>
              <a:rPr lang="en-US" b="1" dirty="0" err="1"/>
              <a:t>arrayRefVar</a:t>
            </a:r>
            <a:r>
              <a:rPr lang="en-US" b="1" dirty="0"/>
              <a:t> = new </a:t>
            </a:r>
            <a:r>
              <a:rPr lang="en-US" b="1" dirty="0" err="1"/>
              <a:t>datatype</a:t>
            </a:r>
            <a:r>
              <a:rPr lang="en-US" b="1" dirty="0"/>
              <a:t>[</a:t>
            </a:r>
            <a:r>
              <a:rPr lang="en-US" b="1" dirty="0" err="1"/>
              <a:t>arraySize</a:t>
            </a:r>
            <a:r>
              <a:rPr lang="en-US" b="1" dirty="0"/>
              <a:t>];</a:t>
            </a:r>
            <a:endParaRPr lang="en-US" sz="2800" b="1" dirty="0"/>
          </a:p>
          <a:p>
            <a:pPr algn="ctr" eaLnBrk="1" hangingPunct="1">
              <a:spcBef>
                <a:spcPct val="75000"/>
              </a:spcBef>
              <a:buFont typeface="Monotype Sorts" pitchFamily="2" charset="2"/>
              <a:buNone/>
            </a:pPr>
            <a:r>
              <a:rPr lang="en-US" sz="4000" b="1" dirty="0">
                <a:solidFill>
                  <a:srgbClr val="C00000"/>
                </a:solidFill>
              </a:rPr>
              <a:t> 	double[] </a:t>
            </a:r>
            <a:r>
              <a:rPr lang="en-US" sz="4000" b="1" dirty="0" err="1">
                <a:solidFill>
                  <a:srgbClr val="C00000"/>
                </a:solidFill>
              </a:rPr>
              <a:t>myList</a:t>
            </a:r>
            <a:r>
              <a:rPr lang="en-US" sz="4000" b="1" dirty="0">
                <a:solidFill>
                  <a:srgbClr val="C00000"/>
                </a:solidFill>
              </a:rPr>
              <a:t> = new double[10];</a:t>
            </a:r>
          </a:p>
          <a:p>
            <a:pPr algn="ctr" eaLnBrk="1" hangingPunct="1">
              <a:spcBef>
                <a:spcPct val="150000"/>
              </a:spcBef>
              <a:buNone/>
            </a:pPr>
            <a:r>
              <a:rPr lang="en-US" b="1" dirty="0" err="1"/>
              <a:t>datatype</a:t>
            </a:r>
            <a:r>
              <a:rPr lang="en-US" b="1" dirty="0"/>
              <a:t> </a:t>
            </a:r>
            <a:r>
              <a:rPr lang="en-US" b="1" dirty="0" err="1"/>
              <a:t>arrayRefVar</a:t>
            </a:r>
            <a:r>
              <a:rPr lang="en-US" b="1" dirty="0"/>
              <a:t>[] = new </a:t>
            </a:r>
            <a:r>
              <a:rPr lang="en-US" b="1" dirty="0" err="1"/>
              <a:t>datatype</a:t>
            </a:r>
            <a:r>
              <a:rPr lang="en-US" b="1" dirty="0"/>
              <a:t>[</a:t>
            </a:r>
            <a:r>
              <a:rPr lang="en-US" b="1" dirty="0" err="1"/>
              <a:t>arraySize</a:t>
            </a:r>
            <a:r>
              <a:rPr lang="en-US" b="1" dirty="0"/>
              <a:t>];</a:t>
            </a:r>
            <a:endParaRPr lang="en-US" sz="2800" b="1" dirty="0"/>
          </a:p>
          <a:p>
            <a:pPr algn="ctr" eaLnBrk="1" hangingPunct="1">
              <a:spcBef>
                <a:spcPct val="75000"/>
              </a:spcBef>
              <a:buFont typeface="Monotype Sorts" pitchFamily="2" charset="2"/>
              <a:buNone/>
            </a:pPr>
            <a:r>
              <a:rPr lang="en-US" sz="4000" b="1" dirty="0">
                <a:solidFill>
                  <a:srgbClr val="C00000"/>
                </a:solidFill>
              </a:rPr>
              <a:t>	double </a:t>
            </a:r>
            <a:r>
              <a:rPr lang="en-US" sz="4000" b="1" dirty="0" err="1">
                <a:solidFill>
                  <a:srgbClr val="C00000"/>
                </a:solidFill>
              </a:rPr>
              <a:t>myList</a:t>
            </a:r>
            <a:r>
              <a:rPr lang="en-US" sz="4000" b="1" dirty="0">
                <a:solidFill>
                  <a:srgbClr val="C00000"/>
                </a:solidFill>
              </a:rPr>
              <a:t>[] = new double[10];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5F0CE9CB-D1D2-4753-B8F4-13690851B987}" type="slidenum">
              <a:rPr lang="en-US"/>
              <a:pPr>
                <a:defRPr/>
              </a:pPr>
              <a:t>6</a:t>
            </a:fld>
            <a:endParaRPr lang="en-US"/>
          </a:p>
        </p:txBody>
      </p:sp>
      <p:sp>
        <p:nvSpPr>
          <p:cNvPr id="29699" name="Rectangle 2"/>
          <p:cNvSpPr>
            <a:spLocks noGrp="1" noChangeArrowheads="1"/>
          </p:cNvSpPr>
          <p:nvPr>
            <p:ph type="title"/>
          </p:nvPr>
        </p:nvSpPr>
        <p:spPr>
          <a:xfrm>
            <a:off x="285720" y="214290"/>
            <a:ext cx="7286676" cy="714397"/>
          </a:xfrm>
          <a:noFill/>
        </p:spPr>
        <p:txBody>
          <a:bodyPr/>
          <a:lstStyle/>
          <a:p>
            <a:pPr eaLnBrk="1" hangingPunct="1"/>
            <a:r>
              <a:rPr lang="en-US" sz="5400" dirty="0"/>
              <a:t>The Length of an Array</a:t>
            </a:r>
          </a:p>
        </p:txBody>
      </p:sp>
      <p:sp>
        <p:nvSpPr>
          <p:cNvPr id="29700" name="Rectangle 3"/>
          <p:cNvSpPr>
            <a:spLocks noGrp="1" noChangeArrowheads="1"/>
          </p:cNvSpPr>
          <p:nvPr>
            <p:ph type="body" idx="1"/>
          </p:nvPr>
        </p:nvSpPr>
        <p:spPr>
          <a:xfrm>
            <a:off x="285720" y="1285860"/>
            <a:ext cx="8629680" cy="5095468"/>
          </a:xfrm>
          <a:noFill/>
        </p:spPr>
        <p:txBody>
          <a:bodyPr/>
          <a:lstStyle/>
          <a:p>
            <a:pPr marL="0" indent="0" algn="just" eaLnBrk="1" hangingPunct="1"/>
            <a:r>
              <a:rPr lang="en-US" sz="3600" dirty="0"/>
              <a:t> Once an array is created, its </a:t>
            </a:r>
            <a:r>
              <a:rPr lang="en-US" sz="4000" b="1" dirty="0">
                <a:solidFill>
                  <a:srgbClr val="C00000"/>
                </a:solidFill>
              </a:rPr>
              <a:t>size is fixed</a:t>
            </a:r>
            <a:r>
              <a:rPr lang="en-US" sz="3600" dirty="0"/>
              <a:t>. </a:t>
            </a:r>
          </a:p>
          <a:p>
            <a:pPr marL="0" indent="0" algn="just" eaLnBrk="1" hangingPunct="1"/>
            <a:r>
              <a:rPr lang="en-US" sz="3600" dirty="0"/>
              <a:t> It cannot be changed. </a:t>
            </a:r>
          </a:p>
          <a:p>
            <a:pPr marL="0" indent="0" algn="just" eaLnBrk="1" hangingPunct="1"/>
            <a:r>
              <a:rPr lang="en-US" sz="3600" dirty="0"/>
              <a:t> You can find its size using:</a:t>
            </a:r>
            <a:endParaRPr lang="en-US" sz="4000" dirty="0"/>
          </a:p>
          <a:p>
            <a:pPr lvl="2" algn="ctr" eaLnBrk="1" hangingPunct="1">
              <a:buFont typeface="Monotype Sorts" pitchFamily="2" charset="2"/>
              <a:buNone/>
            </a:pPr>
            <a:r>
              <a:rPr lang="en-US" sz="4800" b="1" dirty="0" err="1"/>
              <a:t>arrayRefVar.</a:t>
            </a:r>
            <a:r>
              <a:rPr lang="en-US" sz="7200" b="1" dirty="0" err="1">
                <a:solidFill>
                  <a:srgbClr val="C00000"/>
                </a:solidFill>
              </a:rPr>
              <a:t>length</a:t>
            </a:r>
            <a:endParaRPr lang="en-US" sz="4400" b="1" dirty="0">
              <a:solidFill>
                <a:srgbClr val="C00000"/>
              </a:solidFill>
            </a:endParaRPr>
          </a:p>
          <a:p>
            <a:pPr marL="0" indent="0" algn="just" eaLnBrk="1" hangingPunct="1">
              <a:buFont typeface="Monotype Sorts" pitchFamily="2" charset="2"/>
              <a:buNone/>
            </a:pPr>
            <a:r>
              <a:rPr lang="en-US" sz="3600" dirty="0"/>
              <a:t>For example:</a:t>
            </a:r>
          </a:p>
          <a:p>
            <a:pPr lvl="2" algn="just" eaLnBrk="1" hangingPunct="1">
              <a:buFont typeface="Monotype Sorts" pitchFamily="2" charset="2"/>
              <a:buNone/>
            </a:pPr>
            <a:r>
              <a:rPr lang="en-US" sz="3600" b="1" dirty="0" err="1"/>
              <a:t>myList.</a:t>
            </a:r>
            <a:r>
              <a:rPr lang="en-US" sz="3600" b="1" dirty="0" err="1">
                <a:solidFill>
                  <a:srgbClr val="C00000"/>
                </a:solidFill>
              </a:rPr>
              <a:t>length</a:t>
            </a:r>
            <a:r>
              <a:rPr lang="en-US" sz="3600" b="1" dirty="0"/>
              <a:t>    	</a:t>
            </a:r>
            <a:r>
              <a:rPr lang="en-US" sz="3200" dirty="0">
                <a:solidFill>
                  <a:srgbClr val="FF0000"/>
                </a:solidFill>
                <a:sym typeface="Wingdings" pitchFamily="2" charset="2"/>
              </a:rPr>
              <a:t> </a:t>
            </a:r>
            <a:r>
              <a:rPr lang="en-US" sz="3200" dirty="0">
                <a:solidFill>
                  <a:srgbClr val="FF0000"/>
                </a:solidFill>
              </a:rPr>
              <a:t>returns    10</a:t>
            </a:r>
            <a:endParaRPr lang="en-US" sz="36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CF60BC8C-FD2D-4BA2-BC2B-D46B59279395}" type="slidenum">
              <a:rPr lang="en-US"/>
              <a:pPr>
                <a:defRPr/>
              </a:pPr>
              <a:t>7</a:t>
            </a:fld>
            <a:endParaRPr lang="en-US"/>
          </a:p>
        </p:txBody>
      </p:sp>
      <p:sp>
        <p:nvSpPr>
          <p:cNvPr id="30723" name="Rectangle 2"/>
          <p:cNvSpPr>
            <a:spLocks noGrp="1" noChangeArrowheads="1"/>
          </p:cNvSpPr>
          <p:nvPr>
            <p:ph type="title"/>
          </p:nvPr>
        </p:nvSpPr>
        <p:spPr>
          <a:xfrm>
            <a:off x="285720" y="285728"/>
            <a:ext cx="6072230" cy="590550"/>
          </a:xfrm>
          <a:noFill/>
        </p:spPr>
        <p:txBody>
          <a:bodyPr/>
          <a:lstStyle/>
          <a:p>
            <a:pPr eaLnBrk="1" hangingPunct="1"/>
            <a:r>
              <a:rPr lang="en-US" sz="5400" dirty="0"/>
              <a:t>Default Values</a:t>
            </a:r>
          </a:p>
        </p:txBody>
      </p:sp>
      <p:sp>
        <p:nvSpPr>
          <p:cNvPr id="30724" name="Rectangle 3"/>
          <p:cNvSpPr>
            <a:spLocks noGrp="1" noChangeArrowheads="1"/>
          </p:cNvSpPr>
          <p:nvPr>
            <p:ph type="body" idx="1"/>
          </p:nvPr>
        </p:nvSpPr>
        <p:spPr>
          <a:xfrm>
            <a:off x="228600" y="1285860"/>
            <a:ext cx="8701118" cy="4276740"/>
          </a:xfrm>
          <a:noFill/>
        </p:spPr>
        <p:txBody>
          <a:bodyPr/>
          <a:lstStyle/>
          <a:p>
            <a:pPr marL="0" indent="0" algn="just" eaLnBrk="1" hangingPunct="1"/>
            <a:r>
              <a:rPr lang="en-US" sz="4000" dirty="0">
                <a:cs typeface="Courier New" pitchFamily="49" charset="0"/>
              </a:rPr>
              <a:t> When an array is created, its elements are assigned the </a:t>
            </a:r>
            <a:r>
              <a:rPr lang="en-US" sz="4000" b="1" dirty="0">
                <a:cs typeface="Courier New" pitchFamily="49" charset="0"/>
              </a:rPr>
              <a:t>default value </a:t>
            </a:r>
            <a:r>
              <a:rPr lang="en-US" sz="4000" dirty="0">
                <a:cs typeface="Courier New" pitchFamily="49" charset="0"/>
              </a:rPr>
              <a:t>of :</a:t>
            </a:r>
          </a:p>
          <a:p>
            <a:pPr lvl="1" algn="just">
              <a:spcAft>
                <a:spcPts val="1200"/>
              </a:spcAft>
            </a:pPr>
            <a:r>
              <a:rPr lang="en-US" sz="4000" b="1" dirty="0">
                <a:solidFill>
                  <a:srgbClr val="C00000"/>
                </a:solidFill>
                <a:cs typeface="Courier New" pitchFamily="49" charset="0"/>
              </a:rPr>
              <a:t>0</a:t>
            </a:r>
            <a:r>
              <a:rPr lang="en-US" sz="4000" dirty="0">
                <a:cs typeface="Courier New" pitchFamily="49" charset="0"/>
              </a:rPr>
              <a:t> for the numeric data types. </a:t>
            </a:r>
          </a:p>
          <a:p>
            <a:pPr lvl="1" algn="just"/>
            <a:r>
              <a:rPr lang="en-US" sz="4000" dirty="0">
                <a:cs typeface="Courier New" pitchFamily="49" charset="0"/>
              </a:rPr>
              <a:t>'</a:t>
            </a:r>
            <a:r>
              <a:rPr lang="en-US" sz="4000" b="1" dirty="0">
                <a:solidFill>
                  <a:srgbClr val="C00000"/>
                </a:solidFill>
                <a:cs typeface="Courier New" pitchFamily="49" charset="0"/>
              </a:rPr>
              <a:t>\u0000</a:t>
            </a:r>
            <a:r>
              <a:rPr lang="en-US" sz="4000" dirty="0">
                <a:cs typeface="Courier New" pitchFamily="49" charset="0"/>
              </a:rPr>
              <a:t>' for </a:t>
            </a:r>
            <a:r>
              <a:rPr lang="en-US" sz="4000" b="1" dirty="0">
                <a:cs typeface="Courier New" pitchFamily="49" charset="0"/>
              </a:rPr>
              <a:t>char</a:t>
            </a:r>
            <a:r>
              <a:rPr lang="en-US" sz="4000" dirty="0">
                <a:cs typeface="Courier New" pitchFamily="49" charset="0"/>
              </a:rPr>
              <a:t> types.</a:t>
            </a:r>
          </a:p>
          <a:p>
            <a:pPr lvl="1" algn="just"/>
            <a:r>
              <a:rPr lang="en-US" sz="4000" b="1" dirty="0">
                <a:solidFill>
                  <a:srgbClr val="C00000"/>
                </a:solidFill>
                <a:cs typeface="Courier New" pitchFamily="49" charset="0"/>
              </a:rPr>
              <a:t>false</a:t>
            </a:r>
            <a:r>
              <a:rPr lang="en-US" sz="4000" dirty="0">
                <a:cs typeface="Courier New" pitchFamily="49" charset="0"/>
              </a:rPr>
              <a:t> for </a:t>
            </a:r>
            <a:r>
              <a:rPr lang="en-US" sz="4000" b="1" dirty="0">
                <a:cs typeface="Courier New" pitchFamily="49" charset="0"/>
              </a:rPr>
              <a:t>boolean</a:t>
            </a:r>
            <a:r>
              <a:rPr lang="en-US" sz="4000" dirty="0">
                <a:cs typeface="Courier New" pitchFamily="49" charset="0"/>
              </a:rPr>
              <a:t> types. </a:t>
            </a:r>
            <a:endParaRPr lang="en-US"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682CC580-C8C6-402F-99AD-1A6FC9955759}" type="slidenum">
              <a:rPr lang="en-US"/>
              <a:pPr>
                <a:defRPr/>
              </a:pPr>
              <a:t>8</a:t>
            </a:fld>
            <a:endParaRPr lang="en-US"/>
          </a:p>
        </p:txBody>
      </p:sp>
      <p:sp>
        <p:nvSpPr>
          <p:cNvPr id="31747" name="Rectangle 2"/>
          <p:cNvSpPr>
            <a:spLocks noGrp="1" noChangeArrowheads="1"/>
          </p:cNvSpPr>
          <p:nvPr>
            <p:ph type="title"/>
          </p:nvPr>
        </p:nvSpPr>
        <p:spPr>
          <a:xfrm>
            <a:off x="285720" y="285728"/>
            <a:ext cx="5572164" cy="609600"/>
          </a:xfrm>
          <a:noFill/>
        </p:spPr>
        <p:txBody>
          <a:bodyPr/>
          <a:lstStyle/>
          <a:p>
            <a:pPr eaLnBrk="1" hangingPunct="1"/>
            <a:r>
              <a:rPr lang="en-US" sz="5400" dirty="0"/>
              <a:t>Indexed Variables</a:t>
            </a:r>
          </a:p>
        </p:txBody>
      </p:sp>
      <p:sp>
        <p:nvSpPr>
          <p:cNvPr id="31748" name="Rectangle 3"/>
          <p:cNvSpPr>
            <a:spLocks noGrp="1" noChangeArrowheads="1"/>
          </p:cNvSpPr>
          <p:nvPr>
            <p:ph type="body" idx="1"/>
          </p:nvPr>
        </p:nvSpPr>
        <p:spPr>
          <a:xfrm>
            <a:off x="228600" y="1285860"/>
            <a:ext cx="8686800" cy="5114940"/>
          </a:xfrm>
          <a:noFill/>
        </p:spPr>
        <p:txBody>
          <a:bodyPr/>
          <a:lstStyle/>
          <a:p>
            <a:pPr marL="0" indent="0" algn="just" eaLnBrk="1" hangingPunct="1"/>
            <a:r>
              <a:rPr lang="en-US" sz="3600" dirty="0">
                <a:cs typeface="Courier New" pitchFamily="49" charset="0"/>
              </a:rPr>
              <a:t> The array elements are accessed through the </a:t>
            </a:r>
            <a:r>
              <a:rPr lang="en-US" sz="3600" b="1" dirty="0">
                <a:cs typeface="Courier New" pitchFamily="49" charset="0"/>
              </a:rPr>
              <a:t>index</a:t>
            </a:r>
            <a:r>
              <a:rPr lang="en-US" sz="3600" dirty="0">
                <a:cs typeface="Courier New" pitchFamily="49" charset="0"/>
              </a:rPr>
              <a:t>. </a:t>
            </a:r>
          </a:p>
          <a:p>
            <a:pPr marL="0" indent="0" algn="just" eaLnBrk="1" hangingPunct="1"/>
            <a:r>
              <a:rPr lang="en-US" sz="3600" dirty="0">
                <a:cs typeface="Courier New" pitchFamily="49" charset="0"/>
              </a:rPr>
              <a:t> The array indices are </a:t>
            </a:r>
            <a:r>
              <a:rPr lang="en-US" sz="3600" b="1" i="1" dirty="0">
                <a:solidFill>
                  <a:srgbClr val="C00000"/>
                </a:solidFill>
                <a:cs typeface="Courier New" pitchFamily="49" charset="0"/>
              </a:rPr>
              <a:t>0-based</a:t>
            </a:r>
            <a:r>
              <a:rPr lang="en-US" sz="3600" dirty="0">
                <a:cs typeface="Courier New" pitchFamily="49" charset="0"/>
              </a:rPr>
              <a:t>, i.e., it starts from </a:t>
            </a:r>
            <a:r>
              <a:rPr lang="en-US" sz="3600" b="1" dirty="0">
                <a:solidFill>
                  <a:srgbClr val="C00000"/>
                </a:solidFill>
                <a:cs typeface="Courier New" pitchFamily="49" charset="0"/>
              </a:rPr>
              <a:t>0</a:t>
            </a:r>
            <a:r>
              <a:rPr lang="en-US" sz="3600" dirty="0">
                <a:cs typeface="Courier New" pitchFamily="49" charset="0"/>
              </a:rPr>
              <a:t> to </a:t>
            </a:r>
            <a:r>
              <a:rPr lang="en-US" sz="3600" b="1" dirty="0">
                <a:cs typeface="Courier New" pitchFamily="49" charset="0"/>
              </a:rPr>
              <a:t>arrayRefVar.length-1</a:t>
            </a:r>
            <a:r>
              <a:rPr lang="en-US" sz="3600" dirty="0">
                <a:cs typeface="Courier New" pitchFamily="49" charset="0"/>
              </a:rPr>
              <a:t>. </a:t>
            </a:r>
          </a:p>
          <a:p>
            <a:pPr marL="0" indent="0" algn="just" eaLnBrk="1" hangingPunct="1"/>
            <a:r>
              <a:rPr lang="en-US" sz="3600" dirty="0">
                <a:cs typeface="Courier New" pitchFamily="49" charset="0"/>
              </a:rPr>
              <a:t> Each element in the array is represented using the following syntax, known as an </a:t>
            </a:r>
            <a:r>
              <a:rPr lang="en-US" sz="3600" i="1" dirty="0">
                <a:cs typeface="Courier New" pitchFamily="49" charset="0"/>
              </a:rPr>
              <a:t>indexed variable</a:t>
            </a:r>
            <a:r>
              <a:rPr lang="en-US" sz="3600" dirty="0">
                <a:cs typeface="Courier New" pitchFamily="49" charset="0"/>
              </a:rPr>
              <a:t>:</a:t>
            </a:r>
          </a:p>
          <a:p>
            <a:pPr lvl="1" algn="ctr" eaLnBrk="1" hangingPunct="1">
              <a:buFontTx/>
              <a:buNone/>
            </a:pPr>
            <a:r>
              <a:rPr lang="en-US" sz="4800" b="1" dirty="0" err="1">
                <a:solidFill>
                  <a:srgbClr val="C00000"/>
                </a:solidFill>
                <a:cs typeface="Courier New" pitchFamily="49" charset="0"/>
              </a:rPr>
              <a:t>arrayRefVar</a:t>
            </a:r>
            <a:r>
              <a:rPr lang="en-US" sz="4800" b="1" dirty="0">
                <a:solidFill>
                  <a:srgbClr val="C00000"/>
                </a:solidFill>
                <a:cs typeface="Courier New" pitchFamily="49" charset="0"/>
              </a:rPr>
              <a:t>[index];</a:t>
            </a:r>
            <a:endParaRPr lang="en-US" sz="4800" b="1" dirty="0">
              <a:solidFill>
                <a:srgbClr val="C00000"/>
              </a:solidFill>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6553200" y="6399213"/>
            <a:ext cx="1905000" cy="457200"/>
          </a:xfrm>
        </p:spPr>
        <p:txBody>
          <a:bodyPr/>
          <a:lstStyle/>
          <a:p>
            <a:pPr>
              <a:defRPr/>
            </a:pPr>
            <a:fld id="{A5FC0CED-156B-4B98-9B6B-2D2BE5B5DA06}" type="slidenum">
              <a:rPr lang="en-US"/>
              <a:pPr>
                <a:defRPr/>
              </a:pPr>
              <a:t>9</a:t>
            </a:fld>
            <a:endParaRPr lang="en-US"/>
          </a:p>
        </p:txBody>
      </p:sp>
      <p:sp>
        <p:nvSpPr>
          <p:cNvPr id="32771" name="Rectangle 2"/>
          <p:cNvSpPr>
            <a:spLocks noGrp="1" noChangeArrowheads="1"/>
          </p:cNvSpPr>
          <p:nvPr>
            <p:ph type="title"/>
          </p:nvPr>
        </p:nvSpPr>
        <p:spPr>
          <a:xfrm>
            <a:off x="285720" y="285728"/>
            <a:ext cx="8072494" cy="609600"/>
          </a:xfrm>
          <a:noFill/>
        </p:spPr>
        <p:txBody>
          <a:bodyPr/>
          <a:lstStyle/>
          <a:p>
            <a:pPr eaLnBrk="1" hangingPunct="1"/>
            <a:r>
              <a:rPr lang="en-US" sz="5400" dirty="0"/>
              <a:t>Using Indexed Variables</a:t>
            </a:r>
          </a:p>
        </p:txBody>
      </p:sp>
      <p:sp>
        <p:nvSpPr>
          <p:cNvPr id="32772" name="Rectangle 3"/>
          <p:cNvSpPr>
            <a:spLocks noGrp="1" noChangeArrowheads="1"/>
          </p:cNvSpPr>
          <p:nvPr>
            <p:ph type="body" idx="1"/>
          </p:nvPr>
        </p:nvSpPr>
        <p:spPr>
          <a:xfrm>
            <a:off x="228600" y="1357298"/>
            <a:ext cx="8558242" cy="5043502"/>
          </a:xfrm>
          <a:noFill/>
        </p:spPr>
        <p:txBody>
          <a:bodyPr/>
          <a:lstStyle/>
          <a:p>
            <a:pPr marL="0" indent="0" algn="just" eaLnBrk="1" hangingPunct="1">
              <a:spcAft>
                <a:spcPts val="1200"/>
              </a:spcAft>
            </a:pPr>
            <a:r>
              <a:rPr lang="en-US" sz="3400" dirty="0">
                <a:cs typeface="Courier New" pitchFamily="49" charset="0"/>
              </a:rPr>
              <a:t> After an array is created, an indexed variable can be used in the same way as a regular variable. </a:t>
            </a:r>
          </a:p>
          <a:p>
            <a:pPr marL="0" indent="0" algn="just" eaLnBrk="1" hangingPunct="1">
              <a:spcAft>
                <a:spcPts val="1200"/>
              </a:spcAft>
            </a:pPr>
            <a:r>
              <a:rPr lang="en-US" sz="3400" dirty="0">
                <a:cs typeface="Courier New" pitchFamily="49" charset="0"/>
              </a:rPr>
              <a:t> For example, the following code adds the value in </a:t>
            </a:r>
            <a:r>
              <a:rPr lang="en-US" sz="3400" b="1" dirty="0" err="1">
                <a:cs typeface="Courier New" pitchFamily="49" charset="0"/>
              </a:rPr>
              <a:t>myList</a:t>
            </a:r>
            <a:r>
              <a:rPr lang="en-US" sz="3400" b="1" dirty="0">
                <a:cs typeface="Courier New" pitchFamily="49" charset="0"/>
              </a:rPr>
              <a:t>[0]</a:t>
            </a:r>
            <a:r>
              <a:rPr lang="en-US" sz="3400" dirty="0">
                <a:cs typeface="Courier New" pitchFamily="49" charset="0"/>
              </a:rPr>
              <a:t> and </a:t>
            </a:r>
            <a:r>
              <a:rPr lang="en-US" sz="3400" b="1" dirty="0" err="1">
                <a:cs typeface="Courier New" pitchFamily="49" charset="0"/>
              </a:rPr>
              <a:t>myList</a:t>
            </a:r>
            <a:r>
              <a:rPr lang="en-US" sz="3400" b="1" dirty="0">
                <a:cs typeface="Courier New" pitchFamily="49" charset="0"/>
              </a:rPr>
              <a:t>[1] </a:t>
            </a:r>
            <a:r>
              <a:rPr lang="en-US" sz="3400" dirty="0">
                <a:cs typeface="Courier New" pitchFamily="49" charset="0"/>
              </a:rPr>
              <a:t>to </a:t>
            </a:r>
            <a:r>
              <a:rPr lang="en-US" sz="3400" b="1" dirty="0" err="1">
                <a:cs typeface="Courier New" pitchFamily="49" charset="0"/>
              </a:rPr>
              <a:t>myList</a:t>
            </a:r>
            <a:r>
              <a:rPr lang="en-US" sz="3400" b="1" dirty="0">
                <a:cs typeface="Courier New" pitchFamily="49" charset="0"/>
              </a:rPr>
              <a:t>[2]</a:t>
            </a:r>
            <a:r>
              <a:rPr lang="en-US" sz="3400" dirty="0">
                <a:cs typeface="Courier New" pitchFamily="49" charset="0"/>
              </a:rPr>
              <a:t>:</a:t>
            </a:r>
          </a:p>
          <a:p>
            <a:pPr algn="ctr">
              <a:spcAft>
                <a:spcPts val="1200"/>
              </a:spcAft>
              <a:buFontTx/>
              <a:buNone/>
            </a:pPr>
            <a:r>
              <a:rPr lang="en-US" sz="4400" b="1" dirty="0" err="1">
                <a:solidFill>
                  <a:srgbClr val="C00000"/>
                </a:solidFill>
                <a:cs typeface="Courier New" pitchFamily="49" charset="0"/>
              </a:rPr>
              <a:t>myList</a:t>
            </a:r>
            <a:r>
              <a:rPr lang="en-US" sz="4400" b="1" dirty="0">
                <a:solidFill>
                  <a:srgbClr val="C00000"/>
                </a:solidFill>
                <a:cs typeface="Courier New" pitchFamily="49" charset="0"/>
              </a:rPr>
              <a:t>[2] = </a:t>
            </a:r>
            <a:r>
              <a:rPr lang="en-US" sz="4400" b="1" dirty="0" err="1">
                <a:solidFill>
                  <a:srgbClr val="C00000"/>
                </a:solidFill>
                <a:cs typeface="Courier New" pitchFamily="49" charset="0"/>
              </a:rPr>
              <a:t>myList</a:t>
            </a:r>
            <a:r>
              <a:rPr lang="en-US" sz="4400" b="1" dirty="0">
                <a:solidFill>
                  <a:srgbClr val="C00000"/>
                </a:solidFill>
                <a:cs typeface="Courier New" pitchFamily="49" charset="0"/>
              </a:rPr>
              <a:t>[0] + </a:t>
            </a:r>
            <a:r>
              <a:rPr lang="en-US" sz="4400" b="1" dirty="0" err="1">
                <a:solidFill>
                  <a:srgbClr val="C00000"/>
                </a:solidFill>
                <a:cs typeface="Courier New" pitchFamily="49" charset="0"/>
              </a:rPr>
              <a:t>myList</a:t>
            </a:r>
            <a:r>
              <a:rPr lang="en-US" sz="4400" b="1" dirty="0">
                <a:solidFill>
                  <a:srgbClr val="C00000"/>
                </a:solidFill>
                <a:cs typeface="Courier New" pitchFamily="49" charset="0"/>
              </a:rPr>
              <a:t>[1];</a:t>
            </a:r>
          </a:p>
        </p:txBody>
      </p:sp>
    </p:spTree>
  </p:cSld>
  <p:clrMapOvr>
    <a:masterClrMapping/>
  </p:clrMapOvr>
</p:sld>
</file>

<file path=ppt/theme/theme1.xml><?xml version="1.0" encoding="utf-8"?>
<a:theme xmlns:a="http://schemas.openxmlformats.org/drawingml/2006/main" name="Templ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Templet</Template>
  <TotalTime>599</TotalTime>
  <Words>2349</Words>
  <Application>Microsoft Office PowerPoint</Application>
  <PresentationFormat>On-screen Show (4:3)</PresentationFormat>
  <Paragraphs>332</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宋体</vt:lpstr>
      <vt:lpstr>Arial</vt:lpstr>
      <vt:lpstr>Book Antiqua</vt:lpstr>
      <vt:lpstr>Calibri</vt:lpstr>
      <vt:lpstr>Courier New</vt:lpstr>
      <vt:lpstr>Monotype Sorts</vt:lpstr>
      <vt:lpstr>Times New Roman</vt:lpstr>
      <vt:lpstr>Wingdings</vt:lpstr>
      <vt:lpstr>Templet</vt:lpstr>
      <vt:lpstr>Arrays</vt:lpstr>
      <vt:lpstr>Introducing Arrays</vt:lpstr>
      <vt:lpstr>Declaring Array Variables</vt:lpstr>
      <vt:lpstr>Creating Arrays</vt:lpstr>
      <vt:lpstr>Declaring and Creating in 1 Step</vt:lpstr>
      <vt:lpstr>The Length of an Array</vt:lpstr>
      <vt:lpstr>Default Values</vt:lpstr>
      <vt:lpstr>Indexed Variables</vt:lpstr>
      <vt:lpstr>Using Indexed Variables</vt:lpstr>
      <vt:lpstr>Array Initializers</vt:lpstr>
      <vt:lpstr>Trace Program with Arrays</vt:lpstr>
      <vt:lpstr>Initializing arrays with input values</vt:lpstr>
      <vt:lpstr>Initializing arrays with random values</vt:lpstr>
      <vt:lpstr>Summing all elements</vt:lpstr>
      <vt:lpstr>Random Shuffling</vt:lpstr>
      <vt:lpstr>Shifting Elements</vt:lpstr>
      <vt:lpstr>Enhanced for Loop (for-each loop)</vt:lpstr>
      <vt:lpstr>Copying Arrays</vt:lpstr>
      <vt:lpstr>Copying Arrays</vt:lpstr>
      <vt:lpstr>The arraycopy Utility</vt:lpstr>
      <vt:lpstr>Passing Arrays to Methods</vt:lpstr>
      <vt:lpstr>Anonymous Array</vt:lpstr>
      <vt:lpstr>Pass by Value</vt:lpstr>
      <vt:lpstr>Simple Example</vt:lpstr>
      <vt:lpstr>Returning an Array from a Method</vt:lpstr>
      <vt:lpstr>Linear Search</vt:lpstr>
      <vt:lpstr>From Idea to Solution</vt:lpstr>
      <vt:lpstr>The Arrays.binarySearch Method</vt:lpstr>
      <vt:lpstr>Selection Sort</vt:lpstr>
      <vt:lpstr>From Idea to Solution</vt:lpstr>
      <vt:lpstr>The Arrays.sort Method</vt:lpstr>
      <vt:lpstr>main Method is just a Regular Method</vt:lpstr>
      <vt:lpstr>Command-Line Parameters</vt:lpstr>
      <vt:lpstr>Problem: Calculator</vt:lpstr>
      <vt:lpstr>Declare/Create 2D Arrays</vt:lpstr>
      <vt:lpstr>Creating 2D Arrays </vt:lpstr>
      <vt:lpstr>Declaring, Creating, and Initializing Using Shorthand Notations</vt:lpstr>
      <vt:lpstr>Lengths of 2D Arrays</vt:lpstr>
      <vt:lpstr>Lengths of 2D Arrays, cont.</vt:lpstr>
      <vt:lpstr>Ragged Arrays</vt:lpstr>
      <vt:lpstr>Printing arrays</vt:lpstr>
      <vt:lpstr>What is Sudoku?</vt:lpstr>
      <vt:lpstr>Multidimensional Arrays</vt:lpstr>
      <vt:lpstr>Multidimensional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Mamoun Nawahdah</dc:creator>
  <cp:lastModifiedBy>Windows User</cp:lastModifiedBy>
  <cp:revision>87</cp:revision>
  <dcterms:created xsi:type="dcterms:W3CDTF">2014-03-01T19:14:57Z</dcterms:created>
  <dcterms:modified xsi:type="dcterms:W3CDTF">2017-08-31T00:00:57Z</dcterms:modified>
</cp:coreProperties>
</file>