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5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4" r:id="rId20"/>
    <p:sldId id="285" r:id="rId21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9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7DC112-3A61-4996-BDAC-46136FC18C73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7CBDB3-3FB8-49E5-B56B-F5B00EE19A7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/>
              <a:t>You can see it is the same cat, but from the view point of the owner on the left, she sees it as a cute little fur ball that eats food and makes cute sounds. </a:t>
            </a:r>
          </a:p>
          <a:p>
            <a:pPr eaLnBrk="1" hangingPunct="1">
              <a:spcBef>
                <a:spcPct val="0"/>
              </a:spcBef>
            </a:pPr>
            <a:r>
              <a:rPr lang="en-CA" dirty="0"/>
              <a:t>But from the view point of the vet surgeon the cat has parts like lungs, liver, kidneys etc. </a:t>
            </a:r>
          </a:p>
          <a:p>
            <a:pPr eaLnBrk="1" hangingPunct="1">
              <a:spcBef>
                <a:spcPct val="0"/>
              </a:spcBef>
            </a:pPr>
            <a:r>
              <a:rPr lang="en-CA" dirty="0"/>
              <a:t>Two people have different abstract models of the same object. </a:t>
            </a:r>
          </a:p>
          <a:p>
            <a:pPr eaLnBrk="1" hangingPunct="1">
              <a:spcBef>
                <a:spcPct val="0"/>
              </a:spcBef>
            </a:pPr>
            <a:r>
              <a:rPr lang="en-CA" dirty="0"/>
              <a:t>Procedural programming does not have the ability to create abstraction.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A7F68A-BF9D-445A-A532-FAE95458BEFF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/>
              <a:t>Any operation by the outside requester to a private property has no effect. </a:t>
            </a:r>
          </a:p>
          <a:p>
            <a:pPr eaLnBrk="1" hangingPunct="1">
              <a:spcBef>
                <a:spcPct val="0"/>
              </a:spcBef>
            </a:pPr>
            <a:r>
              <a:rPr lang="en-CA"/>
              <a:t>It must go through the setter of the property. </a:t>
            </a:r>
          </a:p>
          <a:p>
            <a:pPr eaLnBrk="1" hangingPunct="1">
              <a:spcBef>
                <a:spcPct val="0"/>
              </a:spcBef>
            </a:pPr>
            <a:r>
              <a:rPr lang="en-CA"/>
              <a:t>For example if you want to only allow int to be assigned to property $number his can be accomplished by validating the type from the setter method. </a:t>
            </a:r>
          </a:p>
          <a:p>
            <a:pPr eaLnBrk="1" hangingPunct="1">
              <a:spcBef>
                <a:spcPct val="0"/>
              </a:spcBef>
            </a:pPr>
            <a:r>
              <a:rPr lang="en-CA"/>
              <a:t>You can also only allow number between a certain range to be set.</a:t>
            </a:r>
          </a:p>
          <a:p>
            <a:pPr eaLnBrk="1" hangingPunct="1">
              <a:spcBef>
                <a:spcPct val="0"/>
              </a:spcBef>
            </a:pPr>
            <a:r>
              <a:rPr lang="en-CA"/>
              <a:t>This allows data rules to be enforced at all times by way of the setters.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E10EAA-A8D6-4832-BF3C-ADE5F87BC43E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/>
              <a:t>Again, setters and getters act as guards of internal private properties. </a:t>
            </a:r>
          </a:p>
          <a:p>
            <a:pPr eaLnBrk="1" hangingPunct="1">
              <a:spcBef>
                <a:spcPct val="0"/>
              </a:spcBef>
            </a:pPr>
            <a:r>
              <a:rPr lang="en-CA"/>
              <a:t>They are interfaced by the external request from the outside world.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830E77-2C08-4483-8E24-59BFEDE215F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/>
              <a:t>In other words using contructors to initialize data form the start allows your object to be set or ready for operations.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13AD27-771F-46D6-8566-402533F39F8C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/>
              <a:t>Encapsulation hides the details of the implementation of an object.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6E2116-7CA4-4EEF-AE10-5775DE2EF1FA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D9AE78-7AD1-42E1-8B7D-8CD5749BB589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3C2BE-0D67-49B3-BFD1-0718E52F8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49A42-0FBD-42D8-8C7C-F8912F5D9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68CC9-6DE0-44B0-A9A7-C08AE0A22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1BBA9-E481-4921-8220-DED61EA38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5544616" cy="2508879"/>
          </a:xfrm>
        </p:spPr>
        <p:txBody>
          <a:bodyPr/>
          <a:lstStyle/>
          <a:p>
            <a:pPr eaLnBrk="1" hangingPunct="1">
              <a:lnSpc>
                <a:spcPts val="10000"/>
              </a:lnSpc>
              <a:defRPr/>
            </a:pPr>
            <a:r>
              <a:rPr lang="en-US" sz="16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</a:t>
            </a:r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http://evinw.com/oop/img/weed_garden_constru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410" y="1034529"/>
            <a:ext cx="8501062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6935688" cy="715963"/>
          </a:xfrm>
        </p:spPr>
        <p:txBody>
          <a:bodyPr/>
          <a:lstStyle/>
          <a:p>
            <a:pPr eaLnBrk="1" hangingPunct="1"/>
            <a:r>
              <a:rPr lang="en-CA" sz="5400" dirty="0"/>
              <a:t>Initialization of Objects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304800" y="4149080"/>
            <a:ext cx="8839200" cy="2232248"/>
          </a:xfrm>
        </p:spPr>
        <p:txBody>
          <a:bodyPr/>
          <a:lstStyle/>
          <a:p>
            <a:pPr eaLnBrk="1" hangingPunct="1"/>
            <a:r>
              <a:rPr lang="en-CA" sz="2800" dirty="0"/>
              <a:t> </a:t>
            </a:r>
            <a:r>
              <a:rPr lang="en-CA" sz="2800" b="1" dirty="0"/>
              <a:t>Constructors</a:t>
            </a:r>
            <a:r>
              <a:rPr lang="en-CA" sz="2800" dirty="0"/>
              <a:t> ensure correct initialization of all data. They are automatically called at the time of object creation.</a:t>
            </a:r>
          </a:p>
          <a:p>
            <a:pPr eaLnBrk="1" hangingPunct="1"/>
            <a:r>
              <a:rPr lang="en-CA" sz="2800" b="1" dirty="0"/>
              <a:t> Destructors</a:t>
            </a:r>
            <a:r>
              <a:rPr lang="en-CA" sz="2800" dirty="0"/>
              <a:t> on the other hand ensure the de allocation of resources before an object dies or goes out of scope.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6431632" cy="715963"/>
          </a:xfrm>
        </p:spPr>
        <p:txBody>
          <a:bodyPr/>
          <a:lstStyle/>
          <a:p>
            <a:pPr eaLnBrk="1" hangingPunct="1"/>
            <a:r>
              <a:rPr lang="en-CA" sz="5400" dirty="0"/>
              <a:t>Lifecycle of an Object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802617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5927576" cy="715963"/>
          </a:xfrm>
        </p:spPr>
        <p:txBody>
          <a:bodyPr/>
          <a:lstStyle/>
          <a:p>
            <a:pPr eaLnBrk="1" hangingPunct="1"/>
            <a:r>
              <a:rPr lang="en-CA" sz="5400" dirty="0"/>
              <a:t>Anatomy of a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6" y="1196752"/>
            <a:ext cx="32861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49" y="1196752"/>
            <a:ext cx="35718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08" y="260648"/>
            <a:ext cx="4686479" cy="190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5426968" cy="407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487416" cy="715963"/>
          </a:xfrm>
        </p:spPr>
        <p:txBody>
          <a:bodyPr/>
          <a:lstStyle/>
          <a:p>
            <a:pPr eaLnBrk="1" hangingPunct="1"/>
            <a:r>
              <a:rPr lang="en-CA" sz="5400" dirty="0">
                <a:solidFill>
                  <a:srgbClr val="C00000"/>
                </a:solidFill>
              </a:rPr>
              <a:t>Encapsulation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05" y="2989287"/>
            <a:ext cx="3838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08" y="192757"/>
            <a:ext cx="4271392" cy="715963"/>
          </a:xfrm>
        </p:spPr>
        <p:txBody>
          <a:bodyPr/>
          <a:lstStyle/>
          <a:p>
            <a:pPr eaLnBrk="1" hangingPunct="1"/>
            <a:r>
              <a:rPr lang="en-US" altLang="ko-KR" sz="5400" dirty="0"/>
              <a:t>Encapsulation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4832"/>
            <a:ext cx="8624918" cy="5386536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 Encapsulation is used to hide unimportant implementation details from other objects.</a:t>
            </a:r>
          </a:p>
          <a:p>
            <a:pPr eaLnBrk="1" hangingPunct="1"/>
            <a:r>
              <a:rPr lang="en-US" altLang="ko-KR" sz="3600" dirty="0"/>
              <a:t> In real world</a:t>
            </a:r>
          </a:p>
          <a:p>
            <a:pPr lvl="1" eaLnBrk="1" hangingPunct="1"/>
            <a:r>
              <a:rPr lang="en-US" altLang="ko-KR" sz="3600" dirty="0"/>
              <a:t>When you want to change gears on your car:</a:t>
            </a:r>
          </a:p>
          <a:p>
            <a:pPr lvl="2" eaLnBrk="1" hangingPunct="1"/>
            <a:r>
              <a:rPr lang="en-US" altLang="ko-KR" sz="3600" dirty="0"/>
              <a:t>You don’t need to know how the gear mechanism works.</a:t>
            </a:r>
          </a:p>
          <a:p>
            <a:pPr lvl="2" eaLnBrk="1" hangingPunct="1"/>
            <a:r>
              <a:rPr lang="en-US" altLang="ko-KR" sz="3600" dirty="0"/>
              <a:t>You just need to know which lever to move.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1" y="19583"/>
            <a:ext cx="1685096" cy="144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92757"/>
            <a:ext cx="5783560" cy="715963"/>
          </a:xfrm>
        </p:spPr>
        <p:txBody>
          <a:bodyPr/>
          <a:lstStyle/>
          <a:p>
            <a:pPr eaLnBrk="1" hangingPunct="1"/>
            <a:r>
              <a:rPr lang="en-US" altLang="ko-KR" sz="5400" dirty="0"/>
              <a:t>Encapsulation </a:t>
            </a:r>
            <a:r>
              <a:rPr lang="en-US" altLang="ko-KR" sz="4000" dirty="0"/>
              <a:t>cont.</a:t>
            </a:r>
            <a:endParaRPr lang="en-US" altLang="ko-KR" sz="54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4744"/>
            <a:ext cx="8458200" cy="5047456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 In software programs:</a:t>
            </a:r>
          </a:p>
          <a:p>
            <a:pPr lvl="1" eaLnBrk="1" hangingPunct="1"/>
            <a:r>
              <a:rPr lang="en-US" altLang="ko-KR" sz="3600" dirty="0"/>
              <a:t>You don’t need to know how a class is implemented.</a:t>
            </a:r>
          </a:p>
          <a:p>
            <a:pPr lvl="1" eaLnBrk="1" hangingPunct="1"/>
            <a:r>
              <a:rPr lang="en-US" altLang="ko-KR" sz="3600" dirty="0"/>
              <a:t>You just need to know which methods to invoke.</a:t>
            </a:r>
          </a:p>
          <a:p>
            <a:pPr lvl="1" eaLnBrk="1" hangingPunct="1"/>
            <a:r>
              <a:rPr lang="en-US" altLang="ko-KR" sz="3600" dirty="0"/>
              <a:t>Thus, the implementation details can change at any time without affecting other parts of the program.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78" y="19582"/>
            <a:ext cx="2045439" cy="175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0608" y="264765"/>
            <a:ext cx="3623320" cy="715963"/>
          </a:xfrm>
        </p:spPr>
        <p:txBody>
          <a:bodyPr/>
          <a:lstStyle/>
          <a:p>
            <a:pPr eaLnBrk="1" hangingPunct="1"/>
            <a:r>
              <a:rPr lang="en-CA" sz="5400" dirty="0"/>
              <a:t>Inheritance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5536" y="4797152"/>
            <a:ext cx="8458200" cy="1290630"/>
          </a:xfrm>
        </p:spPr>
        <p:txBody>
          <a:bodyPr/>
          <a:lstStyle/>
          <a:p>
            <a:pPr eaLnBrk="1" hangingPunct="1"/>
            <a:r>
              <a:rPr lang="en-CA" sz="3600" dirty="0"/>
              <a:t> </a:t>
            </a:r>
            <a:r>
              <a:rPr lang="en-CA" sz="3600" b="1" dirty="0"/>
              <a:t>Extending</a:t>
            </a:r>
            <a:r>
              <a:rPr lang="en-CA" sz="3600" dirty="0"/>
              <a:t> the functionality of a class or</a:t>
            </a:r>
          </a:p>
          <a:p>
            <a:pPr eaLnBrk="1" hangingPunct="1"/>
            <a:r>
              <a:rPr lang="en-CA" sz="3600" dirty="0"/>
              <a:t> </a:t>
            </a:r>
            <a:r>
              <a:rPr lang="en-CA" sz="3600" b="1" dirty="0"/>
              <a:t>Specializing</a:t>
            </a:r>
            <a:r>
              <a:rPr lang="en-CA" sz="3600" dirty="0"/>
              <a:t> the functionality of the class.</a:t>
            </a:r>
          </a:p>
          <a:p>
            <a:pPr eaLnBrk="1" hangingPunct="1"/>
            <a:endParaRPr lang="en-CA" sz="3600" dirty="0"/>
          </a:p>
        </p:txBody>
      </p:sp>
      <p:pic>
        <p:nvPicPr>
          <p:cNvPr id="4098" name="Picture 2" descr="http://belegal.com/blog-by-antonio-flores/files/2012/11/New-EU-Inheritance-Laws-Spai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4392488" cy="38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12" descr="https://encrypted-tbn3.gstatic.com/images?q=tbn:ANd9GcRftK07wq_vHuPhz70kONWZIyj6TKbdcPHHpT-9kKfq51h399M_g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708920"/>
            <a:ext cx="6652888" cy="372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703440" cy="715963"/>
          </a:xfrm>
        </p:spPr>
        <p:txBody>
          <a:bodyPr/>
          <a:lstStyle/>
          <a:p>
            <a:pPr eaLnBrk="1" hangingPunct="1"/>
            <a:r>
              <a:rPr lang="en-CA" sz="5400" dirty="0"/>
              <a:t>Inheritance </a:t>
            </a:r>
            <a:r>
              <a:rPr lang="en-CA" sz="3600" dirty="0"/>
              <a:t>cont.</a:t>
            </a:r>
            <a:endParaRPr lang="en-CA" sz="54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219200"/>
          </a:xfrm>
        </p:spPr>
        <p:txBody>
          <a:bodyPr/>
          <a:lstStyle/>
          <a:p>
            <a:pPr eaLnBrk="1" hangingPunct="1"/>
            <a:r>
              <a:rPr lang="en-CA" sz="4000" dirty="0"/>
              <a:t> </a:t>
            </a:r>
            <a:r>
              <a:rPr lang="en-CA" sz="4000" b="1" dirty="0"/>
              <a:t>Subclasses</a:t>
            </a:r>
            <a:r>
              <a:rPr lang="en-CA" sz="4000" dirty="0"/>
              <a:t>: a subclass may inherit the structure and behaviour of it’s </a:t>
            </a:r>
            <a:r>
              <a:rPr lang="en-CA" sz="4000" b="1" dirty="0"/>
              <a:t>superclass</a:t>
            </a:r>
            <a:r>
              <a:rPr lang="en-CA" sz="4000" dirty="0"/>
              <a:t>.</a:t>
            </a:r>
          </a:p>
        </p:txBody>
      </p:sp>
      <p:sp>
        <p:nvSpPr>
          <p:cNvPr id="26628" name="AutoShape 6" descr="data:image/jpeg;base64,/9j/4AAQSkZJRgABAQAAAQABAAD/2wCEAAkGBxITEhQSExMUFRISGBQVGBgXGBoXGxQSGBUXFhgWGRkYHSkiGBolGxQWIzIhJSorLi4uGR8zODMuNygtLisBCgoKBQUFDgUFDisZExkrKysrKysrKysrKysrKysrKysrKysrKysrKysrKysrKysrKysrKysrKysrKysrKysrK//AABEIAKgBLAMBIgACEQEDEQH/xAAbAAEAAgMBAQAAAAAAAAAAAAAAAwQCBQYBB//EAEAQAAICAQICBwYDBQYGAwAAAAECAAMRBBIhMQUTQVFhcZEGFCIygaFScrFCgpKy0SMzU2LB8AcVk6LS4SQ0Q//EABQBAQAAAAAAAAAAAAAAAAAAAAD/xAAUEQEAAAAAAAAAAAAAAAAAAAAA/9oADAMBAAIRAxEAPwD7jERAREQEREBERAREQEREBERAREQEgbU9igsfDkPNjw+gyZ4P7T8n8/if8v6+UnAxwHIQINlh5sF8FGSP3m5+ggaRe0sx8WP6ZwPoJYiBB7lV/hofNQfuZ57lV/hp/CP6SxMOtXG7I28854Y78wI/cq+xFHkAPuJ57oP2S6nwYkfwtlftLE8VgeRB7OHeOYgQbbByIcdx+E+o4fTH1mSagE4IKt3Ht8jyP0k0xdARggEHsMDKJApKEAnKngCeYPYCe3wP0k8BERAREQEREBERAREQEREBERAREQEREBERAREQEREBINcxFbkHGFbj3cOcnnhEAqgDA4AcB4CeyvSduEPkp7x3eY+/PvxYgQa7SJdW9Vg3V2qyMD2qwII9DOG6J1NmqbR6K0hn0TWPq+XxNpm6vTkjs6xilw7urx4z6BK9OhqSyy1a0Wy7Z1jhQGs2Dam4ji2BwGeUDiugemdfqEp1BSw1ajebEK0Cumoq+NjB+tLqwQNuBz8Xwr2aZNZqNP0ZpN1iW136P+6apNlbV1Vum3hlhtyCGJycEbeU+iJ0DpRZ1woqFuS27aM72BVm/MQSCeZBklnQ+nZErNNRrrXYilBtRMbdqjGAMDGIGpq1Gov1eprW/qK9I1KhVRGN2+pbS7lwSE+PYAuDlG4nkNBX0pejrpqQ4941XSTM9YrZwKrBhEFxCbj1mcnPBG4do7TW9Dae1xZZTW9igAMVBOAcgZ7Rnjg9s91PQ+nsUo9NbKXNmCo/vSclx3Nknjz4wIvZ23UNT/8AJUraGsXjtBZA52OQjMFJXGQDzzy5DZyvodFXSgrqRUQEkKowMsSzHh2kkknvMsQK/SH90/eFJHmBkffEsSux3nA+QHifxEHkPDPP078WICIiAiIgIiICIiAiIgIiICIiAiIgIiICIiAiIgIiICIiBqOl/aHR0HZffUGP/wCedznt4Vrlj6TlPaT/AIi+6ViyvSaq1W37RavUbggyzKLP7Xao4klD2cZ03TvSVOlIZKRZq9ScV1oFFl7hQCS3YiqBuc8FA8geb6W6DOKU1Di3W9I3012uMhV09JOpeipSfhq20kHtbJJ4ngHa0a3KqXR62IBIIztJHEZXI4Seu5W4qykeBB/SSSOyhG5qpPiAYEkSv7mnYuPykqfVTHua99n/AFLP/KBYkdmoRfmZRnlkjj5d8w9zr/CD58T6mSV0qvyqB5ACBF7xn5VY+JG0D6tx9AZzP/EltUnR91tN3VWVGt8qAQKw69ZuyCWAQsSMcduMTrpX1+kW2qypxlLVZG/KwIP6wOM9nuk+kmD1h9PbfRtW2i9TRYhPJhbVuR62AyrisA8sAggdX0PrbrA3XaZ6GUgYLo6vkc0ZDy8wD4TmOiOj31ei0uoRxV0jpVanrcZHWVOararF/bqZqjw5jgwwZv8A2e6cGoDo6GnVU4F1JOShPJlP7dbYyrjn4EEANxERAREQEREBERAREQEREBERAREQEREBERAREQEREBNR7Q9Orpgiqht1NxK00KQGtYYyePyooOWc8APHAL2h6cXTBVVDbqbiVpoUgNawxk8flrUHLOeAHiQDF7PdBtUW1GocW624DrLACFRRyppU/JUO7mx4niYD2e6DaotqNQ4t1twAssAIVFHKmlT8lY9WPE8eWyu6Pre2u9lzZSLFQ5Pwizbv4csnYvHs495lqICIiAiIgIiICIiB4qgcgB28O8zTe0PQZuKXUv1Ospz1VuMjB+aqxf26mxxHZwIwRN1EDT+z3Tg1Aet06nVU4F1JOShPJlP7dbYyrjn4EEDcTR+0vQ4s2312CjV0Z6q48sHG6qwft1NgZHZwIwQJN0L0tZbUGs09ldoJVkxw3KcEo5wHQ8w3aD38IG2iV+ssPJFH5m4/UAEfee5t7k9T/SBPEgzb3J6n+k86ywc0B/K2T6MAPvAsRK/vQHzKy+Y4DzIyPvJkcEZBBHeOMDKIiAiIgIiICIiAiIgJi7gDJIA7zwmNtmMAcWPIf75DxmKUcdzfE3f2D8o7P1gY9ex+VD5t8I9Dx+31jq7DzcD8oH3LZz6CWIgV/dQebOf3iP5cR7mve/8A1H/8pYiBRHRFPWG3aetKhN+992wHO3O7OMnOJP7t3O4+uf5gcyeIFfbYORVh4jafqRw+wnvvIHzgp4n5f4hwH1xJ4MBEr9UV4py7V7P3fwn7frJq3BAI5GBlERAREQEREATK+9n+X4V/F2n8oPIeJ9O2LficJ2Abm8ckhR5cGP0HfLECKvTqDnGW7zxPqeXlJYmFu7adpAbBwSMgNjhkAjIz4wM4nH9H6zpRtXbp3t0O2hNNaxXT3AulzXAqudQdpAoPE5+YcOE2XRntfpL1SytrDXY1SI5qsVXezdtCsygNjaQ2M7TwOIG+iaTX+1WlqZq2ZzYlgq6tK3sdrDUl2ERFLPhLFJIBAzxla/2rrS0Fzt07adbwWRxYXa0VqgQ/EWOQAm3dk48IHSSF9MpOflbvXgfr3/WSVPuAOCMgHBGCPMdhmUCv1jL8/FfxDs/MOzzHDyliJq9Vr+pbZgkcxjsU8MeoP0xA2kREBERAREQERECCvjY57goHgDxPrw9B3SeQWja2/sIw305N9MnP/qTAwPYiIHP+1mofOl06WNUNXf1T2IdrLWtNtxVW/ZZjUFzzG44wcGZtpU0NVtovt2kL/wDZutuVXztXBcs+WLAbQeJxgZM2XSnRtWor6u1SVyGBBKsrqcq6OpDIwPIggygfZikpZW7X2C3Zk2XWMV6tt6FDu/s2DYOVwcgHsgc9pfbHUs/u4qQ3dbp0DPVdp1Nd6XsG6u0bwVOnftIPDiCSF7bTB9i9YVL4G4qCqlu0gEkgeBJmp03stp0t67+0e4tW5d7HYlqltVOZxgC+wYAxx8Ju4CIiAlejgzjsyD5Ejj9xnzJktlgUZP8A7J7h4zHT1kZJ+Zjk+HYB9APXMCWIiAiIgIiIFdvhsz2OAvkVJI9dzeg75YmLoCMHkZDvZOYLL3gZI8wOfmPSBYiY12BhlSCO8HMyga3S9GFNXfqd2RfXp69uPl6lrznPbnrv+2alfZexdBpdLXcq3aPqGSwpuRnq4fEm4HawzwDA8ec6iIHFp7I6pb21i6qr3s2M+TSeqKWUael6zWLN2M6ZCpD5GOOeMm6W9kbL7qdU2oC6vTVBa7FQhRfuJZihYg1spZShOcHgc8Z10QMKt20bsbsDOOAz24z2TOJhZaqjLEDzgZzUa/SPa+5GwF+HzI4kj1x9DL+WfllV7+THy/D5nj5c5OqgDAGAIHsREBERAREQEp9Kax6k3JTZe2QAlZQHj2k2MoAHn9DLk1/TnTFWlq6yzJyQqIg3PbYflrrUcWY931PAEwOb6c6Z6QqrNlg02lQkKijfq77XPKuutdi7z2cW7yABK/8Aw7/5gX1p1V4fZZWi17V2Vv1YssUFAMkdYikjhuV+B5zb9E9F2Fzr9dg6gK3V1j400dWDlU4fFaw+d+3kOHOX2DoddFW9gIt1Bs1NgOch73a3ac/hDKv7ogbj3nHzqV8ea/xDkPPEmrsDciD5HMykVmmRuJUZ78cR5HmIEsSD3UdjOP32P6mee7nsscfwn9VMCxEr+7Htsc/UD+UCe+6L2lj5s36ZxAzsvVebAeBPH0kfXM3yqR4t8I9OZ+uJJVSq/KoXyAH6SSB8v9ordfR0ndYNTd7qKabSqotnVKd1TutTKSyKyqWCkNh88ds6jT6/pJVD7NJramUMr0O1LOCMghLN6HPf1g+kk9okNes0GpHy77dLZ+S9NyH6W01jydpV1FD9GM1tKs/R7ktbSoJOkY87aFA41Ekl0HLiy9ogdaJ7I9Petiq6MGRwGVlIIZTxBBHMSSAiIgIiICIiBFZp1JzjDd44H1HMeEw6pxyfI/zjPoVx98yxECvut/Ch8dxH22n9Y69v8JvoU/1aWIgV+vb/AAm+pTH2Yxut/Cg/eLfbaJYiBX6pz8z48EGPUnJ9MTOvTqpyBx7zxPqeOPCSxAREQEREBETF7AvEkAeJxAyiQe+V/jX1lfpDpauqt7MPZsUttrUsz4/ZUDmTA86c6Yq0tXWWbjkhURBue2w/LXWo4sx/qTgAma3oToe1rffdZtOpIIrrB3Jo6zwKIf2rGGN79vIYA4wdB6Pdb77rHrOqIIrrDBk0dZ5pWf2nYY32dvIYAnTV2q3ykHyOYGcREBERAREQEREBERA8InsTF3AGSQB3nhA5PUUP0YzXUqz9HuS11Kgk6VjxN1CgZNZJJescuLL2g9Vpr0sVXRldHAZWUghlPEEEcxIzrE7CW/KC38oOJzmj0F2kvHutTNormJsp+FfdnOSbaAxHwMfmrOOJ3L2gh1cSD3g/4b/9v/lPDqsc0cfu7v5MwLESAauv8QHg3wn0PESeAiIgIiICIiAiIgIiICIiB4TIOvLfIMj8R4D6drfp4wo38T8gOAPxEHmfDPL17pYgV/dyfmdj4D4R9uPqZlXpkByFGe/HE+Z5mTTSaf2v6PsJFes07lVZyEtVjsRSzNhTnAAJgbuJjW4IBByCAQe8HlMoCRWadG5qpI5HAyPI9kyptVhuVgynPEHI4HB4jxBmA1KdYatw6wKHK9oQkgH1U+kDH3bHysw8zuB+jf6ER1rL844fiXl9V5j6Z+ksRA8VgRkcQZ7K9o2ZcfLzYeHaw7j2nvliAiIgIiICYW2hefM8gOJPkItsCgseQ4zGisj4m+c8/D/KPAQMNrtzOwdw4n6nkPp6zJNMgOcZPefiPqeMmiAiafpX2iqos6pkudhX1p6qtrNteSuTt8QeEv6bX1WJXYjqyXANWc/OpGQV7+BECzEqaLpKq0Ma3BCM6N2YZG2tz8Rzkx1CAZLLjOM5GN3d5wJCJB7oo+XKfl4D+Hl9pguvU3tp+O9a1tPdtZmUce/KmW4Ffe6/MNw71HEea/09JOrAjIOQZ7K9nwEMPlYgMO4k4DD6nB8898CxERAREQEREBERAREQINB/dJ+VR9cDMnlcjYScZQnJx+yTzOO0H/fPhOrAjIOQe0QPH5HyM+U+zPTFZ6KWn/mGldvcXHuyhBapXTklSRYSSoBz8PYeU+sRA+YdJa63rbks1CafqqaDpWfVNplVDQpa7YEK6jFpYEOSAFUbRnLbvo/UVWaq0arUsmprtVaqhe9K9U1abClasBcrksdzBuOQMYwOzZQcZAOOXgYKjIOBkcj3QPmHRj119H9XRqLEvGroquAud3pV+kGQDa7Hqyyl+OBu58ZtPaC63TG+rT2Wha9Pp2yWe560fVsL7QbCzMy1FyM5+UDBAxO8iBp/Zv3Xa3ut5uXIJJ1DajBIyPid2K5HHGcTcTxVA5ADygmAdgASeAHE+Uh0KkVoDwIVQc9+BPCes/J2n8fgPDx7fKWICIiAiIgQa0fAfDB8wCCR9pMDniORnsr4KchlO4c08h2jw7PLkFiJijgjIII7xMoHL9J9EW3a8stt1NR0oQvWE+M9axKbnRtpAOeGDxnO9I+znV230tW/u5ror0zJpzqGrpSkJsR1O6mwWB3ycZ3KcnGB9KiB86foQrotdpl0zi93sO9atvW1vaGUq6DBODnAPDB7ptel+iqKtTSz6TrNItNqKldPWLXezISTUo5sowGwcYIJGePYRA472L6OvqevrkdcaOpPiO7aRday1FsncyoyAnPZOxiICQa35cdrFQPPP+gBPkDM7bgvPmeQHEnyH+sxrQk7m58gPwj/AFJ/34hNERAREQEREBERAREQEhbTjOVJUnnjkfMHh9ecRAx32DmobxU4J/dY8PUz33te3cp8VI++MH6GIgBrK/8AET+ISXeO8esRAiOsrHA2Jn8w/rHvadmT5Kx/QREDzrLDyTb4sRw+i5z6iejT54uS3hyUfu9v1zEQJ4iICIiAiIgIiIENmnBORlWPavA93HsP1BmOLB+Fx45U+vEH7REB7wRzrcDvGGHoDuPpA1i/5h5o4/UT2ID3tO/7H+k898Xuc/uP+u3ERAdc55VkfmZR/KTHVufmYKO5R9tx5+YAiIElVKryHPmeZPmTxMkiICIiAiIgIiICIiAiI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AutoShape 8" descr="data:image/jpeg;base64,/9j/4AAQSkZJRgABAQAAAQABAAD/2wCEAAkGBxITEhQSExMUFRISGBQVGBgXGBoXGxQSGBUXFhgWGRkYHSkiGBolGxQWIzIhJSorLi4uGR8zODMuNygtLisBCgoKBQUFDgUFDisZExkrKysrKysrKysrKysrKysrKysrKysrKysrKysrKysrKysrKysrKysrKysrKysrKysrK//AABEIAKgBLAMBIgACEQEDEQH/xAAbAAEAAgMBAQAAAAAAAAAAAAAAAwQCBQYBB//EAEAQAAICAQICBwYDBQYGAwAAAAECAAMRBBIhMQUTQVFhcZEGFCIygaFScrFCgpKy0SMzU2LB8AcVk6LS4SQ0Q//EABQBAQAAAAAAAAAAAAAAAAAAAAD/xAAUEQEAAAAAAAAAAAAAAAAAAAAA/9oADAMBAAIRAxEAPwD7jERAREQEREBERAREQEREBERAREQEgbU9igsfDkPNjw+gyZ4P7T8n8/if8v6+UnAxwHIQINlh5sF8FGSP3m5+ggaRe0sx8WP6ZwPoJYiBB7lV/hofNQfuZ57lV/hp/CP6SxMOtXG7I28854Y78wI/cq+xFHkAPuJ57oP2S6nwYkfwtlftLE8VgeRB7OHeOYgQbbByIcdx+E+o4fTH1mSagE4IKt3Ht8jyP0k0xdARggEHsMDKJApKEAnKngCeYPYCe3wP0k8BERAREQEREBERAREQEREBERAREQEREBERAREQEREBINcxFbkHGFbj3cOcnnhEAqgDA4AcB4CeyvSduEPkp7x3eY+/PvxYgQa7SJdW9Vg3V2qyMD2qwII9DOG6J1NmqbR6K0hn0TWPq+XxNpm6vTkjs6xilw7urx4z6BK9OhqSyy1a0Wy7Z1jhQGs2Dam4ji2BwGeUDiugemdfqEp1BSw1ajebEK0Cumoq+NjB+tLqwQNuBz8Xwr2aZNZqNP0ZpN1iW136P+6apNlbV1Vum3hlhtyCGJycEbeU+iJ0DpRZ1woqFuS27aM72BVm/MQSCeZBklnQ+nZErNNRrrXYilBtRMbdqjGAMDGIGpq1Gov1eprW/qK9I1KhVRGN2+pbS7lwSE+PYAuDlG4nkNBX0pejrpqQ4941XSTM9YrZwKrBhEFxCbj1mcnPBG4do7TW9Dae1xZZTW9igAMVBOAcgZ7Rnjg9s91PQ+nsUo9NbKXNmCo/vSclx3Nknjz4wIvZ23UNT/8AJUraGsXjtBZA52OQjMFJXGQDzzy5DZyvodFXSgrqRUQEkKowMsSzHh2kkknvMsQK/SH90/eFJHmBkffEsSux3nA+QHifxEHkPDPP078WICIiAiIgIiICIiAiIgIiICIiAiIgIiICIiAiIgIiICIiBqOl/aHR0HZffUGP/wCedznt4Vrlj6TlPaT/AIi+6ViyvSaq1W37RavUbggyzKLP7Xao4klD2cZ03TvSVOlIZKRZq9ScV1oFFl7hQCS3YiqBuc8FA8geb6W6DOKU1Di3W9I3012uMhV09JOpeipSfhq20kHtbJJ4ngHa0a3KqXR62IBIIztJHEZXI4Seu5W4qykeBB/SSSOyhG5qpPiAYEkSv7mnYuPykqfVTHua99n/AFLP/KBYkdmoRfmZRnlkjj5d8w9zr/CD58T6mSV0qvyqB5ACBF7xn5VY+JG0D6tx9AZzP/EltUnR91tN3VWVGt8qAQKw69ZuyCWAQsSMcduMTrpX1+kW2qypxlLVZG/KwIP6wOM9nuk+kmD1h9PbfRtW2i9TRYhPJhbVuR62AyrisA8sAggdX0PrbrA3XaZ6GUgYLo6vkc0ZDy8wD4TmOiOj31ei0uoRxV0jpVanrcZHWVOararF/bqZqjw5jgwwZv8A2e6cGoDo6GnVU4F1JOShPJlP7dbYyrjn4EEANxERAREQEREBERAREQEREBERAREQEREBERAREQEREBNR7Q9Orpgiqht1NxK00KQGtYYyePyooOWc8APHAL2h6cXTBVVDbqbiVpoUgNawxk8flrUHLOeAHiQDF7PdBtUW1GocW624DrLACFRRyppU/JUO7mx4niYD2e6DaotqNQ4t1twAssAIVFHKmlT8lY9WPE8eWyu6Pre2u9lzZSLFQ5Pwizbv4csnYvHs495lqICIiAiIgIiICIiB4qgcgB28O8zTe0PQZuKXUv1Ospz1VuMjB+aqxf26mxxHZwIwRN1EDT+z3Tg1Aet06nVU4F1JOShPJlP7dbYyrjn4EEDcTR+0vQ4s2312CjV0Z6q48sHG6qwft1NgZHZwIwQJN0L0tZbUGs09ldoJVkxw3KcEo5wHQ8w3aD38IG2iV+ssPJFH5m4/UAEfee5t7k9T/SBPEgzb3J6n+k86ywc0B/K2T6MAPvAsRK/vQHzKy+Y4DzIyPvJkcEZBBHeOMDKIiAiIgIiICIiAiIgJi7gDJIA7zwmNtmMAcWPIf75DxmKUcdzfE3f2D8o7P1gY9ex+VD5t8I9Dx+31jq7DzcD8oH3LZz6CWIgV/dQebOf3iP5cR7mve/8A1H/8pYiBRHRFPWG3aetKhN+992wHO3O7OMnOJP7t3O4+uf5gcyeIFfbYORVh4jafqRw+wnvvIHzgp4n5f4hwH1xJ4MBEr9UV4py7V7P3fwn7frJq3BAI5GBlERAREQEREATK+9n+X4V/F2n8oPIeJ9O2LficJ2Abm8ckhR5cGP0HfLECKvTqDnGW7zxPqeXlJYmFu7adpAbBwSMgNjhkAjIz4wM4nH9H6zpRtXbp3t0O2hNNaxXT3AulzXAqudQdpAoPE5+YcOE2XRntfpL1SytrDXY1SI5qsVXezdtCsygNjaQ2M7TwOIG+iaTX+1WlqZq2ZzYlgq6tK3sdrDUl2ERFLPhLFJIBAzxla/2rrS0Fzt07adbwWRxYXa0VqgQ/EWOQAm3dk48IHSSF9MpOflbvXgfr3/WSVPuAOCMgHBGCPMdhmUCv1jL8/FfxDs/MOzzHDyliJq9Vr+pbZgkcxjsU8MeoP0xA2kREBERAREQERECCvjY57goHgDxPrw9B3SeQWja2/sIw305N9MnP/qTAwPYiIHP+1mofOl06WNUNXf1T2IdrLWtNtxVW/ZZjUFzzG44wcGZtpU0NVtovt2kL/wDZutuVXztXBcs+WLAbQeJxgZM2XSnRtWor6u1SVyGBBKsrqcq6OpDIwPIggygfZikpZW7X2C3Zk2XWMV6tt6FDu/s2DYOVwcgHsgc9pfbHUs/u4qQ3dbp0DPVdp1Nd6XsG6u0bwVOnftIPDiCSF7bTB9i9YVL4G4qCqlu0gEkgeBJmp03stp0t67+0e4tW5d7HYlqltVOZxgC+wYAxx8Ju4CIiAlejgzjsyD5Ejj9xnzJktlgUZP8A7J7h4zHT1kZJ+Zjk+HYB9APXMCWIiAiIgIiIFdvhsz2OAvkVJI9dzeg75YmLoCMHkZDvZOYLL3gZI8wOfmPSBYiY12BhlSCO8HMyga3S9GFNXfqd2RfXp69uPl6lrznPbnrv+2alfZexdBpdLXcq3aPqGSwpuRnq4fEm4HawzwDA8ec6iIHFp7I6pb21i6qr3s2M+TSeqKWUael6zWLN2M6ZCpD5GOOeMm6W9kbL7qdU2oC6vTVBa7FQhRfuJZihYg1spZShOcHgc8Z10QMKt20bsbsDOOAz24z2TOJhZaqjLEDzgZzUa/SPa+5GwF+HzI4kj1x9DL+WfllV7+THy/D5nj5c5OqgDAGAIHsREBERAREQEp9Kax6k3JTZe2QAlZQHj2k2MoAHn9DLk1/TnTFWlq6yzJyQqIg3PbYflrrUcWY931PAEwOb6c6Z6QqrNlg02lQkKijfq77XPKuutdi7z2cW7yABK/8Aw7/5gX1p1V4fZZWi17V2Vv1YssUFAMkdYikjhuV+B5zb9E9F2Fzr9dg6gK3V1j400dWDlU4fFaw+d+3kOHOX2DoddFW9gIt1Bs1NgOch73a3ac/hDKv7ogbj3nHzqV8ea/xDkPPEmrsDciD5HMykVmmRuJUZ78cR5HmIEsSD3UdjOP32P6mee7nsscfwn9VMCxEr+7Htsc/UD+UCe+6L2lj5s36ZxAzsvVebAeBPH0kfXM3yqR4t8I9OZ+uJJVSq/KoXyAH6SSB8v9ordfR0ndYNTd7qKabSqotnVKd1TutTKSyKyqWCkNh88ds6jT6/pJVD7NJramUMr0O1LOCMghLN6HPf1g+kk9okNes0GpHy77dLZ+S9NyH6W01jydpV1FD9GM1tKs/R7ktbSoJOkY87aFA41Ekl0HLiy9ogdaJ7I9Petiq6MGRwGVlIIZTxBBHMSSAiIgIiICIiBFZp1JzjDd44H1HMeEw6pxyfI/zjPoVx98yxECvut/Ch8dxH22n9Y69v8JvoU/1aWIgV+vb/AAm+pTH2Yxut/Cg/eLfbaJYiBX6pz8z48EGPUnJ9MTOvTqpyBx7zxPqeOPCSxAREQEREBETF7AvEkAeJxAyiQe+V/jX1lfpDpauqt7MPZsUttrUsz4/ZUDmTA86c6Yq0tXWWbjkhURBue2w/LXWo4sx/qTgAma3oToe1rffdZtOpIIrrB3Jo6zwKIf2rGGN79vIYA4wdB6Pdb77rHrOqIIrrDBk0dZ5pWf2nYY32dvIYAnTV2q3ykHyOYGcREBERAREQEREBERA8InsTF3AGSQB3nhA5PUUP0YzXUqz9HuS11Kgk6VjxN1CgZNZJJescuLL2g9Vpr0sVXRldHAZWUghlPEEEcxIzrE7CW/KC38oOJzmj0F2kvHutTNormJsp+FfdnOSbaAxHwMfmrOOJ3L2gh1cSD3g/4b/9v/lPDqsc0cfu7v5MwLESAauv8QHg3wn0PESeAiIgIiICIiAiIgIiICIiB4TIOvLfIMj8R4D6drfp4wo38T8gOAPxEHmfDPL17pYgV/dyfmdj4D4R9uPqZlXpkByFGe/HE+Z5mTTSaf2v6PsJFes07lVZyEtVjsRSzNhTnAAJgbuJjW4IBByCAQe8HlMoCRWadG5qpI5HAyPI9kyptVhuVgynPEHI4HB4jxBmA1KdYatw6wKHK9oQkgH1U+kDH3bHysw8zuB+jf6ER1rL844fiXl9V5j6Z+ksRA8VgRkcQZ7K9o2ZcfLzYeHaw7j2nvliAiIgIiICYW2hefM8gOJPkItsCgseQ4zGisj4m+c8/D/KPAQMNrtzOwdw4n6nkPp6zJNMgOcZPefiPqeMmiAiafpX2iqos6pkudhX1p6qtrNteSuTt8QeEv6bX1WJXYjqyXANWc/OpGQV7+BECzEqaLpKq0Ma3BCM6N2YZG2tz8Rzkx1CAZLLjOM5GN3d5wJCJB7oo+XKfl4D+Hl9pguvU3tp+O9a1tPdtZmUce/KmW4Ffe6/MNw71HEea/09JOrAjIOQZ7K9nwEMPlYgMO4k4DD6nB8898CxERAREQEREBERAREQINB/dJ+VR9cDMnlcjYScZQnJx+yTzOO0H/fPhOrAjIOQe0QPH5HyM+U+zPTFZ6KWn/mGldvcXHuyhBapXTklSRYSSoBz8PYeU+sRA+YdJa63rbks1CafqqaDpWfVNplVDQpa7YEK6jFpYEOSAFUbRnLbvo/UVWaq0arUsmprtVaqhe9K9U1abClasBcrksdzBuOQMYwOzZQcZAOOXgYKjIOBkcj3QPmHRj119H9XRqLEvGroquAud3pV+kGQDa7Hqyyl+OBu58ZtPaC63TG+rT2Wha9Pp2yWe560fVsL7QbCzMy1FyM5+UDBAxO8iBp/Zv3Xa3ut5uXIJJ1DajBIyPid2K5HHGcTcTxVA5ADygmAdgASeAHE+Uh0KkVoDwIVQc9+BPCes/J2n8fgPDx7fKWICIiAiIgQa0fAfDB8wCCR9pMDniORnsr4KchlO4c08h2jw7PLkFiJijgjIII7xMoHL9J9EW3a8stt1NR0oQvWE+M9axKbnRtpAOeGDxnO9I+znV230tW/u5ror0zJpzqGrpSkJsR1O6mwWB3ycZ3KcnGB9KiB86foQrotdpl0zi93sO9atvW1vaGUq6DBODnAPDB7ptel+iqKtTSz6TrNItNqKldPWLXezISTUo5sowGwcYIJGePYRA472L6OvqevrkdcaOpPiO7aRday1FsncyoyAnPZOxiICQa35cdrFQPPP+gBPkDM7bgvPmeQHEnyH+sxrQk7m58gPwj/AFJ/34hNERAREQEREBERAREQEhbTjOVJUnnjkfMHh9ecRAx32DmobxU4J/dY8PUz33te3cp8VI++MH6GIgBrK/8AET+ISXeO8esRAiOsrHA2Jn8w/rHvadmT5Kx/QREDzrLDyTb4sRw+i5z6iejT54uS3hyUfu9v1zEQJ4iICIiAiIgIiIENmnBORlWPavA93HsP1BmOLB+Fx45U+vEH7REB7wRzrcDvGGHoDuPpA1i/5h5o4/UT2ID3tO/7H+k898Xuc/uP+u3ERAdc55VkfmZR/KTHVufmYKO5R9tx5+YAiIElVKryHPmeZPmTxMkiICIiAiIgIiICIiAiI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59832" y="2708920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3648" y="1700808"/>
            <a:ext cx="792088" cy="381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6359624" cy="715963"/>
          </a:xfrm>
        </p:spPr>
        <p:txBody>
          <a:bodyPr/>
          <a:lstStyle/>
          <a:p>
            <a:pPr eaLnBrk="1" hangingPunct="1"/>
            <a:r>
              <a:rPr lang="en-CA" sz="5400" dirty="0"/>
              <a:t>Multiple Inheritance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7974" y="1152350"/>
            <a:ext cx="8656513" cy="738320"/>
          </a:xfrm>
        </p:spPr>
        <p:txBody>
          <a:bodyPr/>
          <a:lstStyle/>
          <a:p>
            <a:pPr eaLnBrk="1" hangingPunct="1"/>
            <a:r>
              <a:rPr lang="en-CA" sz="3600" dirty="0"/>
              <a:t> One class have more than one </a:t>
            </a:r>
            <a:r>
              <a:rPr lang="en-CA" sz="3600" b="1" dirty="0"/>
              <a:t>superclass</a:t>
            </a:r>
            <a:r>
              <a:rPr lang="en-CA" sz="3600" dirty="0"/>
              <a:t>.</a:t>
            </a:r>
          </a:p>
        </p:txBody>
      </p:sp>
      <p:pic>
        <p:nvPicPr>
          <p:cNvPr id="29700" name="Picture 4" descr="https://encrypted-tbn2.gstatic.com/images?q=tbn:ANd9GcQsUKAmwI-Yiioved4Z-x8PIjAAy4u4yGSwS3_XuMKbsbmrxKWAY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988840"/>
            <a:ext cx="1643062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AutoShape 6" descr="data:image/jpeg;base64,/9j/4AAQSkZJRgABAQAAAQABAAD/2wCEAAkGBhQSERUUEhQVFBQVFhcYFRYVFBUXFRUUFBgWFxQXFhQYHCYeFxokHBcdHzAgIycpLC0sFR4xNTAqNSYrLCkBCQoKDgwOGg8PGCwcHCQpKSwsKSwpLCwpKSksLCwpKSkpKSwpKSkpLCkpKSwsKSwsLCwsLCkpKSwsLCwpKSwsKf/AABEIAOQA3QMBIgACEQEDEQH/xAAbAAABBQEBAAAAAAAAAAAAAAAAAQIEBQYDB//EAEkQAAIBAwIEAwUFBAgDBQkAAAECAwAEERIhBRMxQQYiURQyYXGBI0JSYpEzcoKhB1Njc4OSsfAkQ8EWNJOjsxVEVHSisrTC4f/EABcBAQEBAQAAAAAAAAAAAAAAAAABAgP/xAAfEQEBAQADAAMAAwAAAAAAAAAAARECITESQVEDImH/2gAMAwEAAhEDEQA/APcaKKKAopCaTVQOopmqjNA+iuZagGgofE8srzW9tFK8Al5rySR6eYEhVcKhYEAl3XJx0UjvUrwzxJ5I2jnx7RA3LlwMByN0lUdlkQhvgSy/dNReONpvbJvX2iP6tFzB/wCkaZxWbkTR3PRNobj+7dvspD/dyN17LK57Vc6Te2lzRXPNO1VFOopmqjVQPopmelBagfRTA1GqgfRTQetIWoH0Uwmk1UHSimA0uqgdRTNVOU0C0UUUBRRRQMam10Irm1AAUE0o6U2gWkp2P9/GkbrQUfjJMW4mAy1tIlxt1Kxn7YD5xNIPrUuaBJUZWAeORSpHZ0cYP0IP86nsuRgjIPY9D8DWe4ADCXs2JzAAYier2rZ5Jz3KYMR/cU/eFa4sco7+GLpgrW0xLS2+F1HrLCc8iX4kgFW/PG/wqbx/ivs1tJNp1mNCQucam6Iue2WIH1qDxiFlK3EalpIQcqOssLY5sXxJwGX86L2JqP4yuVk4ZLLEQ68uOVWHRkV0kyPoKlmNS6tfDvFfaIFkZdD5ZJUznlyxsUlTPcBlOD3GD3qwJrPcLk5XELiLos6LcJ++mIbgfoIm/jNaAVFOY0gpKeF/38aBuKFpWqs47xj2eMFU5ksjCOGPOOZK2SAW+6oALM3ZVJoLQdBTM1lNV3DPamW65vPmMckSxRpCoMM0gMexk8pjG7OcjOwqVxyVriYWaEqmkPdOpIYRMSEhVhurSEHJG4RW6FlNXE0s/il5WZbGEXAUlWmeTlW4YbFVk0s0rA7HQpA7tnarHw/xT2m1in0lOagbSTnGfQ4GR3BwMgiqTxL5YI7S3xG1wwt49AxyosEzOoHQJEGx8Staa2twiKiDSqKFUDoqqAFH0ApZhLrqDRmkNOBqKQU9f+tNzT16UC0UUUBRRRQI1cmO9dWrjQPPSkWlPf8A30plB0HSmUZzTh/v50FTx/ijwonKCtLLKkUYfOgM+SWfG+lVVmwOunG2aqZ7h5iisFh4hDqeLzHk3CbCVUfGTGwwGUjVGwRsHSpax8U2TvAGhGqWCRJo1/G0Ry0eexdCyD4sK5ssN9AjDLI2HjdSUkjcdGVhvHIpyPUEEHuKsms24k8M4is6a1BXcq6Ns8brs6OOzA/rsRkEE1L2yxtJaPtbXgkWI9o5pQ3Nh+AcFpE+IkH4RUK8mmtJOY+GY4Uy7JFdKNkSf7tvcjOFk/Zt7pK5AW5BhvoCu5RjpYbpLFIhBwQd45UYA+oIB+evWfO1BHfsbO2vG/bWTFbkDqVjzBfD9F5oH9mtbxGBGQcjGQR0IPQisFwC5aG+mtbkjXcDmDYBJnRQjyovTEkYBZPuvFJ2ZSb7wnKYddlITmAAwMfv2jHEW/cxn7Jv3VP3hWa1PxoV604HauZFL1qNFas5nm8Rcn3bWJUX++ufPIfmI1jHykb1rROaz3AUy10/47uX9IljhH/pVZ6zy8ceL3Ci9tmdsRww3dw5PYIsUer6CV67+F4GEJmkGJbhjPID1XmAcuP+CMIn8J9aoPFScy85H9bDbw/4c9zK9x/5Vs1ajjPEvZ7aWbGeWjMF/EwHkUfNsD61r71m+SIXBY+fezTn3IAbaH97Z7px/Foj/wAFq04FVfhvhfs1rFETllT7RvxStlpW+rsx+tW3asOjnpoK1mvEEk0t0sEErQmKEzllwQ0rvogSQEeaPySFl77bjFW3BOJe028UwGnmIrFc5KkjzKT8DkfSgnrT06U1V/8A7XSgKKKKAooqFxPjMNuoaeRIwTgajgsfRR1Y/AZNBLYUBKz0vjVesdrezD1S1dQflztBNMj8dp/zbW+hH4ntJGA+Zi14oNLpphSsdxD+lW3SVEjUzq4GXSSBAjkkBHWV1ZG2+9pByACTVtaeNLdnEcvMtpWOFS5QxFj6I5zHIfgrGgvAlOxS0UDClZfjaewF7pP2DuvtEK7sXkZUEsA7yEkBk+/1Hm97V1TeL7J5bR+WNUkbRzIvd3t5EmCD4to0/wAVA+C4jnjyhWSN1I6ZVhuGUg/UFT03BFZW+8Jz2rm44awzgaraVjokRfuI+fLge6G93opVcqb2OzSYLc2shjMoD6lGY5QRtzYjgMcbagVcYxq2xVlbM5X7RQrd9Jyp+Knrg/EZ/wBT09cvGbu+LW89vG9yfYpQxMXtACTRTR/ejDe+oyMlfKynB6kUq3XtsKXFq0ZurZ2wFkDRl8ASwlxnMUi4IbtmNuq4qZaLjiU5b3mt4DEf7NHlEqr8nZSf30+FXMduqklVVSxyxCgFj6sR1PzqenhODcUS5hWWPIByGVxh43U6XjcdmVgQR8Kmlay/ET7HP7Uv7CUqt4vZScJHcj0K7K/qmD9zfTzyhUZj0UEn6DNZsx0l1jru4uroXM1vO8SwmRLZEWMpNJBkSNNqUlkaQGMAEYCE9SMSvBd0s1sZV6Sz3Eg+AeZ2A/nUnwjb6LG2Hfkxs3xeRQ7k/NmJ+tU/CRJaobOxiSfkvIXeSQwxRmZ2mSLKq7PIEdc4GAMEkZxWpMYt1zkgZuPLn3Y7ESfx8yaJT+kr/rVt4hGuS1t/624Vm7/ZWwM7Z+BdI1/jqB4YvDcX13LJE0MkUVvbujENhlaeVirj30IdCGwMjsKl3d/HHxAyzOqRWtnlmY4VWupgAT8xb4+tL4s9arRSkVQW/j6wfpdRA7HDty2IPQqrgFh8s9adxXxMvJBtXjmklkWGLDBkErgnL6TsqorORscIR3rDaon4kIrjiNwwBEZtYF3xltAcD/PdCrXwcuIpU7R3V0oH5TO7qP0esX4nsXhs+U7s0s15JcOzlS7x2x1Kx07DPLh2Gw1gbYxWj4P4ktreW8SWZEb2uQhM5fBjhOdAycZzvirUk+2xqsuPEcKXKWzMebINsKSoJDMqs/RWYI5UHry2+sObxzZhHZZ43ZRnlqw5zHoqrEcMWYkKNupFU11YMnsYkwbie/SWUjfzrFK7KD3RI0EY+Cg9zUNbiigUUVkbLxlczrrgsGKanT7W5hjYNGxRwyDUVIZSMGqmW0vVuHuo7XEz4BDzQTqFAA0RsTFJCu2cKxGSTpNX3FeHS28rXNqpkV8G5thgFyABzoCdhMAACpwHCjowBNhw3isVwmuFw65weoZWHVXQ+ZGHdWAIrUkZtscOB8TknjzNbyW8gOGR8MM+qSLs6n16+oHexoorbmh8T4NBcrpuIo5R/aIrY+RO4+lRbDw1FFE0Hmkt22WGYiVEHdVLgsU/KxOMbY6VbUUw1nhw6ey81oWmgHvWjvllHrayscqR/VOdJ6ArVhwbxtaXUhiilHNAyY2DI/TLDSwByp2YdVIOcVY1lfEngWK4nS5QaZgQJCp0s6bAOrjdJk2ZXHXTpOQds3i3OX621FUPh3ismprW6INxEAwcDC3EJOFmVfutnyuo91vgy1fVhtkIy8F/NFAuqExJcSR5wVkmklVmgHQZ5ZZkJAJbIwSQ2ijcEAjofgR/I7j61VeI4jDLHeKCVjVo7gAEk27ENzABuTGw1Y/C0mN8CrSOUMAykMpAIIIIIIyCCOoI71vi58mb8S8R+0C20Uk13b4kAjCaUWQEcuZ3dQFkUEYGWGFbHlGdJExKgkFSQCVOCVJHQkEgkdNtqprMcq/nVulysc0Z9WhQQzJ8wojbHo7ehq7qxKh8a5fs03Nxy+VJzM9NGhtefpmstcccuzw0COAylbVY5jqPN9okhUMY0wdYRmGrJB3YDdCDYeKV9qkjsFYgSDnXJXGVt42GldwRmSTC7g+VHqYRPBGI4IxOyhnd5XEQkLMzEAqpBlYkk7BQTnbIFS9rLjnxDxVa2WIpZMGONSwCuVRQMIJHAKxl9OF1EZPSpHhWxaO1j1/tZAZZvUzTkySfoW0/JRWd4Zcs0T28MMdzcSMXvpJMG1jnfBaORxnnFBhBGmcBFyVq3HhLmj/jZ5bknrGCYbf5CCIjUP32ekFN4l8XTxztGumCFcfbK1pLNIcDOmKSdOWB03VycdBUHhPFLSWZynFp1nmCq6zpaqHCBgi6Hg0EeY7Kd8mttaeGrWIYjtoEH5YYx/PTS3Hhy1k9+2gf96GM/wCq0w2KW38HyKQkjwT23eFoGj5bdRJAwkYRN+VAq+mk713v7JVvrD7zAXPnbzSELEFUM53bGs9f9d6v7a2WNFSNQqKMKo6KOwA7D4VV3yZv7T4R3R//AB0//eriaz3Ghz7ybPup7PaJ+9PJHLcH/K0Y/gNaDwlLrgaYbCeaeVfijSsIj9Y1U/WsLDcPcNpgbLzTTsHG4We41KDn0t7Zi7ejmFepxXp1parFGkaDCIqoo9FQBVH6CpHX+SyScZ+K7i/haC6XE/MbBDD7aUFWG4ZcN5T8RiqLiVi0MyPzr0crPLllFtcQAyABtjiQHHl6hjvjrvs64zXChlRtteQuR5WON1z0yRk47gH0NWxylVnBfFuuUQT6FlJwjJqCyEAnSYn+0gkwCdDjcA6WbBxpaxnFLD2RlnWJZ7eM6mhKB5LbG5mtCQSAuMmIdhlMY0nXW1ysiK6MGRwGVlOQysMgg9wRWK6S661kvG/Am0G5tIz7WuMtFJypXjHUe6yTY2wkikdcYOK1tFRWO8N+ILiZAXjjmQbGWCRVYMOqy28ulonHcZz+UVpQah8S8NwyuZRqimwBzoW5chA6BiNpAPRww+FZP/tPdQ3DQS8vZiIzdFYDOvZo50+ybP4QmodwK3OTF4txRmo9pI7ICyBSeoVtY+j4Gf0pl5xGKIZlkSMfndVz8snetMJeaM1XtxqER8xpFjj7NJmJT8QZNOR8Rsagf9rom/Yx3Fx8YLeRk+krBYz9GpplSPEdo2lJ4hma2bmIB1dOk8Px1pkAfiVD2qz4Jx6G7hE1vIJEPcZBBHVWU7qw9D61UjxIw3e0vUH4uSr4/hikdv5VRtxOCCaKayPNaYmOW2i/aSquSHKHHKeEkLmTSNDaSchaxe25169BzWO8GxyaXcFRA89yBBjHs/LmeNRER2OgsynABbK4Hlrqk/E5DqJs7de0ZWa4fH5pA8a5/dB+dcOCSzW9xJFcrGq3EjSwPEzGMylQZ48MAUZiDKFOc5kwTiki27HbxBJLNMtvbiNZI1S4M0mrEXnZIwqruxbTIDuBpyN9VXt1dLFG0kh0oiszH0VQSx/QVTcTbl3lvIoJaUNA6KCSYx9osu3QRtsSdsTnvgGP40PNSO1GcTszS/8Ay9uvNl/zNoj/AMStMeqXwdfpJfCYyq815BK8qI4fkCOSI28LBfcKxMQc9WD1pfF0V08AjtANcjBZHMnL5cO5kKvgkMQNIIBI1E9hS+DwBw+0xsPZoTt6mNSdvn/rVF4w8V4n9jjeRMJzJ2gXVPoOdMcXaMkAs0rEBFxvlhU8i+1yk4tLaBbaKS0R0GFtbS0uLqRR+bEqBfXU4XPWu/D73jTNlobQR/2+qKT/ACwyShfrVTwLxTKV5PDbCOMbNiRyWKtuJZyuAurqCzs7dQCN623CRd/+8tbk/hhjlGP43kOf8opC9J1m8hX7VUVu4jkZ1+hZFP8AKk4hxGOBDJM6xoNtTHAyegHqT2A3NQOIcd0PyYU51wQDywcLGp6PPJgiJPTYs33Qe0aPhqQ5uryQSyxqWMjDEUC48wgi30fvbu3c9BVQrX91c/8Ad0FtEf8AnXCEysPWK1yCPnKV/cNSuF8AWFzK0s08pUqZJpM4UlWISNQEjGVHuqOgzmpVhcO8Yd05bNuEPvKp90P+fHUDYEkb4ye+qmCm4l4WViskDcmaFQtuVA5cYBJZDGuA0b5w47hVxgqDVFe+OZ7e6RZ4SEMR5sKjU6tEcvNbSAYuYyrZKe+BGxwCCDo7y4llm9ngbllVDTTYDGNWzoSNTsZWwTlgQoGSDqUVX8ZtTYmGdZ5Wi50cdwtxMZF0ynliZWf9kyswPlwukttUtakT7/jp9k9ptAtyoGvSrbyRD3xGezgb4I6qVOCcg4fxO14nakoRLFIMOvRlPXSwG6ODgg+oBB6Gs2ot1n5vDbyGGSVvNCxzaXDn0xjRIfxRkk+hrOeG/Dt01xdXVjGbWSOQ5heRGhkdSfaLVwCCo1YdGIG0g6bNTSRoeEcfnsJ3tr5zLAjLy7lvfjjlJEDTH7yFgUL9Vdd9mU1d8L4nFYSzW0jiOIETW+egjnL64l+CyI5A7LIo7VDbikd0bOcpgPLLZ3MMg8yc6NzJDKp9JYk+YOe9Znx1/RtfytDHblZYYVZYmaTTKsZIKxyavf0bgMDkjGdxk5rUj2GiiiopjCuFzaq6lZFV1PVWUMp+anY1JYVzagom8C2Lb+yxL+4pjB+iECmP4B4eSD7JDkdGCYb/ADDf+daHtVRxzjJi0xxAPcS5EMZ6be9JJj3Ykzlj8gNyBQUE3Do1uTb8Pht4pUUNNcvCJDFr/ZRrkgtI3vbthVGdyRWl4DxL2i2hmIwZI0YjsrEDUB8Acj6VB4TbRWoSEyBppS8hLftJ5BhppSB8x8ANKjoKXwgNMDQ94Jpov4RIzR/rG6H61bMZl1O47xZbeB5SC2nAVB70kjkLHGvxZiF+tV/A+DGINJKQ9zMQ08o7sPdRPSJB5VHoMnck1x4uvPv7eL7lurXLj1kYmK2B+X2r/NBV3itcYnK/RtVHjCNms5NAJYBCCq6nQK6lpI1G5kRQXXH3lHXpVu3Wg1phChiEjwzI4kARxqGMPHKEbUpG3vRodtsE1QcavtMt/N1NvZpDGPWa6LvpHxY8kfpVtwqLRc3KrtGRC4UdBJJzeaQOwbSrED7xY9SazNgol4xcpLIoWOWOWKI5BmmW3hVWydmEQ82kb6pAx6Cs1qNlwqz5NvDF/VRRx/8Ahoqn/SvPfEHiAXNysUEaGGTzkmN29r5R0B3SJTJNArLpVB+0KEkqi+bX8WDXc3sSEiPSHvHU4IibOiBSOjSYOT2QH8QqH43virQWUUT8uSN2kEWIwYIdK8nm7LDGcjW/ZBgAlhUt+l4z7UXhKeXLJardXA5jNLPNLDbwNKxy5+yV3kbOxGWIwBsBitO3FJrkmK2KoF2nuR50jce9Hb6gBLIDsWI0p3BPlFXwqG5uwF1xw2IXSFto2TmqNgkMreflY25gVNWfIMeetVGgiVI4Y10qUXQpVBHFv5segwcADc/UixKrmlhsUWCGNpJpMssanVLK3R5ZpW6DPvSucdhnZaqJ+EPPe263T8xkBuXjQsLeJYyEhRUPvkyNqMj7nknAUHFXV3cR2rEIjTXNwchFIMsunbLMdo4kBxk4VR0yTgxOCRTLfzG6MfMktoWRYg2hY0knDoGfdyGdSWwM6xsKH+tG1BFJmlAzWmVEeMx2VxMbk8uKdkeOYqxjDLFHE0bsAQjDlhhqwCHONwaoOOcahvLpIraYNrVH1TmT2JngZnt40TADu0uCxU7rCVGTkDa3ETH3ZCnY4Ctt8Aw2P+8VyXhcel1ZRJzMcwygOZMbDWCMEDsMADsBWfi3OSXfrHyGFzo5Wj7UvtHpx5idR2Hz6Vj/AAxI1vcW8r6tHEIgjF8hvaIAzW7vno8kAIOd9UY71dx+FLUMG5KkqcqGLuikdCsbsUUjtgbUvizhzT2jiP8AbJiaE+k8BEkf6ldPyY1PifInFfCZe9guImCpzFe5T+sMKOIHX84LaT6rj8IrTVC4LxRbm3inT3ZY1cfAOAcH4jp9Km1lsUUVgvGHiB5pWtIHKRx4FzIhw5ZhkQRuPdOk5dhuAygYJOAtON+PI43aGBDczKcMEIWKM+ksxyFP5Rqb4VleJ+L79VMxkhVUKs0UcBbMYYcz7R21EhMnIC9O1FvbrGoVFCqo2VRgD6Uumt/FNeg23GoJSyxTRyMpwypIrMNs7gHPSst4fv1D31zLpKB2xdhyyywx6iI41K+VIh5fKSrPqIJOaz/g/h1vNPPblIWgUswglxzUmBVXeFPeSFgcHJwSRgYJzrryASXEFqoAijAnlUABQkRC20ekbAGQaseluRUzO0vfSrXh8i3VndzjEs8ssZQ/8iJreVoIPmNBZj3d27AVbXkc0EzT28fOWUATQh1Ri6DEcsbPhc4wjAkZCoRuuD08bkJaiYsF9mmhnye6xuOYo+JRmA9Scd6t/wDTt/0NWdpy6VfArB0DSTFTPM2uUruq7YjiQncoi4Uep1N941ZCYZ09wASPgSQP5qf0pKqEJHEGz0ktV0/OCZ9f8rha14z6uVptOpE60QwRAMWxuQAT6hc6f01H9ao5OBrJPcxzRa4ZhFMrYOEljUQuA43RwEjYEEHdsdDV+RSigoLDgE9uX9nuvLI2pvaYec+rSqgmZZI2byqB5snAG9Ofw08zq17ctcIpyIFjWK3JHQvGCzSgHfDsRt0q8IoC1Mi/KhhVbe35D8q3RXuGALFvcij30vMRuR10oDljnGBqYdeNXrRRMyANISqRKejSyMEjB/LqIJ+ANSuEcIW3j0hizE6pJG3eWQ41SOfU46dAAAMAAVLV4zTeE8GWAM2TJLIQZZnxrkI6DbZUGdkXCj55JTi/BBOFYO0UsRJilTGpdQwylWBV0YAZU7HAOxAIsitGNqw6M9Hw2/6G5tSPX2OXV9QLnFLw3nLcSRzziRhGjoFhWNdLEqxHmZiQy4IydnT1rQYqi8XLyuTdjb2ZjzfjbTYSb/KdEv8Ag1ZWbFlpoIFI53oAro5ha6rtTVWnUFJ4HXle02p2FvcOYx/YXH28WPgC7r/BWnrNQEpxU+k9mD/FazY/+25/lWlrnXWeI/ELnlxSPjOhGbHrpBOP5V5R4fU+zRMxy8iiV27tJN9o7H4lmNeuTRBlKnowIPyOxrzDh/hi/iRYRbo3KGgStcIqOqeVXCgM4yoBwR61eNU6uF+zrG5jXU4U6R1yfqRn5ZGcYyKuIfBV6/vy20I/Ikk7fqxjH8jWU4tw+VpHjtrqSQRtokkcRpE7g4kjjWNNWFGQX1e9sNwSNamNx4Iu43gZ0ikjQtpEs7xmS4KatTHQSAoIOADp2bAAFWXhhA4lu+1wwMZwSfZ4hogwOuGGqUf31ebcR4ZNI0LPIXSPKPDEFiRbdl0PFbKThCUJTLNkg+8MCtcniie6nSGwHLttBDzm2dmhkTIMRWQpGp2AGnmb9QBWbqSZ2rYuLHiB57kGHLLBBkHQN1ZpgP8AnMCRpPuBtPUsTbeAOPLLD7OX1SW+UBOftoEYpHMhPvjC6GIyNSH1Ga+fw2yzC1V3d7pmknnLDmcpQqyudIAViNMS4AALAj3TWyvPC9tLHGjRACEAQlC0bwgAAcuRCGTYAbHfG9NwzXWVwqlmYKqglixACgdSSeg+Jrzq+8RPJOvEF1ezWx0xpggzW77XU5Xr00sg9Ic/erX3fgC3mUrO9zOpBAWW5lZRnbIUEAsOxbOKpm8OX0f2apDOOizNKYwV6DnRhCdWOujIP5c4F3U+ONekgYBlIZWAIIOQQRkEHuD1pwWspwSKThYitrlw9u+BDMF0pDMx3t2BJ0xkn7NifyH7udbVl1mzDQlOAooqoTTRopaKCtuIxJdwJ1EYedv3scmLPz5kh/w6vcVSeHvtJbifsziGP4x22pSf/GaX6Yq8rnXWeG6KNFOoqKbsPhWVSQ8QcSH/ALlG2qJf/ipEPllb+xUjKD75AY7BczfFqmUQ22cLcSFZcHBMEaNJKgP59IQ/B2qdLKsajOFUFVGBsNTKijA6DJA+ArUjPKslceIA1zcRzX8dokOlVCcnW0pXmPqadW1AKyjAC5bUO29j4T4tPKie0xkGSPmxShSA8ZIwJUGRFNpZSVyQdWx8rAV3F10LcWbbe23CGM/jiuGjW6A/MgWQkdg6HvWwbIB04Bx5R2z2Hyqxm5imHFbiZn9lji5aMycyZ3HNdCVcRqikhAwK6z1IOFIGTO4VxQTKfKUkRiksbEFo5AAcEjYgghgw2ZWB71hvGZNpb6SGIjjgt7TdlXnSB2nuPKRl1VNvQj85q28K3zSS2srHL3PDw03bU9vJGquR6nnv/Km9reP9d+lvxLa/sW9faY/o0Syf6xCtLWc43wIXMtuXVWiiaRnVs+bVGUUaejDJOQdvnTvB0hEc0Ocrb3MsUeSTiIaZI1yeyrIEHwQVOS8a0NFFFZaZzx3xZobXTEdMs7iGNh1QuCXcfFY1dh8QKx1tbLGiogwqgBR6AVef0gN/xNmO2m5b+ICFR/8AS7fqaqK3xSkZsDPpSf0aSRSTSSIZQSmsQgyrBEsjkamViEaZyCToBVdJGdWSeFvctO2i0jNw/QlSBDH/AHk+6r+6NTfCuvCYr1Yrl0RopI5JJJ30H7Y2xKw21vrGXjKpqZ8b83SN2OlamNn4cTmT3c53zLyEPpHbDSwH+M0p/T0rQVQeBHDWMbqcrI00oPqJppZAfqGq/rDQooooOF9YpNG0cqh43BVlYZDKeoIrLo03D/LLzLi0HuTAGSe3X8M6jzSxjtIoLADzD71a+iiWao7TjMckiiN0kSSMvGyMGU8tgsgBHprQ/U1L9qXXy9Q16denvozp1fLJx9ao/F/DI7fTfxRIskEgeZ0QB5LZspcBiN2wjczfvEKZ4hWYXlo9u0YZ1uIftFZo2yqTqpKkFdoWIYZ+RzW5WLxaSqfjPFGLi1tz/wATIMkjcW0R2M8nofwKfebHYMRQ8avL9J44ZZoolljdla2iOotGRrj5kzNg6WDBguThumKsv6NrcJFcruWW7ky7Es76kjkUu58znDgZJ7UtWce2o4fZLDEkUYwkahVHXZRgZPc/GpFFFYbFFFFBWcc4N7QqFXMUsT64pFAbS2llIKnZ1ZWKlfQ7EEAin4lw/iEkUkX/AAba0ZeZqnjILAgMI8Pgg7+92rV0UTGITivtMlgWGmRJ5hOneK4itp1dD9WJB7qQRsa1dUfibw6olS+hizcwspbRnVNDhkkQqDh3EbsVzvlQM4NXFtcrIiujBkdQysDkMrDIIPpW+NY5TFH408Ke3wpGJOUUkDhtGv7rIw05G+GyDnqBSeH+F6J3IVlit4YrSDWCCyx+eWQZ6gnQue5iY9MVoa53NysaM8jBEQFmZjhVUdSSegq4fK5iHe8ciiaQSNpWKHnSuTsiFiq5+J0P/l+NM8F2rra8yRSslxJJcOp6rz3LIpHYqmlT8Vqr4N4aW7la9uRJiR0aG3fZFjhGLd5Y8ZMm7SBWOF5g21DNbOsW61JgoooqNM74x8OPdLEYWRJoZNSmQMUKOpSRW077gg/NBVfw/wDo7TOq8kN0f6vHLtx/ggkv/iM3yrXtTKBYo1RQqhVUDAVRgAegA2FOzTaM0AihQAoAA6ADAHyApwamUtB0DU0tSE02geGpQ1c6cxoOd5brLG8bjKOrKw9VYFWH6GsRZzsthbtIcyWVykch7kQTG1dvrE5b61u1rJcMskuYbtukV7JKVx/VGNIBIP3uWZB8GWrEqV4/tC1rzVGXtmE646lY8iZR84mcfPFQfB1yEup0z5Z4454z2bQBDKQfgOUf46lJ4hZIJYrhMXMNvI5HWO4WNDmSJu6k41IfMpYAjBBPHhfh9XsrNGdxJDDFy5kbEiNy1BKnoQRsVYFSAAQaRLc7a8NRqqm8LcTe4tlkk06tUiMVGFcwyvEXUdg2jVjtnFWy1GjwaNVIOgptA/VSa6a1FA7VVHL4eeN2e0lEWslnidOZAztuzKoZWiYnc6GwTklSSTV0tBNBR6b87abQfm1Tt/5elf01UsHhcu6yXcpuSpDJHoEdujD3WEIJ1sOxkZsdsVdinpV1Mh1FFFRRRRRQNYUxq6NXNqBR0ptOPSkWgUCmmumNq5mgKcBSLTh0+dA1qQ0vU0hoFWspw2Q2RW1mB5IIW2nx5ChOI4ZT/wAuVdlBOzgDB1ZWtVXC9skmjeKQZSRSjD1Vxg/61ZcSzVPJCst/ED70EMsmP78rEvzGEk2+ArlBamyuIolZjbT6ljRjnkTRqZBHGx35TRq+FOdJjAGxwIPALsluHzuctPbGByfvOEE8bfM8uU/x1f8AH+GySiFotBeGXmhZCwRsxyxkFlBKkCXUNjuuO+Rd7STpy8JRcu1WA41W5MLEbZ0bo+PVkZXPxergHb/feslbWbz5uI55LaU6orgQ8uWN3t3ePIEsbbjScMADpKgg4rL8avLSSHXFMt3KCdXt0V3PnHVURUCQtn+zx64qYsr1hjTV6151/RpxsjVFO8ic05topF0xhRnVHGWJZXHXlk4wMptnHoqVFIaUnNIBThQNNOApNNGmgX5U9RXNetPTpQOooooCiiigRq411akCUDW700GuuimFfnQIWpcUqrTtNByBpS1KVpQv+zQC7U1etOIpFFA0ioHiK9MNncSj3o4ZGX95UYr/ADxVkF+FcOIcOWeJ4pN0kVkYAkHSwIOD1B360FEOAKbSG31FDCsOh1xqSSAKEdc7E5HQ7EEg7GuF14cjZC94ZLwqC2HBKbDOI7WPCZ+hY+pqB4lgvLJXeGRpITyneaWQNJDocCUCNl0sHUrsAAMP0JFUjtPLNLLI8sJLJpEFzKFAWNEYhQQACwJwQTv1PWt+sZVPxOS1jf2qyu1iTG8EINnIV7hcgLMfynB22OcCrawZCmuNiyyefWWZi5bqxZiST8/THalj4cgRkILq7Mz8wltbSHLk59TvUBpXtFxgyQbBSCgaLJwFkZyAY/zk+X72etWdNLK5tlkTS4yDv3BBByCCNwQRkEbg1feGPFbrIlpctzHfPJlG7sqDJEyDoQP+YPKe+k9Ylr4TvZsauVbIe5bny4+CLiMH4lm+RrV8C8MQ2gPLUtI37SVzqkkx01N6DsoAUdhWbYLNe/yrrTdFOYVlXMtikLUpX50oWgAtdKQCloCiiigKKKKAooooCiuAvkJK6hldjnYZzjGTsd9tu5p/tC7+YbZzuNsdaDpRXB76MDJdR8yB1bSPpq2zTZuJRoupnUDUVznPmBIK7dxg/oaCTRUdr9AwQtuRkbHGCGI83TopPXsaebpcE6hgDUdxsuM5+WKDpilrmZ1HcdvnucDb50xb2M5867Yz5hsDjB+RzQd6K5G5TGdS4wD7w6HoflTppgqlmOFAJJPQAbk0GX/pFvB7OtuPfuZFXHpGjCSZvloXT83X1rNk1qfEvhKO4kE7XE0DImjKNHo0ls7rIjAZOMnboPSq+HwJb5xJe3EuOq8+KMduvJRG7jv3rUuDPXl/HEBzGC52UdWY+ioPMx+ABqbw/wANXV31BtID1Z1BuXHcJEciIfF8n8ta6w4LZ2ep4okRgPM+C8pHmzqkOXb3T37GrdblcdQOmx2I1e7kHcZ9DS8hw4RwtLaFIYshI1CrqYscD1Zjk/7xtUyo736AgFhknAxvuCAc46bkDf8AEPWlS9QjIZcY1dQPL679vjWR3opjzqOrAbZ3IG3TPyppuV3GoZHUZGR23H1oOtFRRxSL+sToT7w6Dr/of0rpDeI5IVlYgAnBB2YZB+ooO1FFFAUUUUBRRRQFFFFBCm4RG2dQYgknGttIJzqwM4GcnPzNRRwKLIBBIIlJyevMAVvpg4xRRQJ/7HjM7Eg406tOdtTOrE/qg/Spb8HjKBMHCsWXDMCCc5wwOd8n9aKKAm4NE5yyDOnSDuCFwy4BHQYdv1pY+ERrnC9VKk5OSGCK2+fRB+lJRQNPBYi2ogs2kLksSSFYOM/UD9KaOAQ6dOjIxp3Zunl75/IP0oooHHgcOc6e2PebGAwfpn8QB+lTUQAADoBgfIUUUCTQhxhhkZB/Qgj+Yqvl4BEQFwwHTAY7gJox8sf9aSigmPYo2rIzqDA7no2AR8OlcZ+DROSWU5bGfM3YafXuuxoooFXhEYIIBU5z5WYZ93IODuPKNvh8TmP/ANnoctscFQuNRwACxyO+d+tFFBIm4RG2cg7gA+ZuinUvfqCKIuDxK2oLg/M/iD+v4gD9KKKDkvh+EKFCnSAwA1Ngauu2fjXez4XHESUXBIVTuTsgCr1+AoooJdFFFAUUU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AutoShape 8" descr="data:image/jpeg;base64,/9j/4AAQSkZJRgABAQAAAQABAAD/2wCEAAkGBhQSERUUEhQVFBQVFhcYFRYVFBUXFRUUFBgWFxQXFhQYHCYeFxokHBcdHzAgIycpLC0sFR4xNTAqNSYrLCkBCQoKDgwOGg8PGCwcHCQpKSwsKSwpLCwpKSksLCwpKSkpKSwpKSkpLCkpKSwsKSwsLCwsLCkpKSwsLCwpKSwsKf/AABEIAOQA3QMBIgACEQEDEQH/xAAbAAABBQEBAAAAAAAAAAAAAAAAAQIEBQYDB//EAEkQAAIBAwIEAwUFBAgDBQkAAAECAwAEERIhBRMxQQYiURQyYXGBI0JSYpEzcoKhB1Njc4OSsfAkQ8EWNJOjsxVEVHSisrTC4f/EABcBAQEBAQAAAAAAAAAAAAAAAAABAgP/xAAfEQEBAQADAAMAAwAAAAAAAAAAARECITESQVEDImH/2gAMAwEAAhEDEQA/APcaKKKAopCaTVQOopmqjNA+iuZagGgofE8srzW9tFK8Al5rySR6eYEhVcKhYEAl3XJx0UjvUrwzxJ5I2jnx7RA3LlwMByN0lUdlkQhvgSy/dNReONpvbJvX2iP6tFzB/wCkaZxWbkTR3PRNobj+7dvspD/dyN17LK57Vc6Te2lzRXPNO1VFOopmqjVQPopmelBagfRTA1GqgfRTQetIWoH0Uwmk1UHSimA0uqgdRTNVOU0C0UUUBRRRQMam10Irm1AAUE0o6U2gWkp2P9/GkbrQUfjJMW4mAy1tIlxt1Kxn7YD5xNIPrUuaBJUZWAeORSpHZ0cYP0IP86nsuRgjIPY9D8DWe4ADCXs2JzAAYier2rZ5Jz3KYMR/cU/eFa4sco7+GLpgrW0xLS2+F1HrLCc8iX4kgFW/PG/wqbx/ivs1tJNp1mNCQucam6Iue2WIH1qDxiFlK3EalpIQcqOssLY5sXxJwGX86L2JqP4yuVk4ZLLEQ68uOVWHRkV0kyPoKlmNS6tfDvFfaIFkZdD5ZJUznlyxsUlTPcBlOD3GD3qwJrPcLk5XELiLos6LcJ++mIbgfoIm/jNaAVFOY0gpKeF/38aBuKFpWqs47xj2eMFU5ksjCOGPOOZK2SAW+6oALM3ZVJoLQdBTM1lNV3DPamW65vPmMckSxRpCoMM0gMexk8pjG7OcjOwqVxyVriYWaEqmkPdOpIYRMSEhVhurSEHJG4RW6FlNXE0s/il5WZbGEXAUlWmeTlW4YbFVk0s0rA7HQpA7tnarHw/xT2m1in0lOagbSTnGfQ4GR3BwMgiqTxL5YI7S3xG1wwt49AxyosEzOoHQJEGx8Staa2twiKiDSqKFUDoqqAFH0ApZhLrqDRmkNOBqKQU9f+tNzT16UC0UUUBRRRQI1cmO9dWrjQPPSkWlPf8A30plB0HSmUZzTh/v50FTx/ijwonKCtLLKkUYfOgM+SWfG+lVVmwOunG2aqZ7h5iisFh4hDqeLzHk3CbCVUfGTGwwGUjVGwRsHSpax8U2TvAGhGqWCRJo1/G0Ry0eexdCyD4sK5ssN9AjDLI2HjdSUkjcdGVhvHIpyPUEEHuKsms24k8M4is6a1BXcq6Ns8brs6OOzA/rsRkEE1L2yxtJaPtbXgkWI9o5pQ3Nh+AcFpE+IkH4RUK8mmtJOY+GY4Uy7JFdKNkSf7tvcjOFk/Zt7pK5AW5BhvoCu5RjpYbpLFIhBwQd45UYA+oIB+evWfO1BHfsbO2vG/bWTFbkDqVjzBfD9F5oH9mtbxGBGQcjGQR0IPQisFwC5aG+mtbkjXcDmDYBJnRQjyovTEkYBZPuvFJ2ZSb7wnKYddlITmAAwMfv2jHEW/cxn7Jv3VP3hWa1PxoV604HauZFL1qNFas5nm8Rcn3bWJUX++ufPIfmI1jHykb1rROaz3AUy10/47uX9IljhH/pVZ6zy8ceL3Ci9tmdsRww3dw5PYIsUer6CV67+F4GEJmkGJbhjPID1XmAcuP+CMIn8J9aoPFScy85H9bDbw/4c9zK9x/5Vs1ajjPEvZ7aWbGeWjMF/EwHkUfNsD61r71m+SIXBY+fezTn3IAbaH97Z7px/Foj/wAFq04FVfhvhfs1rFETllT7RvxStlpW+rsx+tW3asOjnpoK1mvEEk0t0sEErQmKEzllwQ0rvogSQEeaPySFl77bjFW3BOJe028UwGnmIrFc5KkjzKT8DkfSgnrT06U1V/8A7XSgKKKKAooqFxPjMNuoaeRIwTgajgsfRR1Y/AZNBLYUBKz0vjVesdrezD1S1dQflztBNMj8dp/zbW+hH4ntJGA+Zi14oNLpphSsdxD+lW3SVEjUzq4GXSSBAjkkBHWV1ZG2+9pByACTVtaeNLdnEcvMtpWOFS5QxFj6I5zHIfgrGgvAlOxS0UDClZfjaewF7pP2DuvtEK7sXkZUEsA7yEkBk+/1Hm97V1TeL7J5bR+WNUkbRzIvd3t5EmCD4to0/wAVA+C4jnjyhWSN1I6ZVhuGUg/UFT03BFZW+8Jz2rm44awzgaraVjokRfuI+fLge6G93opVcqb2OzSYLc2shjMoD6lGY5QRtzYjgMcbagVcYxq2xVlbM5X7RQrd9Jyp+Knrg/EZ/wBT09cvGbu+LW89vG9yfYpQxMXtACTRTR/ejDe+oyMlfKynB6kUq3XtsKXFq0ZurZ2wFkDRl8ASwlxnMUi4IbtmNuq4qZaLjiU5b3mt4DEf7NHlEqr8nZSf30+FXMduqklVVSxyxCgFj6sR1PzqenhODcUS5hWWPIByGVxh43U6XjcdmVgQR8Kmlay/ET7HP7Uv7CUqt4vZScJHcj0K7K/qmD9zfTzyhUZj0UEn6DNZsx0l1jru4uroXM1vO8SwmRLZEWMpNJBkSNNqUlkaQGMAEYCE9SMSvBd0s1sZV6Sz3Eg+AeZ2A/nUnwjb6LG2Hfkxs3xeRQ7k/NmJ+tU/CRJaobOxiSfkvIXeSQwxRmZ2mSLKq7PIEdc4GAMEkZxWpMYt1zkgZuPLn3Y7ESfx8yaJT+kr/rVt4hGuS1t/624Vm7/ZWwM7Z+BdI1/jqB4YvDcX13LJE0MkUVvbujENhlaeVirj30IdCGwMjsKl3d/HHxAyzOqRWtnlmY4VWupgAT8xb4+tL4s9arRSkVQW/j6wfpdRA7HDty2IPQqrgFh8s9adxXxMvJBtXjmklkWGLDBkErgnL6TsqorORscIR3rDaon4kIrjiNwwBEZtYF3xltAcD/PdCrXwcuIpU7R3V0oH5TO7qP0esX4nsXhs+U7s0s15JcOzlS7x2x1Kx07DPLh2Gw1gbYxWj4P4ktreW8SWZEb2uQhM5fBjhOdAycZzvirUk+2xqsuPEcKXKWzMebINsKSoJDMqs/RWYI5UHry2+sObxzZhHZZ43ZRnlqw5zHoqrEcMWYkKNupFU11YMnsYkwbie/SWUjfzrFK7KD3RI0EY+Cg9zUNbiigUUVkbLxlczrrgsGKanT7W5hjYNGxRwyDUVIZSMGqmW0vVuHuo7XEz4BDzQTqFAA0RsTFJCu2cKxGSTpNX3FeHS28rXNqpkV8G5thgFyABzoCdhMAACpwHCjowBNhw3isVwmuFw65weoZWHVXQ+ZGHdWAIrUkZtscOB8TknjzNbyW8gOGR8MM+qSLs6n16+oHexoorbmh8T4NBcrpuIo5R/aIrY+RO4+lRbDw1FFE0Hmkt22WGYiVEHdVLgsU/KxOMbY6VbUUw1nhw6ey81oWmgHvWjvllHrayscqR/VOdJ6ArVhwbxtaXUhiilHNAyY2DI/TLDSwByp2YdVIOcVY1lfEngWK4nS5QaZgQJCp0s6bAOrjdJk2ZXHXTpOQds3i3OX621FUPh3ismprW6INxEAwcDC3EJOFmVfutnyuo91vgy1fVhtkIy8F/NFAuqExJcSR5wVkmklVmgHQZ5ZZkJAJbIwSQ2ijcEAjofgR/I7j61VeI4jDLHeKCVjVo7gAEk27ENzABuTGw1Y/C0mN8CrSOUMAykMpAIIIIIIyCCOoI71vi58mb8S8R+0C20Uk13b4kAjCaUWQEcuZ3dQFkUEYGWGFbHlGdJExKgkFSQCVOCVJHQkEgkdNtqprMcq/nVulysc0Z9WhQQzJ8wojbHo7ehq7qxKh8a5fs03Nxy+VJzM9NGhtefpmstcccuzw0COAylbVY5jqPN9okhUMY0wdYRmGrJB3YDdCDYeKV9qkjsFYgSDnXJXGVt42GldwRmSTC7g+VHqYRPBGI4IxOyhnd5XEQkLMzEAqpBlYkk7BQTnbIFS9rLjnxDxVa2WIpZMGONSwCuVRQMIJHAKxl9OF1EZPSpHhWxaO1j1/tZAZZvUzTkySfoW0/JRWd4Zcs0T28MMdzcSMXvpJMG1jnfBaORxnnFBhBGmcBFyVq3HhLmj/jZ5bknrGCYbf5CCIjUP32ekFN4l8XTxztGumCFcfbK1pLNIcDOmKSdOWB03VycdBUHhPFLSWZynFp1nmCq6zpaqHCBgi6Hg0EeY7Kd8mttaeGrWIYjtoEH5YYx/PTS3Hhy1k9+2gf96GM/wCq0w2KW38HyKQkjwT23eFoGj5bdRJAwkYRN+VAq+mk713v7JVvrD7zAXPnbzSELEFUM53bGs9f9d6v7a2WNFSNQqKMKo6KOwA7D4VV3yZv7T4R3R//AB0//eriaz3Ghz7ybPup7PaJ+9PJHLcH/K0Y/gNaDwlLrgaYbCeaeVfijSsIj9Y1U/WsLDcPcNpgbLzTTsHG4We41KDn0t7Zi7ejmFepxXp1parFGkaDCIqoo9FQBVH6CpHX+SyScZ+K7i/haC6XE/MbBDD7aUFWG4ZcN5T8RiqLiVi0MyPzr0crPLllFtcQAyABtjiQHHl6hjvjrvs64zXChlRtteQuR5WON1z0yRk47gH0NWxylVnBfFuuUQT6FlJwjJqCyEAnSYn+0gkwCdDjcA6WbBxpaxnFLD2RlnWJZ7eM6mhKB5LbG5mtCQSAuMmIdhlMY0nXW1ysiK6MGRwGVlOQysMgg9wRWK6S661kvG/Am0G5tIz7WuMtFJypXjHUe6yTY2wkikdcYOK1tFRWO8N+ILiZAXjjmQbGWCRVYMOqy28ulonHcZz+UVpQah8S8NwyuZRqimwBzoW5chA6BiNpAPRww+FZP/tPdQ3DQS8vZiIzdFYDOvZo50+ybP4QmodwK3OTF4txRmo9pI7ICyBSeoVtY+j4Gf0pl5xGKIZlkSMfndVz8snetMJeaM1XtxqER8xpFjj7NJmJT8QZNOR8Rsagf9rom/Yx3Fx8YLeRk+krBYz9GpplSPEdo2lJ4hma2bmIB1dOk8Px1pkAfiVD2qz4Jx6G7hE1vIJEPcZBBHVWU7qw9D61UjxIw3e0vUH4uSr4/hikdv5VRtxOCCaKayPNaYmOW2i/aSquSHKHHKeEkLmTSNDaSchaxe25169BzWO8GxyaXcFRA89yBBjHs/LmeNRER2OgsynABbK4Hlrqk/E5DqJs7de0ZWa4fH5pA8a5/dB+dcOCSzW9xJFcrGq3EjSwPEzGMylQZ48MAUZiDKFOc5kwTiki27HbxBJLNMtvbiNZI1S4M0mrEXnZIwqruxbTIDuBpyN9VXt1dLFG0kh0oiszH0VQSx/QVTcTbl3lvIoJaUNA6KCSYx9osu3QRtsSdsTnvgGP40PNSO1GcTszS/8Ay9uvNl/zNoj/AMStMeqXwdfpJfCYyq815BK8qI4fkCOSI28LBfcKxMQc9WD1pfF0V08AjtANcjBZHMnL5cO5kKvgkMQNIIBI1E9hS+DwBw+0xsPZoTt6mNSdvn/rVF4w8V4n9jjeRMJzJ2gXVPoOdMcXaMkAs0rEBFxvlhU8i+1yk4tLaBbaKS0R0GFtbS0uLqRR+bEqBfXU4XPWu/D73jTNlobQR/2+qKT/ACwyShfrVTwLxTKV5PDbCOMbNiRyWKtuJZyuAurqCzs7dQCN623CRd/+8tbk/hhjlGP43kOf8opC9J1m8hX7VUVu4jkZ1+hZFP8AKk4hxGOBDJM6xoNtTHAyegHqT2A3NQOIcd0PyYU51wQDywcLGp6PPJgiJPTYs33Qe0aPhqQ5uryQSyxqWMjDEUC48wgi30fvbu3c9BVQrX91c/8Ad0FtEf8AnXCEysPWK1yCPnKV/cNSuF8AWFzK0s08pUqZJpM4UlWISNQEjGVHuqOgzmpVhcO8Yd05bNuEPvKp90P+fHUDYEkb4ye+qmCm4l4WViskDcmaFQtuVA5cYBJZDGuA0b5w47hVxgqDVFe+OZ7e6RZ4SEMR5sKjU6tEcvNbSAYuYyrZKe+BGxwCCDo7y4llm9ngbllVDTTYDGNWzoSNTsZWwTlgQoGSDqUVX8ZtTYmGdZ5Wi50cdwtxMZF0ynliZWf9kyswPlwukttUtakT7/jp9k9ptAtyoGvSrbyRD3xGezgb4I6qVOCcg4fxO14nakoRLFIMOvRlPXSwG6ODgg+oBB6Gs2ot1n5vDbyGGSVvNCxzaXDn0xjRIfxRkk+hrOeG/Dt01xdXVjGbWSOQ5heRGhkdSfaLVwCCo1YdGIG0g6bNTSRoeEcfnsJ3tr5zLAjLy7lvfjjlJEDTH7yFgUL9Vdd9mU1d8L4nFYSzW0jiOIETW+egjnL64l+CyI5A7LIo7VDbikd0bOcpgPLLZ3MMg8yc6NzJDKp9JYk+YOe9Znx1/RtfytDHblZYYVZYmaTTKsZIKxyavf0bgMDkjGdxk5rUj2GiiiopjCuFzaq6lZFV1PVWUMp+anY1JYVzagom8C2Lb+yxL+4pjB+iECmP4B4eSD7JDkdGCYb/ADDf+daHtVRxzjJi0xxAPcS5EMZ6be9JJj3Ykzlj8gNyBQUE3Do1uTb8Pht4pUUNNcvCJDFr/ZRrkgtI3vbthVGdyRWl4DxL2i2hmIwZI0YjsrEDUB8Acj6VB4TbRWoSEyBppS8hLftJ5BhppSB8x8ANKjoKXwgNMDQ94Jpov4RIzR/rG6H61bMZl1O47xZbeB5SC2nAVB70kjkLHGvxZiF+tV/A+DGINJKQ9zMQ08o7sPdRPSJB5VHoMnck1x4uvPv7eL7lurXLj1kYmK2B+X2r/NBV3itcYnK/RtVHjCNms5NAJYBCCq6nQK6lpI1G5kRQXXH3lHXpVu3Wg1phChiEjwzI4kARxqGMPHKEbUpG3vRodtsE1QcavtMt/N1NvZpDGPWa6LvpHxY8kfpVtwqLRc3KrtGRC4UdBJJzeaQOwbSrED7xY9SazNgol4xcpLIoWOWOWKI5BmmW3hVWydmEQ82kb6pAx6Cs1qNlwqz5NvDF/VRRx/8Ahoqn/SvPfEHiAXNysUEaGGTzkmN29r5R0B3SJTJNArLpVB+0KEkqi+bX8WDXc3sSEiPSHvHU4IibOiBSOjSYOT2QH8QqH43virQWUUT8uSN2kEWIwYIdK8nm7LDGcjW/ZBgAlhUt+l4z7UXhKeXLJardXA5jNLPNLDbwNKxy5+yV3kbOxGWIwBsBitO3FJrkmK2KoF2nuR50jce9Hb6gBLIDsWI0p3BPlFXwqG5uwF1xw2IXSFto2TmqNgkMreflY25gVNWfIMeetVGgiVI4Y10qUXQpVBHFv5segwcADc/UixKrmlhsUWCGNpJpMssanVLK3R5ZpW6DPvSucdhnZaqJ+EPPe263T8xkBuXjQsLeJYyEhRUPvkyNqMj7nknAUHFXV3cR2rEIjTXNwchFIMsunbLMdo4kBxk4VR0yTgxOCRTLfzG6MfMktoWRYg2hY0knDoGfdyGdSWwM6xsKH+tG1BFJmlAzWmVEeMx2VxMbk8uKdkeOYqxjDLFHE0bsAQjDlhhqwCHONwaoOOcahvLpIraYNrVH1TmT2JngZnt40TADu0uCxU7rCVGTkDa3ETH3ZCnY4Ctt8Aw2P+8VyXhcel1ZRJzMcwygOZMbDWCMEDsMADsBWfi3OSXfrHyGFzo5Wj7UvtHpx5idR2Hz6Vj/AAxI1vcW8r6tHEIgjF8hvaIAzW7vno8kAIOd9UY71dx+FLUMG5KkqcqGLuikdCsbsUUjtgbUvizhzT2jiP8AbJiaE+k8BEkf6ldPyY1PifInFfCZe9guImCpzFe5T+sMKOIHX84LaT6rj8IrTVC4LxRbm3inT3ZY1cfAOAcH4jp9Km1lsUUVgvGHiB5pWtIHKRx4FzIhw5ZhkQRuPdOk5dhuAygYJOAtON+PI43aGBDczKcMEIWKM+ksxyFP5Rqb4VleJ+L79VMxkhVUKs0UcBbMYYcz7R21EhMnIC9O1FvbrGoVFCqo2VRgD6Uumt/FNeg23GoJSyxTRyMpwypIrMNs7gHPSst4fv1D31zLpKB2xdhyyywx6iI41K+VIh5fKSrPqIJOaz/g/h1vNPPblIWgUswglxzUmBVXeFPeSFgcHJwSRgYJzrryASXEFqoAijAnlUABQkRC20ekbAGQaseluRUzO0vfSrXh8i3VndzjEs8ssZQ/8iJreVoIPmNBZj3d27AVbXkc0EzT28fOWUATQh1Ri6DEcsbPhc4wjAkZCoRuuD08bkJaiYsF9mmhnye6xuOYo+JRmA9Scd6t/wDTt/0NWdpy6VfArB0DSTFTPM2uUruq7YjiQncoi4Uep1N941ZCYZ09wASPgSQP5qf0pKqEJHEGz0ktV0/OCZ9f8rha14z6uVptOpE60QwRAMWxuQAT6hc6f01H9ao5OBrJPcxzRa4ZhFMrYOEljUQuA43RwEjYEEHdsdDV+RSigoLDgE9uX9nuvLI2pvaYec+rSqgmZZI2byqB5snAG9Ofw08zq17ctcIpyIFjWK3JHQvGCzSgHfDsRt0q8IoC1Mi/KhhVbe35D8q3RXuGALFvcij30vMRuR10oDljnGBqYdeNXrRRMyANISqRKejSyMEjB/LqIJ+ANSuEcIW3j0hizE6pJG3eWQ41SOfU46dAAAMAAVLV4zTeE8GWAM2TJLIQZZnxrkI6DbZUGdkXCj55JTi/BBOFYO0UsRJilTGpdQwylWBV0YAZU7HAOxAIsitGNqw6M9Hw2/6G5tSPX2OXV9QLnFLw3nLcSRzziRhGjoFhWNdLEqxHmZiQy4IydnT1rQYqi8XLyuTdjb2ZjzfjbTYSb/KdEv8Ag1ZWbFlpoIFI53oAro5ha6rtTVWnUFJ4HXle02p2FvcOYx/YXH28WPgC7r/BWnrNQEpxU+k9mD/FazY/+25/lWlrnXWeI/ELnlxSPjOhGbHrpBOP5V5R4fU+zRMxy8iiV27tJN9o7H4lmNeuTRBlKnowIPyOxrzDh/hi/iRYRbo3KGgStcIqOqeVXCgM4yoBwR61eNU6uF+zrG5jXU4U6R1yfqRn5ZGcYyKuIfBV6/vy20I/Ikk7fqxjH8jWU4tw+VpHjtrqSQRtokkcRpE7g4kjjWNNWFGQX1e9sNwSNamNx4Iu43gZ0ikjQtpEs7xmS4KatTHQSAoIOADp2bAAFWXhhA4lu+1wwMZwSfZ4hogwOuGGqUf31ebcR4ZNI0LPIXSPKPDEFiRbdl0PFbKThCUJTLNkg+8MCtcniie6nSGwHLttBDzm2dmhkTIMRWQpGp2AGnmb9QBWbqSZ2rYuLHiB57kGHLLBBkHQN1ZpgP8AnMCRpPuBtPUsTbeAOPLLD7OX1SW+UBOftoEYpHMhPvjC6GIyNSH1Ga+fw2yzC1V3d7pmknnLDmcpQqyudIAViNMS4AALAj3TWyvPC9tLHGjRACEAQlC0bwgAAcuRCGTYAbHfG9NwzXWVwqlmYKqglixACgdSSeg+Jrzq+8RPJOvEF1ezWx0xpggzW77XU5Xr00sg9Ic/erX3fgC3mUrO9zOpBAWW5lZRnbIUEAsOxbOKpm8OX0f2apDOOizNKYwV6DnRhCdWOujIP5c4F3U+ONekgYBlIZWAIIOQQRkEHuD1pwWspwSKThYitrlw9u+BDMF0pDMx3t2BJ0xkn7NifyH7udbVl1mzDQlOAooqoTTRopaKCtuIxJdwJ1EYedv3scmLPz5kh/w6vcVSeHvtJbifsziGP4x22pSf/GaX6Yq8rnXWeG6KNFOoqKbsPhWVSQ8QcSH/ALlG2qJf/ipEPllb+xUjKD75AY7BczfFqmUQ22cLcSFZcHBMEaNJKgP59IQ/B2qdLKsajOFUFVGBsNTKijA6DJA+ArUjPKslceIA1zcRzX8dokOlVCcnW0pXmPqadW1AKyjAC5bUO29j4T4tPKie0xkGSPmxShSA8ZIwJUGRFNpZSVyQdWx8rAV3F10LcWbbe23CGM/jiuGjW6A/MgWQkdg6HvWwbIB04Bx5R2z2Hyqxm5imHFbiZn9lji5aMycyZ3HNdCVcRqikhAwK6z1IOFIGTO4VxQTKfKUkRiksbEFo5AAcEjYgghgw2ZWB71hvGZNpb6SGIjjgt7TdlXnSB2nuPKRl1VNvQj85q28K3zSS2srHL3PDw03bU9vJGquR6nnv/Km9reP9d+lvxLa/sW9faY/o0Syf6xCtLWc43wIXMtuXVWiiaRnVs+bVGUUaejDJOQdvnTvB0hEc0Ocrb3MsUeSTiIaZI1yeyrIEHwQVOS8a0NFFFZaZzx3xZobXTEdMs7iGNh1QuCXcfFY1dh8QKx1tbLGiogwqgBR6AVef0gN/xNmO2m5b+ICFR/8AS7fqaqK3xSkZsDPpSf0aSRSTSSIZQSmsQgyrBEsjkamViEaZyCToBVdJGdWSeFvctO2i0jNw/QlSBDH/AHk+6r+6NTfCuvCYr1Yrl0RopI5JJJ30H7Y2xKw21vrGXjKpqZ8b83SN2OlamNn4cTmT3c53zLyEPpHbDSwH+M0p/T0rQVQeBHDWMbqcrI00oPqJppZAfqGq/rDQooooOF9YpNG0cqh43BVlYZDKeoIrLo03D/LLzLi0HuTAGSe3X8M6jzSxjtIoLADzD71a+iiWao7TjMckiiN0kSSMvGyMGU8tgsgBHprQ/U1L9qXXy9Q16denvozp1fLJx9ao/F/DI7fTfxRIskEgeZ0QB5LZspcBiN2wjczfvEKZ4hWYXlo9u0YZ1uIftFZo2yqTqpKkFdoWIYZ+RzW5WLxaSqfjPFGLi1tz/wATIMkjcW0R2M8nofwKfebHYMRQ8avL9J44ZZoolljdla2iOotGRrj5kzNg6WDBguThumKsv6NrcJFcruWW7ky7Es76kjkUu58znDgZJ7UtWce2o4fZLDEkUYwkahVHXZRgZPc/GpFFFYbFFFFBWcc4N7QqFXMUsT64pFAbS2llIKnZ1ZWKlfQ7EEAin4lw/iEkUkX/AAba0ZeZqnjILAgMI8Pgg7+92rV0UTGITivtMlgWGmRJ5hOneK4itp1dD9WJB7qQRsa1dUfibw6olS+hizcwspbRnVNDhkkQqDh3EbsVzvlQM4NXFtcrIiujBkdQysDkMrDIIPpW+NY5TFH408Ke3wpGJOUUkDhtGv7rIw05G+GyDnqBSeH+F6J3IVlit4YrSDWCCyx+eWQZ6gnQue5iY9MVoa53NysaM8jBEQFmZjhVUdSSegq4fK5iHe8ciiaQSNpWKHnSuTsiFiq5+J0P/l+NM8F2rra8yRSslxJJcOp6rz3LIpHYqmlT8Vqr4N4aW7la9uRJiR0aG3fZFjhGLd5Y8ZMm7SBWOF5g21DNbOsW61JgoooqNM74x8OPdLEYWRJoZNSmQMUKOpSRW077gg/NBVfw/wDo7TOq8kN0f6vHLtx/ggkv/iM3yrXtTKBYo1RQqhVUDAVRgAegA2FOzTaM0AihQAoAA6ADAHyApwamUtB0DU0tSE02geGpQ1c6cxoOd5brLG8bjKOrKw9VYFWH6GsRZzsthbtIcyWVykch7kQTG1dvrE5b61u1rJcMskuYbtukV7JKVx/VGNIBIP3uWZB8GWrEqV4/tC1rzVGXtmE646lY8iZR84mcfPFQfB1yEup0z5Z4454z2bQBDKQfgOUf46lJ4hZIJYrhMXMNvI5HWO4WNDmSJu6k41IfMpYAjBBPHhfh9XsrNGdxJDDFy5kbEiNy1BKnoQRsVYFSAAQaRLc7a8NRqqm8LcTe4tlkk06tUiMVGFcwyvEXUdg2jVjtnFWy1GjwaNVIOgptA/VSa6a1FA7VVHL4eeN2e0lEWslnidOZAztuzKoZWiYnc6GwTklSSTV0tBNBR6b87abQfm1Tt/5elf01UsHhcu6yXcpuSpDJHoEdujD3WEIJ1sOxkZsdsVdinpV1Mh1FFFRRRRRQNYUxq6NXNqBR0ptOPSkWgUCmmumNq5mgKcBSLTh0+dA1qQ0vU0hoFWspw2Q2RW1mB5IIW2nx5ChOI4ZT/wAuVdlBOzgDB1ZWtVXC9skmjeKQZSRSjD1Vxg/61ZcSzVPJCst/ED70EMsmP78rEvzGEk2+ArlBamyuIolZjbT6ljRjnkTRqZBHGx35TRq+FOdJjAGxwIPALsluHzuctPbGByfvOEE8bfM8uU/x1f8AH+GySiFotBeGXmhZCwRsxyxkFlBKkCXUNjuuO+Rd7STpy8JRcu1WA41W5MLEbZ0bo+PVkZXPxergHb/feslbWbz5uI55LaU6orgQ8uWN3t3ePIEsbbjScMADpKgg4rL8avLSSHXFMt3KCdXt0V3PnHVURUCQtn+zx64qYsr1hjTV6151/RpxsjVFO8ic05topF0xhRnVHGWJZXHXlk4wMptnHoqVFIaUnNIBThQNNOApNNGmgX5U9RXNetPTpQOooooCiiigRq411akCUDW700GuuimFfnQIWpcUqrTtNByBpS1KVpQv+zQC7U1etOIpFFA0ioHiK9MNncSj3o4ZGX95UYr/ADxVkF+FcOIcOWeJ4pN0kVkYAkHSwIOD1B360FEOAKbSG31FDCsOh1xqSSAKEdc7E5HQ7EEg7GuF14cjZC94ZLwqC2HBKbDOI7WPCZ+hY+pqB4lgvLJXeGRpITyneaWQNJDocCUCNl0sHUrsAAMP0JFUjtPLNLLI8sJLJpEFzKFAWNEYhQQACwJwQTv1PWt+sZVPxOS1jf2qyu1iTG8EINnIV7hcgLMfynB22OcCrawZCmuNiyyefWWZi5bqxZiST8/THalj4cgRkILq7Mz8wltbSHLk59TvUBpXtFxgyQbBSCgaLJwFkZyAY/zk+X72etWdNLK5tlkTS4yDv3BBByCCNwQRkEbg1feGPFbrIlpctzHfPJlG7sqDJEyDoQP+YPKe+k9Ylr4TvZsauVbIe5bny4+CLiMH4lm+RrV8C8MQ2gPLUtI37SVzqkkx01N6DsoAUdhWbYLNe/yrrTdFOYVlXMtikLUpX50oWgAtdKQCloCiiigKKKKAooooCiuAvkJK6hldjnYZzjGTsd9tu5p/tC7+YbZzuNsdaDpRXB76MDJdR8yB1bSPpq2zTZuJRoupnUDUVznPmBIK7dxg/oaCTRUdr9AwQtuRkbHGCGI83TopPXsaebpcE6hgDUdxsuM5+WKDpilrmZ1HcdvnucDb50xb2M5867Yz5hsDjB+RzQd6K5G5TGdS4wD7w6HoflTppgqlmOFAJJPQAbk0GX/pFvB7OtuPfuZFXHpGjCSZvloXT83X1rNk1qfEvhKO4kE7XE0DImjKNHo0ls7rIjAZOMnboPSq+HwJb5xJe3EuOq8+KMduvJRG7jv3rUuDPXl/HEBzGC52UdWY+ioPMx+ABqbw/wANXV31BtID1Z1BuXHcJEciIfF8n8ta6w4LZ2ep4okRgPM+C8pHmzqkOXb3T37GrdblcdQOmx2I1e7kHcZ9DS8hw4RwtLaFIYshI1CrqYscD1Zjk/7xtUyo736AgFhknAxvuCAc46bkDf8AEPWlS9QjIZcY1dQPL679vjWR3opjzqOrAbZ3IG3TPyppuV3GoZHUZGR23H1oOtFRRxSL+sToT7w6Dr/of0rpDeI5IVlYgAnBB2YZB+ooO1FFFAUUUUBRRRQFFFFBCm4RG2dQYgknGttIJzqwM4GcnPzNRRwKLIBBIIlJyevMAVvpg4xRRQJ/7HjM7Eg406tOdtTOrE/qg/Spb8HjKBMHCsWXDMCCc5wwOd8n9aKKAm4NE5yyDOnSDuCFwy4BHQYdv1pY+ERrnC9VKk5OSGCK2+fRB+lJRQNPBYi2ogs2kLksSSFYOM/UD9KaOAQ6dOjIxp3Zunl75/IP0oooHHgcOc6e2PebGAwfpn8QB+lTUQAADoBgfIUUUCTQhxhhkZB/Qgj+Yqvl4BEQFwwHTAY7gJox8sf9aSigmPYo2rIzqDA7no2AR8OlcZ+DROSWU5bGfM3YafXuuxoooFXhEYIIBU5z5WYZ93IODuPKNvh8TmP/ANnoctscFQuNRwACxyO+d+tFFBIm4RG2cg7gA+ZuinUvfqCKIuDxK2oLg/M/iD+v4gD9KKKDkvh+EKFCnSAwA1Ngauu2fjXez4XHESUXBIVTuTsgCr1+AoooJdFFFAUUU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AutoShape 10" descr="data:image/jpeg;base64,/9j/4AAQSkZJRgABAQAAAQABAAD/2wCEAAkGBhQSERUUEhQVFBQVFhcYFRYVFBUXFRUUFBgWFxQXFhQYHCYeFxokHBcdHzAgIycpLC0sFR4xNTAqNSYrLCkBCQoKDgwOGg8PGCwcHCQpKSwsKSwpLCwpKSksLCwpKSkpKSwpKSkpLCkpKSwsKSwsLCwsLCkpKSwsLCwpKSwsKf/AABEIAOQA3QMBIgACEQEDEQH/xAAbAAABBQEBAAAAAAAAAAAAAAAAAQIEBQYDB//EAEkQAAIBAwIEAwUFBAgDBQkAAAECAwAEERIhBRMxQQYiURQyYXGBI0JSYpEzcoKhB1Njc4OSsfAkQ8EWNJOjsxVEVHSisrTC4f/EABcBAQEBAQAAAAAAAAAAAAAAAAABAgP/xAAfEQEBAQADAAMAAwAAAAAAAAAAARECITESQVEDImH/2gAMAwEAAhEDEQA/APcaKKKAopCaTVQOopmqjNA+iuZagGgofE8srzW9tFK8Al5rySR6eYEhVcKhYEAl3XJx0UjvUrwzxJ5I2jnx7RA3LlwMByN0lUdlkQhvgSy/dNReONpvbJvX2iP6tFzB/wCkaZxWbkTR3PRNobj+7dvspD/dyN17LK57Vc6Te2lzRXPNO1VFOopmqjVQPopmelBagfRTA1GqgfRTQetIWoH0Uwmk1UHSimA0uqgdRTNVOU0C0UUUBRRRQMam10Irm1AAUE0o6U2gWkp2P9/GkbrQUfjJMW4mAy1tIlxt1Kxn7YD5xNIPrUuaBJUZWAeORSpHZ0cYP0IP86nsuRgjIPY9D8DWe4ADCXs2JzAAYier2rZ5Jz3KYMR/cU/eFa4sco7+GLpgrW0xLS2+F1HrLCc8iX4kgFW/PG/wqbx/ivs1tJNp1mNCQucam6Iue2WIH1qDxiFlK3EalpIQcqOssLY5sXxJwGX86L2JqP4yuVk4ZLLEQ68uOVWHRkV0kyPoKlmNS6tfDvFfaIFkZdD5ZJUznlyxsUlTPcBlOD3GD3qwJrPcLk5XELiLos6LcJ++mIbgfoIm/jNaAVFOY0gpKeF/38aBuKFpWqs47xj2eMFU5ksjCOGPOOZK2SAW+6oALM3ZVJoLQdBTM1lNV3DPamW65vPmMckSxRpCoMM0gMexk8pjG7OcjOwqVxyVriYWaEqmkPdOpIYRMSEhVhurSEHJG4RW6FlNXE0s/il5WZbGEXAUlWmeTlW4YbFVk0s0rA7HQpA7tnarHw/xT2m1in0lOagbSTnGfQ4GR3BwMgiqTxL5YI7S3xG1wwt49AxyosEzOoHQJEGx8Staa2twiKiDSqKFUDoqqAFH0ApZhLrqDRmkNOBqKQU9f+tNzT16UC0UUUBRRRQI1cmO9dWrjQPPSkWlPf8A30plB0HSmUZzTh/v50FTx/ijwonKCtLLKkUYfOgM+SWfG+lVVmwOunG2aqZ7h5iisFh4hDqeLzHk3CbCVUfGTGwwGUjVGwRsHSpax8U2TvAGhGqWCRJo1/G0Ry0eexdCyD4sK5ssN9AjDLI2HjdSUkjcdGVhvHIpyPUEEHuKsms24k8M4is6a1BXcq6Ns8brs6OOzA/rsRkEE1L2yxtJaPtbXgkWI9o5pQ3Nh+AcFpE+IkH4RUK8mmtJOY+GY4Uy7JFdKNkSf7tvcjOFk/Zt7pK5AW5BhvoCu5RjpYbpLFIhBwQd45UYA+oIB+evWfO1BHfsbO2vG/bWTFbkDqVjzBfD9F5oH9mtbxGBGQcjGQR0IPQisFwC5aG+mtbkjXcDmDYBJnRQjyovTEkYBZPuvFJ2ZSb7wnKYddlITmAAwMfv2jHEW/cxn7Jv3VP3hWa1PxoV604HauZFL1qNFas5nm8Rcn3bWJUX++ufPIfmI1jHykb1rROaz3AUy10/47uX9IljhH/pVZ6zy8ceL3Ci9tmdsRww3dw5PYIsUer6CV67+F4GEJmkGJbhjPID1XmAcuP+CMIn8J9aoPFScy85H9bDbw/4c9zK9x/5Vs1ajjPEvZ7aWbGeWjMF/EwHkUfNsD61r71m+SIXBY+fezTn3IAbaH97Z7px/Foj/wAFq04FVfhvhfs1rFETllT7RvxStlpW+rsx+tW3asOjnpoK1mvEEk0t0sEErQmKEzllwQ0rvogSQEeaPySFl77bjFW3BOJe028UwGnmIrFc5KkjzKT8DkfSgnrT06U1V/8A7XSgKKKKAooqFxPjMNuoaeRIwTgajgsfRR1Y/AZNBLYUBKz0vjVesdrezD1S1dQflztBNMj8dp/zbW+hH4ntJGA+Zi14oNLpphSsdxD+lW3SVEjUzq4GXSSBAjkkBHWV1ZG2+9pByACTVtaeNLdnEcvMtpWOFS5QxFj6I5zHIfgrGgvAlOxS0UDClZfjaewF7pP2DuvtEK7sXkZUEsA7yEkBk+/1Hm97V1TeL7J5bR+WNUkbRzIvd3t5EmCD4to0/wAVA+C4jnjyhWSN1I6ZVhuGUg/UFT03BFZW+8Jz2rm44awzgaraVjokRfuI+fLge6G93opVcqb2OzSYLc2shjMoD6lGY5QRtzYjgMcbagVcYxq2xVlbM5X7RQrd9Jyp+Knrg/EZ/wBT09cvGbu+LW89vG9yfYpQxMXtACTRTR/ejDe+oyMlfKynB6kUq3XtsKXFq0ZurZ2wFkDRl8ASwlxnMUi4IbtmNuq4qZaLjiU5b3mt4DEf7NHlEqr8nZSf30+FXMduqklVVSxyxCgFj6sR1PzqenhODcUS5hWWPIByGVxh43U6XjcdmVgQR8Kmlay/ET7HP7Uv7CUqt4vZScJHcj0K7K/qmD9zfTzyhUZj0UEn6DNZsx0l1jru4uroXM1vO8SwmRLZEWMpNJBkSNNqUlkaQGMAEYCE9SMSvBd0s1sZV6Sz3Eg+AeZ2A/nUnwjb6LG2Hfkxs3xeRQ7k/NmJ+tU/CRJaobOxiSfkvIXeSQwxRmZ2mSLKq7PIEdc4GAMEkZxWpMYt1zkgZuPLn3Y7ESfx8yaJT+kr/rVt4hGuS1t/624Vm7/ZWwM7Z+BdI1/jqB4YvDcX13LJE0MkUVvbujENhlaeVirj30IdCGwMjsKl3d/HHxAyzOqRWtnlmY4VWupgAT8xb4+tL4s9arRSkVQW/j6wfpdRA7HDty2IPQqrgFh8s9adxXxMvJBtXjmklkWGLDBkErgnL6TsqorORscIR3rDaon4kIrjiNwwBEZtYF3xltAcD/PdCrXwcuIpU7R3V0oH5TO7qP0esX4nsXhs+U7s0s15JcOzlS7x2x1Kx07DPLh2Gw1gbYxWj4P4ktreW8SWZEb2uQhM5fBjhOdAycZzvirUk+2xqsuPEcKXKWzMebINsKSoJDMqs/RWYI5UHry2+sObxzZhHZZ43ZRnlqw5zHoqrEcMWYkKNupFU11YMnsYkwbie/SWUjfzrFK7KD3RI0EY+Cg9zUNbiigUUVkbLxlczrrgsGKanT7W5hjYNGxRwyDUVIZSMGqmW0vVuHuo7XEz4BDzQTqFAA0RsTFJCu2cKxGSTpNX3FeHS28rXNqpkV8G5thgFyABzoCdhMAACpwHCjowBNhw3isVwmuFw65weoZWHVXQ+ZGHdWAIrUkZtscOB8TknjzNbyW8gOGR8MM+qSLs6n16+oHexoorbmh8T4NBcrpuIo5R/aIrY+RO4+lRbDw1FFE0Hmkt22WGYiVEHdVLgsU/KxOMbY6VbUUw1nhw6ey81oWmgHvWjvllHrayscqR/VOdJ6ArVhwbxtaXUhiilHNAyY2DI/TLDSwByp2YdVIOcVY1lfEngWK4nS5QaZgQJCp0s6bAOrjdJk2ZXHXTpOQds3i3OX621FUPh3ismprW6INxEAwcDC3EJOFmVfutnyuo91vgy1fVhtkIy8F/NFAuqExJcSR5wVkmklVmgHQZ5ZZkJAJbIwSQ2ijcEAjofgR/I7j61VeI4jDLHeKCVjVo7gAEk27ENzABuTGw1Y/C0mN8CrSOUMAykMpAIIIIIIyCCOoI71vi58mb8S8R+0C20Uk13b4kAjCaUWQEcuZ3dQFkUEYGWGFbHlGdJExKgkFSQCVOCVJHQkEgkdNtqprMcq/nVulysc0Z9WhQQzJ8wojbHo7ehq7qxKh8a5fs03Nxy+VJzM9NGhtefpmstcccuzw0COAylbVY5jqPN9okhUMY0wdYRmGrJB3YDdCDYeKV9qkjsFYgSDnXJXGVt42GldwRmSTC7g+VHqYRPBGI4IxOyhnd5XEQkLMzEAqpBlYkk7BQTnbIFS9rLjnxDxVa2WIpZMGONSwCuVRQMIJHAKxl9OF1EZPSpHhWxaO1j1/tZAZZvUzTkySfoW0/JRWd4Zcs0T28MMdzcSMXvpJMG1jnfBaORxnnFBhBGmcBFyVq3HhLmj/jZ5bknrGCYbf5CCIjUP32ekFN4l8XTxztGumCFcfbK1pLNIcDOmKSdOWB03VycdBUHhPFLSWZynFp1nmCq6zpaqHCBgi6Hg0EeY7Kd8mttaeGrWIYjtoEH5YYx/PTS3Hhy1k9+2gf96GM/wCq0w2KW38HyKQkjwT23eFoGj5bdRJAwkYRN+VAq+mk713v7JVvrD7zAXPnbzSELEFUM53bGs9f9d6v7a2WNFSNQqKMKo6KOwA7D4VV3yZv7T4R3R//AB0//eriaz3Ghz7ybPup7PaJ+9PJHLcH/K0Y/gNaDwlLrgaYbCeaeVfijSsIj9Y1U/WsLDcPcNpgbLzTTsHG4We41KDn0t7Zi7ejmFepxXp1parFGkaDCIqoo9FQBVH6CpHX+SyScZ+K7i/haC6XE/MbBDD7aUFWG4ZcN5T8RiqLiVi0MyPzr0crPLllFtcQAyABtjiQHHl6hjvjrvs64zXChlRtteQuR5WON1z0yRk47gH0NWxylVnBfFuuUQT6FlJwjJqCyEAnSYn+0gkwCdDjcA6WbBxpaxnFLD2RlnWJZ7eM6mhKB5LbG5mtCQSAuMmIdhlMY0nXW1ysiK6MGRwGVlOQysMgg9wRWK6S661kvG/Am0G5tIz7WuMtFJypXjHUe6yTY2wkikdcYOK1tFRWO8N+ILiZAXjjmQbGWCRVYMOqy28ulonHcZz+UVpQah8S8NwyuZRqimwBzoW5chA6BiNpAPRww+FZP/tPdQ3DQS8vZiIzdFYDOvZo50+ybP4QmodwK3OTF4txRmo9pI7ICyBSeoVtY+j4Gf0pl5xGKIZlkSMfndVz8snetMJeaM1XtxqER8xpFjj7NJmJT8QZNOR8Rsagf9rom/Yx3Fx8YLeRk+krBYz9GpplSPEdo2lJ4hma2bmIB1dOk8Px1pkAfiVD2qz4Jx6G7hE1vIJEPcZBBHVWU7qw9D61UjxIw3e0vUH4uSr4/hikdv5VRtxOCCaKayPNaYmOW2i/aSquSHKHHKeEkLmTSNDaSchaxe25169BzWO8GxyaXcFRA89yBBjHs/LmeNRER2OgsynABbK4Hlrqk/E5DqJs7de0ZWa4fH5pA8a5/dB+dcOCSzW9xJFcrGq3EjSwPEzGMylQZ48MAUZiDKFOc5kwTiki27HbxBJLNMtvbiNZI1S4M0mrEXnZIwqruxbTIDuBpyN9VXt1dLFG0kh0oiszH0VQSx/QVTcTbl3lvIoJaUNA6KCSYx9osu3QRtsSdsTnvgGP40PNSO1GcTszS/8Ay9uvNl/zNoj/AMStMeqXwdfpJfCYyq815BK8qI4fkCOSI28LBfcKxMQc9WD1pfF0V08AjtANcjBZHMnL5cO5kKvgkMQNIIBI1E9hS+DwBw+0xsPZoTt6mNSdvn/rVF4w8V4n9jjeRMJzJ2gXVPoOdMcXaMkAs0rEBFxvlhU8i+1yk4tLaBbaKS0R0GFtbS0uLqRR+bEqBfXU4XPWu/D73jTNlobQR/2+qKT/ACwyShfrVTwLxTKV5PDbCOMbNiRyWKtuJZyuAurqCzs7dQCN623CRd/+8tbk/hhjlGP43kOf8opC9J1m8hX7VUVu4jkZ1+hZFP8AKk4hxGOBDJM6xoNtTHAyegHqT2A3NQOIcd0PyYU51wQDywcLGp6PPJgiJPTYs33Qe0aPhqQ5uryQSyxqWMjDEUC48wgi30fvbu3c9BVQrX91c/8Ad0FtEf8AnXCEysPWK1yCPnKV/cNSuF8AWFzK0s08pUqZJpM4UlWISNQEjGVHuqOgzmpVhcO8Yd05bNuEPvKp90P+fHUDYEkb4ye+qmCm4l4WViskDcmaFQtuVA5cYBJZDGuA0b5w47hVxgqDVFe+OZ7e6RZ4SEMR5sKjU6tEcvNbSAYuYyrZKe+BGxwCCDo7y4llm9ngbllVDTTYDGNWzoSNTsZWwTlgQoGSDqUVX8ZtTYmGdZ5Wi50cdwtxMZF0ynliZWf9kyswPlwukttUtakT7/jp9k9ptAtyoGvSrbyRD3xGezgb4I6qVOCcg4fxO14nakoRLFIMOvRlPXSwG6ODgg+oBB6Gs2ot1n5vDbyGGSVvNCxzaXDn0xjRIfxRkk+hrOeG/Dt01xdXVjGbWSOQ5heRGhkdSfaLVwCCo1YdGIG0g6bNTSRoeEcfnsJ3tr5zLAjLy7lvfjjlJEDTH7yFgUL9Vdd9mU1d8L4nFYSzW0jiOIETW+egjnL64l+CyI5A7LIo7VDbikd0bOcpgPLLZ3MMg8yc6NzJDKp9JYk+YOe9Znx1/RtfytDHblZYYVZYmaTTKsZIKxyavf0bgMDkjGdxk5rUj2GiiiopjCuFzaq6lZFV1PVWUMp+anY1JYVzagom8C2Lb+yxL+4pjB+iECmP4B4eSD7JDkdGCYb/ADDf+daHtVRxzjJi0xxAPcS5EMZ6be9JJj3Ykzlj8gNyBQUE3Do1uTb8Pht4pUUNNcvCJDFr/ZRrkgtI3vbthVGdyRWl4DxL2i2hmIwZI0YjsrEDUB8Acj6VB4TbRWoSEyBppS8hLftJ5BhppSB8x8ANKjoKXwgNMDQ94Jpov4RIzR/rG6H61bMZl1O47xZbeB5SC2nAVB70kjkLHGvxZiF+tV/A+DGINJKQ9zMQ08o7sPdRPSJB5VHoMnck1x4uvPv7eL7lurXLj1kYmK2B+X2r/NBV3itcYnK/RtVHjCNms5NAJYBCCq6nQK6lpI1G5kRQXXH3lHXpVu3Wg1phChiEjwzI4kARxqGMPHKEbUpG3vRodtsE1QcavtMt/N1NvZpDGPWa6LvpHxY8kfpVtwqLRc3KrtGRC4UdBJJzeaQOwbSrED7xY9SazNgol4xcpLIoWOWOWKI5BmmW3hVWydmEQ82kb6pAx6Cs1qNlwqz5NvDF/VRRx/8Ahoqn/SvPfEHiAXNysUEaGGTzkmN29r5R0B3SJTJNArLpVB+0KEkqi+bX8WDXc3sSEiPSHvHU4IibOiBSOjSYOT2QH8QqH43virQWUUT8uSN2kEWIwYIdK8nm7LDGcjW/ZBgAlhUt+l4z7UXhKeXLJardXA5jNLPNLDbwNKxy5+yV3kbOxGWIwBsBitO3FJrkmK2KoF2nuR50jce9Hb6gBLIDsWI0p3BPlFXwqG5uwF1xw2IXSFto2TmqNgkMreflY25gVNWfIMeetVGgiVI4Y10qUXQpVBHFv5segwcADc/UixKrmlhsUWCGNpJpMssanVLK3R5ZpW6DPvSucdhnZaqJ+EPPe263T8xkBuXjQsLeJYyEhRUPvkyNqMj7nknAUHFXV3cR2rEIjTXNwchFIMsunbLMdo4kBxk4VR0yTgxOCRTLfzG6MfMktoWRYg2hY0knDoGfdyGdSWwM6xsKH+tG1BFJmlAzWmVEeMx2VxMbk8uKdkeOYqxjDLFHE0bsAQjDlhhqwCHONwaoOOcahvLpIraYNrVH1TmT2JngZnt40TADu0uCxU7rCVGTkDa3ETH3ZCnY4Ctt8Aw2P+8VyXhcel1ZRJzMcwygOZMbDWCMEDsMADsBWfi3OSXfrHyGFzo5Wj7UvtHpx5idR2Hz6Vj/AAxI1vcW8r6tHEIgjF8hvaIAzW7vno8kAIOd9UY71dx+FLUMG5KkqcqGLuikdCsbsUUjtgbUvizhzT2jiP8AbJiaE+k8BEkf6ldPyY1PifInFfCZe9guImCpzFe5T+sMKOIHX84LaT6rj8IrTVC4LxRbm3inT3ZY1cfAOAcH4jp9Km1lsUUVgvGHiB5pWtIHKRx4FzIhw5ZhkQRuPdOk5dhuAygYJOAtON+PI43aGBDczKcMEIWKM+ksxyFP5Rqb4VleJ+L79VMxkhVUKs0UcBbMYYcz7R21EhMnIC9O1FvbrGoVFCqo2VRgD6Uumt/FNeg23GoJSyxTRyMpwypIrMNs7gHPSst4fv1D31zLpKB2xdhyyywx6iI41K+VIh5fKSrPqIJOaz/g/h1vNPPblIWgUswglxzUmBVXeFPeSFgcHJwSRgYJzrryASXEFqoAijAnlUABQkRC20ekbAGQaseluRUzO0vfSrXh8i3VndzjEs8ssZQ/8iJreVoIPmNBZj3d27AVbXkc0EzT28fOWUATQh1Ri6DEcsbPhc4wjAkZCoRuuD08bkJaiYsF9mmhnye6xuOYo+JRmA9Scd6t/wDTt/0NWdpy6VfArB0DSTFTPM2uUruq7YjiQncoi4Uep1N941ZCYZ09wASPgSQP5qf0pKqEJHEGz0ktV0/OCZ9f8rha14z6uVptOpE60QwRAMWxuQAT6hc6f01H9ao5OBrJPcxzRa4ZhFMrYOEljUQuA43RwEjYEEHdsdDV+RSigoLDgE9uX9nuvLI2pvaYec+rSqgmZZI2byqB5snAG9Ofw08zq17ctcIpyIFjWK3JHQvGCzSgHfDsRt0q8IoC1Mi/KhhVbe35D8q3RXuGALFvcij30vMRuR10oDljnGBqYdeNXrRRMyANISqRKejSyMEjB/LqIJ+ANSuEcIW3j0hizE6pJG3eWQ41SOfU46dAAAMAAVLV4zTeE8GWAM2TJLIQZZnxrkI6DbZUGdkXCj55JTi/BBOFYO0UsRJilTGpdQwylWBV0YAZU7HAOxAIsitGNqw6M9Hw2/6G5tSPX2OXV9QLnFLw3nLcSRzziRhGjoFhWNdLEqxHmZiQy4IydnT1rQYqi8XLyuTdjb2ZjzfjbTYSb/KdEv8Ag1ZWbFlpoIFI53oAro5ha6rtTVWnUFJ4HXle02p2FvcOYx/YXH28WPgC7r/BWnrNQEpxU+k9mD/FazY/+25/lWlrnXWeI/ELnlxSPjOhGbHrpBOP5V5R4fU+zRMxy8iiV27tJN9o7H4lmNeuTRBlKnowIPyOxrzDh/hi/iRYRbo3KGgStcIqOqeVXCgM4yoBwR61eNU6uF+zrG5jXU4U6R1yfqRn5ZGcYyKuIfBV6/vy20I/Ikk7fqxjH8jWU4tw+VpHjtrqSQRtokkcRpE7g4kjjWNNWFGQX1e9sNwSNamNx4Iu43gZ0ikjQtpEs7xmS4KatTHQSAoIOADp2bAAFWXhhA4lu+1wwMZwSfZ4hogwOuGGqUf31ebcR4ZNI0LPIXSPKPDEFiRbdl0PFbKThCUJTLNkg+8MCtcniie6nSGwHLttBDzm2dmhkTIMRWQpGp2AGnmb9QBWbqSZ2rYuLHiB57kGHLLBBkHQN1ZpgP8AnMCRpPuBtPUsTbeAOPLLD7OX1SW+UBOftoEYpHMhPvjC6GIyNSH1Ga+fw2yzC1V3d7pmknnLDmcpQqyudIAViNMS4AALAj3TWyvPC9tLHGjRACEAQlC0bwgAAcuRCGTYAbHfG9NwzXWVwqlmYKqglixACgdSSeg+Jrzq+8RPJOvEF1ezWx0xpggzW77XU5Xr00sg9Ic/erX3fgC3mUrO9zOpBAWW5lZRnbIUEAsOxbOKpm8OX0f2apDOOizNKYwV6DnRhCdWOujIP5c4F3U+ONekgYBlIZWAIIOQQRkEHuD1pwWspwSKThYitrlw9u+BDMF0pDMx3t2BJ0xkn7NifyH7udbVl1mzDQlOAooqoTTRopaKCtuIxJdwJ1EYedv3scmLPz5kh/w6vcVSeHvtJbifsziGP4x22pSf/GaX6Yq8rnXWeG6KNFOoqKbsPhWVSQ8QcSH/ALlG2qJf/ipEPllb+xUjKD75AY7BczfFqmUQ22cLcSFZcHBMEaNJKgP59IQ/B2qdLKsajOFUFVGBsNTKijA6DJA+ArUjPKslceIA1zcRzX8dokOlVCcnW0pXmPqadW1AKyjAC5bUO29j4T4tPKie0xkGSPmxShSA8ZIwJUGRFNpZSVyQdWx8rAV3F10LcWbbe23CGM/jiuGjW6A/MgWQkdg6HvWwbIB04Bx5R2z2Hyqxm5imHFbiZn9lji5aMycyZ3HNdCVcRqikhAwK6z1IOFIGTO4VxQTKfKUkRiksbEFo5AAcEjYgghgw2ZWB71hvGZNpb6SGIjjgt7TdlXnSB2nuPKRl1VNvQj85q28K3zSS2srHL3PDw03bU9vJGquR6nnv/Km9reP9d+lvxLa/sW9faY/o0Syf6xCtLWc43wIXMtuXVWiiaRnVs+bVGUUaejDJOQdvnTvB0hEc0Ocrb3MsUeSTiIaZI1yeyrIEHwQVOS8a0NFFFZaZzx3xZobXTEdMs7iGNh1QuCXcfFY1dh8QKx1tbLGiogwqgBR6AVef0gN/xNmO2m5b+ICFR/8AS7fqaqK3xSkZsDPpSf0aSRSTSSIZQSmsQgyrBEsjkamViEaZyCToBVdJGdWSeFvctO2i0jNw/QlSBDH/AHk+6r+6NTfCuvCYr1Yrl0RopI5JJJ30H7Y2xKw21vrGXjKpqZ8b83SN2OlamNn4cTmT3c53zLyEPpHbDSwH+M0p/T0rQVQeBHDWMbqcrI00oPqJppZAfqGq/rDQooooOF9YpNG0cqh43BVlYZDKeoIrLo03D/LLzLi0HuTAGSe3X8M6jzSxjtIoLADzD71a+iiWao7TjMckiiN0kSSMvGyMGU8tgsgBHprQ/U1L9qXXy9Q16denvozp1fLJx9ao/F/DI7fTfxRIskEgeZ0QB5LZspcBiN2wjczfvEKZ4hWYXlo9u0YZ1uIftFZo2yqTqpKkFdoWIYZ+RzW5WLxaSqfjPFGLi1tz/wATIMkjcW0R2M8nofwKfebHYMRQ8avL9J44ZZoolljdla2iOotGRrj5kzNg6WDBguThumKsv6NrcJFcruWW7ky7Es76kjkUu58znDgZJ7UtWce2o4fZLDEkUYwkahVHXZRgZPc/GpFFFYbFFFFBWcc4N7QqFXMUsT64pFAbS2llIKnZ1ZWKlfQ7EEAin4lw/iEkUkX/AAba0ZeZqnjILAgMI8Pgg7+92rV0UTGITivtMlgWGmRJ5hOneK4itp1dD9WJB7qQRsa1dUfibw6olS+hizcwspbRnVNDhkkQqDh3EbsVzvlQM4NXFtcrIiujBkdQysDkMrDIIPpW+NY5TFH408Ke3wpGJOUUkDhtGv7rIw05G+GyDnqBSeH+F6J3IVlit4YrSDWCCyx+eWQZ6gnQue5iY9MVoa53NysaM8jBEQFmZjhVUdSSegq4fK5iHe8ciiaQSNpWKHnSuTsiFiq5+J0P/l+NM8F2rra8yRSslxJJcOp6rz3LIpHYqmlT8Vqr4N4aW7la9uRJiR0aG3fZFjhGLd5Y8ZMm7SBWOF5g21DNbOsW61JgoooqNM74x8OPdLEYWRJoZNSmQMUKOpSRW077gg/NBVfw/wDo7TOq8kN0f6vHLtx/ggkv/iM3yrXtTKBYo1RQqhVUDAVRgAegA2FOzTaM0AihQAoAA6ADAHyApwamUtB0DU0tSE02geGpQ1c6cxoOd5brLG8bjKOrKw9VYFWH6GsRZzsthbtIcyWVykch7kQTG1dvrE5b61u1rJcMskuYbtukV7JKVx/VGNIBIP3uWZB8GWrEqV4/tC1rzVGXtmE646lY8iZR84mcfPFQfB1yEup0z5Z4454z2bQBDKQfgOUf46lJ4hZIJYrhMXMNvI5HWO4WNDmSJu6k41IfMpYAjBBPHhfh9XsrNGdxJDDFy5kbEiNy1BKnoQRsVYFSAAQaRLc7a8NRqqm8LcTe4tlkk06tUiMVGFcwyvEXUdg2jVjtnFWy1GjwaNVIOgptA/VSa6a1FA7VVHL4eeN2e0lEWslnidOZAztuzKoZWiYnc6GwTklSSTV0tBNBR6b87abQfm1Tt/5elf01UsHhcu6yXcpuSpDJHoEdujD3WEIJ1sOxkZsdsVdinpV1Mh1FFFRRRRRQNYUxq6NXNqBR0ptOPSkWgUCmmumNq5mgKcBSLTh0+dA1qQ0vU0hoFWspw2Q2RW1mB5IIW2nx5ChOI4ZT/wAuVdlBOzgDB1ZWtVXC9skmjeKQZSRSjD1Vxg/61ZcSzVPJCst/ED70EMsmP78rEvzGEk2+ArlBamyuIolZjbT6ljRjnkTRqZBHGx35TRq+FOdJjAGxwIPALsluHzuctPbGByfvOEE8bfM8uU/x1f8AH+GySiFotBeGXmhZCwRsxyxkFlBKkCXUNjuuO+Rd7STpy8JRcu1WA41W5MLEbZ0bo+PVkZXPxergHb/feslbWbz5uI55LaU6orgQ8uWN3t3ePIEsbbjScMADpKgg4rL8avLSSHXFMt3KCdXt0V3PnHVURUCQtn+zx64qYsr1hjTV6151/RpxsjVFO8ic05topF0xhRnVHGWJZXHXlk4wMptnHoqVFIaUnNIBThQNNOApNNGmgX5U9RXNetPTpQOooooCiiigRq411akCUDW700GuuimFfnQIWpcUqrTtNByBpS1KVpQv+zQC7U1etOIpFFA0ioHiK9MNncSj3o4ZGX95UYr/ADxVkF+FcOIcOWeJ4pN0kVkYAkHSwIOD1B360FEOAKbSG31FDCsOh1xqSSAKEdc7E5HQ7EEg7GuF14cjZC94ZLwqC2HBKbDOI7WPCZ+hY+pqB4lgvLJXeGRpITyneaWQNJDocCUCNl0sHUrsAAMP0JFUjtPLNLLI8sJLJpEFzKFAWNEYhQQACwJwQTv1PWt+sZVPxOS1jf2qyu1iTG8EINnIV7hcgLMfynB22OcCrawZCmuNiyyefWWZi5bqxZiST8/THalj4cgRkILq7Mz8wltbSHLk59TvUBpXtFxgyQbBSCgaLJwFkZyAY/zk+X72etWdNLK5tlkTS4yDv3BBByCCNwQRkEbg1feGPFbrIlpctzHfPJlG7sqDJEyDoQP+YPKe+k9Ylr4TvZsauVbIe5bny4+CLiMH4lm+RrV8C8MQ2gPLUtI37SVzqkkx01N6DsoAUdhWbYLNe/yrrTdFOYVlXMtikLUpX50oWgAtdKQCloCiiigKKKKAooooCiuAvkJK6hldjnYZzjGTsd9tu5p/tC7+YbZzuNsdaDpRXB76MDJdR8yB1bSPpq2zTZuJRoupnUDUVznPmBIK7dxg/oaCTRUdr9AwQtuRkbHGCGI83TopPXsaebpcE6hgDUdxsuM5+WKDpilrmZ1HcdvnucDb50xb2M5867Yz5hsDjB+RzQd6K5G5TGdS4wD7w6HoflTppgqlmOFAJJPQAbk0GX/pFvB7OtuPfuZFXHpGjCSZvloXT83X1rNk1qfEvhKO4kE7XE0DImjKNHo0ls7rIjAZOMnboPSq+HwJb5xJe3EuOq8+KMduvJRG7jv3rUuDPXl/HEBzGC52UdWY+ioPMx+ABqbw/wANXV31BtID1Z1BuXHcJEciIfF8n8ta6w4LZ2ep4okRgPM+C8pHmzqkOXb3T37GrdblcdQOmx2I1e7kHcZ9DS8hw4RwtLaFIYshI1CrqYscD1Zjk/7xtUyo736AgFhknAxvuCAc46bkDf8AEPWlS9QjIZcY1dQPL679vjWR3opjzqOrAbZ3IG3TPyppuV3GoZHUZGR23H1oOtFRRxSL+sToT7w6Dr/of0rpDeI5IVlYgAnBB2YZB+ooO1FFFAUUUUBRRRQFFFFBCm4RG2dQYgknGttIJzqwM4GcnPzNRRwKLIBBIIlJyevMAVvpg4xRRQJ/7HjM7Eg406tOdtTOrE/qg/Spb8HjKBMHCsWXDMCCc5wwOd8n9aKKAm4NE5yyDOnSDuCFwy4BHQYdv1pY+ERrnC9VKk5OSGCK2+fRB+lJRQNPBYi2ogs2kLksSSFYOM/UD9KaOAQ6dOjIxp3Zunl75/IP0oooHHgcOc6e2PebGAwfpn8QB+lTUQAADoBgfIUUUCTQhxhhkZB/Qgj+Yqvl4BEQFwwHTAY7gJox8sf9aSigmPYo2rIzqDA7no2AR8OlcZ+DROSWU5bGfM3YafXuuxoooFXhEYIIBU5z5WYZ93IODuPKNvh8TmP/ANnoctscFQuNRwACxyO+d+tFFBIm4RG2cg7gA+ZuinUvfqCKIuDxK2oLg/M/iD+v4gD9KKKDkvh+EKFCnSAwA1Ngauu2fjXez4XHESUXBIVTuTsgCr1+AoooJdFFFAUUU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AutoShape 12" descr="data:image/jpeg;base64,/9j/4AAQSkZJRgABAQAAAQABAAD/2wCEAAkGBhQSERUUEhQVFBQVFhcYFRYVFBUXFRUUFBgWFxQXFhQYHCYeFxokHBcdHzAgIycpLC0sFR4xNTAqNSYrLCkBCQoKDgwOGg8PGCwcHCQpKSwsKSwpLCwpKSksLCwpKSkpKSwpKSkpLCkpKSwsKSwsLCwsLCkpKSwsLCwpKSwsKf/AABEIAOQA3QMBIgACEQEDEQH/xAAbAAABBQEBAAAAAAAAAAAAAAAAAQIEBQYDB//EAEkQAAIBAwIEAwUFBAgDBQkAAAECAwAEERIhBRMxQQYiURQyYXGBI0JSYpEzcoKhB1Njc4OSsfAkQ8EWNJOjsxVEVHSisrTC4f/EABcBAQEBAQAAAAAAAAAAAAAAAAABAgP/xAAfEQEBAQADAAMAAwAAAAAAAAAAARECITESQVEDImH/2gAMAwEAAhEDEQA/APcaKKKAopCaTVQOopmqjNA+iuZagGgofE8srzW9tFK8Al5rySR6eYEhVcKhYEAl3XJx0UjvUrwzxJ5I2jnx7RA3LlwMByN0lUdlkQhvgSy/dNReONpvbJvX2iP6tFzB/wCkaZxWbkTR3PRNobj+7dvspD/dyN17LK57Vc6Te2lzRXPNO1VFOopmqjVQPopmelBagfRTA1GqgfRTQetIWoH0Uwmk1UHSimA0uqgdRTNVOU0C0UUUBRRRQMam10Irm1AAUE0o6U2gWkp2P9/GkbrQUfjJMW4mAy1tIlxt1Kxn7YD5xNIPrUuaBJUZWAeORSpHZ0cYP0IP86nsuRgjIPY9D8DWe4ADCXs2JzAAYier2rZ5Jz3KYMR/cU/eFa4sco7+GLpgrW0xLS2+F1HrLCc8iX4kgFW/PG/wqbx/ivs1tJNp1mNCQucam6Iue2WIH1qDxiFlK3EalpIQcqOssLY5sXxJwGX86L2JqP4yuVk4ZLLEQ68uOVWHRkV0kyPoKlmNS6tfDvFfaIFkZdD5ZJUznlyxsUlTPcBlOD3GD3qwJrPcLk5XELiLos6LcJ++mIbgfoIm/jNaAVFOY0gpKeF/38aBuKFpWqs47xj2eMFU5ksjCOGPOOZK2SAW+6oALM3ZVJoLQdBTM1lNV3DPamW65vPmMckSxRpCoMM0gMexk8pjG7OcjOwqVxyVriYWaEqmkPdOpIYRMSEhVhurSEHJG4RW6FlNXE0s/il5WZbGEXAUlWmeTlW4YbFVk0s0rA7HQpA7tnarHw/xT2m1in0lOagbSTnGfQ4GR3BwMgiqTxL5YI7S3xG1wwt49AxyosEzOoHQJEGx8Staa2twiKiDSqKFUDoqqAFH0ApZhLrqDRmkNOBqKQU9f+tNzT16UC0UUUBRRRQI1cmO9dWrjQPPSkWlPf8A30plB0HSmUZzTh/v50FTx/ijwonKCtLLKkUYfOgM+SWfG+lVVmwOunG2aqZ7h5iisFh4hDqeLzHk3CbCVUfGTGwwGUjVGwRsHSpax8U2TvAGhGqWCRJo1/G0Ry0eexdCyD4sK5ssN9AjDLI2HjdSUkjcdGVhvHIpyPUEEHuKsms24k8M4is6a1BXcq6Ns8brs6OOzA/rsRkEE1L2yxtJaPtbXgkWI9o5pQ3Nh+AcFpE+IkH4RUK8mmtJOY+GY4Uy7JFdKNkSf7tvcjOFk/Zt7pK5AW5BhvoCu5RjpYbpLFIhBwQd45UYA+oIB+evWfO1BHfsbO2vG/bWTFbkDqVjzBfD9F5oH9mtbxGBGQcjGQR0IPQisFwC5aG+mtbkjXcDmDYBJnRQjyovTEkYBZPuvFJ2ZSb7wnKYddlITmAAwMfv2jHEW/cxn7Jv3VP3hWa1PxoV604HauZFL1qNFas5nm8Rcn3bWJUX++ufPIfmI1jHykb1rROaz3AUy10/47uX9IljhH/pVZ6zy8ceL3Ci9tmdsRww3dw5PYIsUer6CV67+F4GEJmkGJbhjPID1XmAcuP+CMIn8J9aoPFScy85H9bDbw/4c9zK9x/5Vs1ajjPEvZ7aWbGeWjMF/EwHkUfNsD61r71m+SIXBY+fezTn3IAbaH97Z7px/Foj/wAFq04FVfhvhfs1rFETllT7RvxStlpW+rsx+tW3asOjnpoK1mvEEk0t0sEErQmKEzllwQ0rvogSQEeaPySFl77bjFW3BOJe028UwGnmIrFc5KkjzKT8DkfSgnrT06U1V/8A7XSgKKKKAooqFxPjMNuoaeRIwTgajgsfRR1Y/AZNBLYUBKz0vjVesdrezD1S1dQflztBNMj8dp/zbW+hH4ntJGA+Zi14oNLpphSsdxD+lW3SVEjUzq4GXSSBAjkkBHWV1ZG2+9pByACTVtaeNLdnEcvMtpWOFS5QxFj6I5zHIfgrGgvAlOxS0UDClZfjaewF7pP2DuvtEK7sXkZUEsA7yEkBk+/1Hm97V1TeL7J5bR+WNUkbRzIvd3t5EmCD4to0/wAVA+C4jnjyhWSN1I6ZVhuGUg/UFT03BFZW+8Jz2rm44awzgaraVjokRfuI+fLge6G93opVcqb2OzSYLc2shjMoD6lGY5QRtzYjgMcbagVcYxq2xVlbM5X7RQrd9Jyp+Knrg/EZ/wBT09cvGbu+LW89vG9yfYpQxMXtACTRTR/ejDe+oyMlfKynB6kUq3XtsKXFq0ZurZ2wFkDRl8ASwlxnMUi4IbtmNuq4qZaLjiU5b3mt4DEf7NHlEqr8nZSf30+FXMduqklVVSxyxCgFj6sR1PzqenhODcUS5hWWPIByGVxh43U6XjcdmVgQR8Kmlay/ET7HP7Uv7CUqt4vZScJHcj0K7K/qmD9zfTzyhUZj0UEn6DNZsx0l1jru4uroXM1vO8SwmRLZEWMpNJBkSNNqUlkaQGMAEYCE9SMSvBd0s1sZV6Sz3Eg+AeZ2A/nUnwjb6LG2Hfkxs3xeRQ7k/NmJ+tU/CRJaobOxiSfkvIXeSQwxRmZ2mSLKq7PIEdc4GAMEkZxWpMYt1zkgZuPLn3Y7ESfx8yaJT+kr/rVt4hGuS1t/624Vm7/ZWwM7Z+BdI1/jqB4YvDcX13LJE0MkUVvbujENhlaeVirj30IdCGwMjsKl3d/HHxAyzOqRWtnlmY4VWupgAT8xb4+tL4s9arRSkVQW/j6wfpdRA7HDty2IPQqrgFh8s9adxXxMvJBtXjmklkWGLDBkErgnL6TsqorORscIR3rDaon4kIrjiNwwBEZtYF3xltAcD/PdCrXwcuIpU7R3V0oH5TO7qP0esX4nsXhs+U7s0s15JcOzlS7x2x1Kx07DPLh2Gw1gbYxWj4P4ktreW8SWZEb2uQhM5fBjhOdAycZzvirUk+2xqsuPEcKXKWzMebINsKSoJDMqs/RWYI5UHry2+sObxzZhHZZ43ZRnlqw5zHoqrEcMWYkKNupFU11YMnsYkwbie/SWUjfzrFK7KD3RI0EY+Cg9zUNbiigUUVkbLxlczrrgsGKanT7W5hjYNGxRwyDUVIZSMGqmW0vVuHuo7XEz4BDzQTqFAA0RsTFJCu2cKxGSTpNX3FeHS28rXNqpkV8G5thgFyABzoCdhMAACpwHCjowBNhw3isVwmuFw65weoZWHVXQ+ZGHdWAIrUkZtscOB8TknjzNbyW8gOGR8MM+qSLs6n16+oHexoorbmh8T4NBcrpuIo5R/aIrY+RO4+lRbDw1FFE0Hmkt22WGYiVEHdVLgsU/KxOMbY6VbUUw1nhw6ey81oWmgHvWjvllHrayscqR/VOdJ6ArVhwbxtaXUhiilHNAyY2DI/TLDSwByp2YdVIOcVY1lfEngWK4nS5QaZgQJCp0s6bAOrjdJk2ZXHXTpOQds3i3OX621FUPh3ismprW6INxEAwcDC3EJOFmVfutnyuo91vgy1fVhtkIy8F/NFAuqExJcSR5wVkmklVmgHQZ5ZZkJAJbIwSQ2ijcEAjofgR/I7j61VeI4jDLHeKCVjVo7gAEk27ENzABuTGw1Y/C0mN8CrSOUMAykMpAIIIIIIyCCOoI71vi58mb8S8R+0C20Uk13b4kAjCaUWQEcuZ3dQFkUEYGWGFbHlGdJExKgkFSQCVOCVJHQkEgkdNtqprMcq/nVulysc0Z9WhQQzJ8wojbHo7ehq7qxKh8a5fs03Nxy+VJzM9NGhtefpmstcccuzw0COAylbVY5jqPN9okhUMY0wdYRmGrJB3YDdCDYeKV9qkjsFYgSDnXJXGVt42GldwRmSTC7g+VHqYRPBGI4IxOyhnd5XEQkLMzEAqpBlYkk7BQTnbIFS9rLjnxDxVa2WIpZMGONSwCuVRQMIJHAKxl9OF1EZPSpHhWxaO1j1/tZAZZvUzTkySfoW0/JRWd4Zcs0T28MMdzcSMXvpJMG1jnfBaORxnnFBhBGmcBFyVq3HhLmj/jZ5bknrGCYbf5CCIjUP32ekFN4l8XTxztGumCFcfbK1pLNIcDOmKSdOWB03VycdBUHhPFLSWZynFp1nmCq6zpaqHCBgi6Hg0EeY7Kd8mttaeGrWIYjtoEH5YYx/PTS3Hhy1k9+2gf96GM/wCq0w2KW38HyKQkjwT23eFoGj5bdRJAwkYRN+VAq+mk713v7JVvrD7zAXPnbzSELEFUM53bGs9f9d6v7a2WNFSNQqKMKo6KOwA7D4VV3yZv7T4R3R//AB0//eriaz3Ghz7ybPup7PaJ+9PJHLcH/K0Y/gNaDwlLrgaYbCeaeVfijSsIj9Y1U/WsLDcPcNpgbLzTTsHG4We41KDn0t7Zi7ejmFepxXp1parFGkaDCIqoo9FQBVH6CpHX+SyScZ+K7i/haC6XE/MbBDD7aUFWG4ZcN5T8RiqLiVi0MyPzr0crPLllFtcQAyABtjiQHHl6hjvjrvs64zXChlRtteQuR5WON1z0yRk47gH0NWxylVnBfFuuUQT6FlJwjJqCyEAnSYn+0gkwCdDjcA6WbBxpaxnFLD2RlnWJZ7eM6mhKB5LbG5mtCQSAuMmIdhlMY0nXW1ysiK6MGRwGVlOQysMgg9wRWK6S661kvG/Am0G5tIz7WuMtFJypXjHUe6yTY2wkikdcYOK1tFRWO8N+ILiZAXjjmQbGWCRVYMOqy28ulonHcZz+UVpQah8S8NwyuZRqimwBzoW5chA6BiNpAPRww+FZP/tPdQ3DQS8vZiIzdFYDOvZo50+ybP4QmodwK3OTF4txRmo9pI7ICyBSeoVtY+j4Gf0pl5xGKIZlkSMfndVz8snetMJeaM1XtxqER8xpFjj7NJmJT8QZNOR8Rsagf9rom/Yx3Fx8YLeRk+krBYz9GpplSPEdo2lJ4hma2bmIB1dOk8Px1pkAfiVD2qz4Jx6G7hE1vIJEPcZBBHVWU7qw9D61UjxIw3e0vUH4uSr4/hikdv5VRtxOCCaKayPNaYmOW2i/aSquSHKHHKeEkLmTSNDaSchaxe25169BzWO8GxyaXcFRA89yBBjHs/LmeNRER2OgsynABbK4Hlrqk/E5DqJs7de0ZWa4fH5pA8a5/dB+dcOCSzW9xJFcrGq3EjSwPEzGMylQZ48MAUZiDKFOc5kwTiki27HbxBJLNMtvbiNZI1S4M0mrEXnZIwqruxbTIDuBpyN9VXt1dLFG0kh0oiszH0VQSx/QVTcTbl3lvIoJaUNA6KCSYx9osu3QRtsSdsTnvgGP40PNSO1GcTszS/8Ay9uvNl/zNoj/AMStMeqXwdfpJfCYyq815BK8qI4fkCOSI28LBfcKxMQc9WD1pfF0V08AjtANcjBZHMnL5cO5kKvgkMQNIIBI1E9hS+DwBw+0xsPZoTt6mNSdvn/rVF4w8V4n9jjeRMJzJ2gXVPoOdMcXaMkAs0rEBFxvlhU8i+1yk4tLaBbaKS0R0GFtbS0uLqRR+bEqBfXU4XPWu/D73jTNlobQR/2+qKT/ACwyShfrVTwLxTKV5PDbCOMbNiRyWKtuJZyuAurqCzs7dQCN623CRd/+8tbk/hhjlGP43kOf8opC9J1m8hX7VUVu4jkZ1+hZFP8AKk4hxGOBDJM6xoNtTHAyegHqT2A3NQOIcd0PyYU51wQDywcLGp6PPJgiJPTYs33Qe0aPhqQ5uryQSyxqWMjDEUC48wgi30fvbu3c9BVQrX91c/8Ad0FtEf8AnXCEysPWK1yCPnKV/cNSuF8AWFzK0s08pUqZJpM4UlWISNQEjGVHuqOgzmpVhcO8Yd05bNuEPvKp90P+fHUDYEkb4ye+qmCm4l4WViskDcmaFQtuVA5cYBJZDGuA0b5w47hVxgqDVFe+OZ7e6RZ4SEMR5sKjU6tEcvNbSAYuYyrZKe+BGxwCCDo7y4llm9ngbllVDTTYDGNWzoSNTsZWwTlgQoGSDqUVX8ZtTYmGdZ5Wi50cdwtxMZF0ynliZWf9kyswPlwukttUtakT7/jp9k9ptAtyoGvSrbyRD3xGezgb4I6qVOCcg4fxO14nakoRLFIMOvRlPXSwG6ODgg+oBB6Gs2ot1n5vDbyGGSVvNCxzaXDn0xjRIfxRkk+hrOeG/Dt01xdXVjGbWSOQ5heRGhkdSfaLVwCCo1YdGIG0g6bNTSRoeEcfnsJ3tr5zLAjLy7lvfjjlJEDTH7yFgUL9Vdd9mU1d8L4nFYSzW0jiOIETW+egjnL64l+CyI5A7LIo7VDbikd0bOcpgPLLZ3MMg8yc6NzJDKp9JYk+YOe9Znx1/RtfytDHblZYYVZYmaTTKsZIKxyavf0bgMDkjGdxk5rUj2GiiiopjCuFzaq6lZFV1PVWUMp+anY1JYVzagom8C2Lb+yxL+4pjB+iECmP4B4eSD7JDkdGCYb/ADDf+daHtVRxzjJi0xxAPcS5EMZ6be9JJj3Ykzlj8gNyBQUE3Do1uTb8Pht4pUUNNcvCJDFr/ZRrkgtI3vbthVGdyRWl4DxL2i2hmIwZI0YjsrEDUB8Acj6VB4TbRWoSEyBppS8hLftJ5BhppSB8x8ANKjoKXwgNMDQ94Jpov4RIzR/rG6H61bMZl1O47xZbeB5SC2nAVB70kjkLHGvxZiF+tV/A+DGINJKQ9zMQ08o7sPdRPSJB5VHoMnck1x4uvPv7eL7lurXLj1kYmK2B+X2r/NBV3itcYnK/RtVHjCNms5NAJYBCCq6nQK6lpI1G5kRQXXH3lHXpVu3Wg1phChiEjwzI4kARxqGMPHKEbUpG3vRodtsE1QcavtMt/N1NvZpDGPWa6LvpHxY8kfpVtwqLRc3KrtGRC4UdBJJzeaQOwbSrED7xY9SazNgol4xcpLIoWOWOWKI5BmmW3hVWydmEQ82kb6pAx6Cs1qNlwqz5NvDF/VRRx/8Ahoqn/SvPfEHiAXNysUEaGGTzkmN29r5R0B3SJTJNArLpVB+0KEkqi+bX8WDXc3sSEiPSHvHU4IibOiBSOjSYOT2QH8QqH43virQWUUT8uSN2kEWIwYIdK8nm7LDGcjW/ZBgAlhUt+l4z7UXhKeXLJardXA5jNLPNLDbwNKxy5+yV3kbOxGWIwBsBitO3FJrkmK2KoF2nuR50jce9Hb6gBLIDsWI0p3BPlFXwqG5uwF1xw2IXSFto2TmqNgkMreflY25gVNWfIMeetVGgiVI4Y10qUXQpVBHFv5segwcADc/UixKrmlhsUWCGNpJpMssanVLK3R5ZpW6DPvSucdhnZaqJ+EPPe263T8xkBuXjQsLeJYyEhRUPvkyNqMj7nknAUHFXV3cR2rEIjTXNwchFIMsunbLMdo4kBxk4VR0yTgxOCRTLfzG6MfMktoWRYg2hY0knDoGfdyGdSWwM6xsKH+tG1BFJmlAzWmVEeMx2VxMbk8uKdkeOYqxjDLFHE0bsAQjDlhhqwCHONwaoOOcahvLpIraYNrVH1TmT2JngZnt40TADu0uCxU7rCVGTkDa3ETH3ZCnY4Ctt8Aw2P+8VyXhcel1ZRJzMcwygOZMbDWCMEDsMADsBWfi3OSXfrHyGFzo5Wj7UvtHpx5idR2Hz6Vj/AAxI1vcW8r6tHEIgjF8hvaIAzW7vno8kAIOd9UY71dx+FLUMG5KkqcqGLuikdCsbsUUjtgbUvizhzT2jiP8AbJiaE+k8BEkf6ldPyY1PifInFfCZe9guImCpzFe5T+sMKOIHX84LaT6rj8IrTVC4LxRbm3inT3ZY1cfAOAcH4jp9Km1lsUUVgvGHiB5pWtIHKRx4FzIhw5ZhkQRuPdOk5dhuAygYJOAtON+PI43aGBDczKcMEIWKM+ksxyFP5Rqb4VleJ+L79VMxkhVUKs0UcBbMYYcz7R21EhMnIC9O1FvbrGoVFCqo2VRgD6Uumt/FNeg23GoJSyxTRyMpwypIrMNs7gHPSst4fv1D31zLpKB2xdhyyywx6iI41K+VIh5fKSrPqIJOaz/g/h1vNPPblIWgUswglxzUmBVXeFPeSFgcHJwSRgYJzrryASXEFqoAijAnlUABQkRC20ekbAGQaseluRUzO0vfSrXh8i3VndzjEs8ssZQ/8iJreVoIPmNBZj3d27AVbXkc0EzT28fOWUATQh1Ri6DEcsbPhc4wjAkZCoRuuD08bkJaiYsF9mmhnye6xuOYo+JRmA9Scd6t/wDTt/0NWdpy6VfArB0DSTFTPM2uUruq7YjiQncoi4Uep1N941ZCYZ09wASPgSQP5qf0pKqEJHEGz0ktV0/OCZ9f8rha14z6uVptOpE60QwRAMWxuQAT6hc6f01H9ao5OBrJPcxzRa4ZhFMrYOEljUQuA43RwEjYEEHdsdDV+RSigoLDgE9uX9nuvLI2pvaYec+rSqgmZZI2byqB5snAG9Ofw08zq17ctcIpyIFjWK3JHQvGCzSgHfDsRt0q8IoC1Mi/KhhVbe35D8q3RXuGALFvcij30vMRuR10oDljnGBqYdeNXrRRMyANISqRKejSyMEjB/LqIJ+ANSuEcIW3j0hizE6pJG3eWQ41SOfU46dAAAMAAVLV4zTeE8GWAM2TJLIQZZnxrkI6DbZUGdkXCj55JTi/BBOFYO0UsRJilTGpdQwylWBV0YAZU7HAOxAIsitGNqw6M9Hw2/6G5tSPX2OXV9QLnFLw3nLcSRzziRhGjoFhWNdLEqxHmZiQy4IydnT1rQYqi8XLyuTdjb2ZjzfjbTYSb/KdEv8Ag1ZWbFlpoIFI53oAro5ha6rtTVWnUFJ4HXle02p2FvcOYx/YXH28WPgC7r/BWnrNQEpxU+k9mD/FazY/+25/lWlrnXWeI/ELnlxSPjOhGbHrpBOP5V5R4fU+zRMxy8iiV27tJN9o7H4lmNeuTRBlKnowIPyOxrzDh/hi/iRYRbo3KGgStcIqOqeVXCgM4yoBwR61eNU6uF+zrG5jXU4U6R1yfqRn5ZGcYyKuIfBV6/vy20I/Ikk7fqxjH8jWU4tw+VpHjtrqSQRtokkcRpE7g4kjjWNNWFGQX1e9sNwSNamNx4Iu43gZ0ikjQtpEs7xmS4KatTHQSAoIOADp2bAAFWXhhA4lu+1wwMZwSfZ4hogwOuGGqUf31ebcR4ZNI0LPIXSPKPDEFiRbdl0PFbKThCUJTLNkg+8MCtcniie6nSGwHLttBDzm2dmhkTIMRWQpGp2AGnmb9QBWbqSZ2rYuLHiB57kGHLLBBkHQN1ZpgP8AnMCRpPuBtPUsTbeAOPLLD7OX1SW+UBOftoEYpHMhPvjC6GIyNSH1Ga+fw2yzC1V3d7pmknnLDmcpQqyudIAViNMS4AALAj3TWyvPC9tLHGjRACEAQlC0bwgAAcuRCGTYAbHfG9NwzXWVwqlmYKqglixACgdSSeg+Jrzq+8RPJOvEF1ezWx0xpggzW77XU5Xr00sg9Ic/erX3fgC3mUrO9zOpBAWW5lZRnbIUEAsOxbOKpm8OX0f2apDOOizNKYwV6DnRhCdWOujIP5c4F3U+ONekgYBlIZWAIIOQQRkEHuD1pwWspwSKThYitrlw9u+BDMF0pDMx3t2BJ0xkn7NifyH7udbVl1mzDQlOAooqoTTRopaKCtuIxJdwJ1EYedv3scmLPz5kh/w6vcVSeHvtJbifsziGP4x22pSf/GaX6Yq8rnXWeG6KNFOoqKbsPhWVSQ8QcSH/ALlG2qJf/ipEPllb+xUjKD75AY7BczfFqmUQ22cLcSFZcHBMEaNJKgP59IQ/B2qdLKsajOFUFVGBsNTKijA6DJA+ArUjPKslceIA1zcRzX8dokOlVCcnW0pXmPqadW1AKyjAC5bUO29j4T4tPKie0xkGSPmxShSA8ZIwJUGRFNpZSVyQdWx8rAV3F10LcWbbe23CGM/jiuGjW6A/MgWQkdg6HvWwbIB04Bx5R2z2Hyqxm5imHFbiZn9lji5aMycyZ3HNdCVcRqikhAwK6z1IOFIGTO4VxQTKfKUkRiksbEFo5AAcEjYgghgw2ZWB71hvGZNpb6SGIjjgt7TdlXnSB2nuPKRl1VNvQj85q28K3zSS2srHL3PDw03bU9vJGquR6nnv/Km9reP9d+lvxLa/sW9faY/o0Syf6xCtLWc43wIXMtuXVWiiaRnVs+bVGUUaejDJOQdvnTvB0hEc0Ocrb3MsUeSTiIaZI1yeyrIEHwQVOS8a0NFFFZaZzx3xZobXTEdMs7iGNh1QuCXcfFY1dh8QKx1tbLGiogwqgBR6AVef0gN/xNmO2m5b+ICFR/8AS7fqaqK3xSkZsDPpSf0aSRSTSSIZQSmsQgyrBEsjkamViEaZyCToBVdJGdWSeFvctO2i0jNw/QlSBDH/AHk+6r+6NTfCuvCYr1Yrl0RopI5JJJ30H7Y2xKw21vrGXjKpqZ8b83SN2OlamNn4cTmT3c53zLyEPpHbDSwH+M0p/T0rQVQeBHDWMbqcrI00oPqJppZAfqGq/rDQooooOF9YpNG0cqh43BVlYZDKeoIrLo03D/LLzLi0HuTAGSe3X8M6jzSxjtIoLADzD71a+iiWao7TjMckiiN0kSSMvGyMGU8tgsgBHprQ/U1L9qXXy9Q16denvozp1fLJx9ao/F/DI7fTfxRIskEgeZ0QB5LZspcBiN2wjczfvEKZ4hWYXlo9u0YZ1uIftFZo2yqTqpKkFdoWIYZ+RzW5WLxaSqfjPFGLi1tz/wATIMkjcW0R2M8nofwKfebHYMRQ8avL9J44ZZoolljdla2iOotGRrj5kzNg6WDBguThumKsv6NrcJFcruWW7ky7Es76kjkUu58znDgZJ7UtWce2o4fZLDEkUYwkahVHXZRgZPc/GpFFFYbFFFFBWcc4N7QqFXMUsT64pFAbS2llIKnZ1ZWKlfQ7EEAin4lw/iEkUkX/AAba0ZeZqnjILAgMI8Pgg7+92rV0UTGITivtMlgWGmRJ5hOneK4itp1dD9WJB7qQRsa1dUfibw6olS+hizcwspbRnVNDhkkQqDh3EbsVzvlQM4NXFtcrIiujBkdQysDkMrDIIPpW+NY5TFH408Ke3wpGJOUUkDhtGv7rIw05G+GyDnqBSeH+F6J3IVlit4YrSDWCCyx+eWQZ6gnQue5iY9MVoa53NysaM8jBEQFmZjhVUdSSegq4fK5iHe8ciiaQSNpWKHnSuTsiFiq5+J0P/l+NM8F2rra8yRSslxJJcOp6rz3LIpHYqmlT8Vqr4N4aW7la9uRJiR0aG3fZFjhGLd5Y8ZMm7SBWOF5g21DNbOsW61JgoooqNM74x8OPdLEYWRJoZNSmQMUKOpSRW077gg/NBVfw/wDo7TOq8kN0f6vHLtx/ggkv/iM3yrXtTKBYo1RQqhVUDAVRgAegA2FOzTaM0AihQAoAA6ADAHyApwamUtB0DU0tSE02geGpQ1c6cxoOd5brLG8bjKOrKw9VYFWH6GsRZzsthbtIcyWVykch7kQTG1dvrE5b61u1rJcMskuYbtukV7JKVx/VGNIBIP3uWZB8GWrEqV4/tC1rzVGXtmE646lY8iZR84mcfPFQfB1yEup0z5Z4454z2bQBDKQfgOUf46lJ4hZIJYrhMXMNvI5HWO4WNDmSJu6k41IfMpYAjBBPHhfh9XsrNGdxJDDFy5kbEiNy1BKnoQRsVYFSAAQaRLc7a8NRqqm8LcTe4tlkk06tUiMVGFcwyvEXUdg2jVjtnFWy1GjwaNVIOgptA/VSa6a1FA7VVHL4eeN2e0lEWslnidOZAztuzKoZWiYnc6GwTklSSTV0tBNBR6b87abQfm1Tt/5elf01UsHhcu6yXcpuSpDJHoEdujD3WEIJ1sOxkZsdsVdinpV1Mh1FFFRRRRRQNYUxq6NXNqBR0ptOPSkWgUCmmumNq5mgKcBSLTh0+dA1qQ0vU0hoFWspw2Q2RW1mB5IIW2nx5ChOI4ZT/wAuVdlBOzgDB1ZWtVXC9skmjeKQZSRSjD1Vxg/61ZcSzVPJCst/ED70EMsmP78rEvzGEk2+ArlBamyuIolZjbT6ljRjnkTRqZBHGx35TRq+FOdJjAGxwIPALsluHzuctPbGByfvOEE8bfM8uU/x1f8AH+GySiFotBeGXmhZCwRsxyxkFlBKkCXUNjuuO+Rd7STpy8JRcu1WA41W5MLEbZ0bo+PVkZXPxergHb/feslbWbz5uI55LaU6orgQ8uWN3t3ePIEsbbjScMADpKgg4rL8avLSSHXFMt3KCdXt0V3PnHVURUCQtn+zx64qYsr1hjTV6151/RpxsjVFO8ic05topF0xhRnVHGWJZXHXlk4wMptnHoqVFIaUnNIBThQNNOApNNGmgX5U9RXNetPTpQOooooCiiigRq411akCUDW700GuuimFfnQIWpcUqrTtNByBpS1KVpQv+zQC7U1etOIpFFA0ioHiK9MNncSj3o4ZGX95UYr/ADxVkF+FcOIcOWeJ4pN0kVkYAkHSwIOD1B360FEOAKbSG31FDCsOh1xqSSAKEdc7E5HQ7EEg7GuF14cjZC94ZLwqC2HBKbDOI7WPCZ+hY+pqB4lgvLJXeGRpITyneaWQNJDocCUCNl0sHUrsAAMP0JFUjtPLNLLI8sJLJpEFzKFAWNEYhQQACwJwQTv1PWt+sZVPxOS1jf2qyu1iTG8EINnIV7hcgLMfynB22OcCrawZCmuNiyyefWWZi5bqxZiST8/THalj4cgRkILq7Mz8wltbSHLk59TvUBpXtFxgyQbBSCgaLJwFkZyAY/zk+X72etWdNLK5tlkTS4yDv3BBByCCNwQRkEbg1feGPFbrIlpctzHfPJlG7sqDJEyDoQP+YPKe+k9Ylr4TvZsauVbIe5bny4+CLiMH4lm+RrV8C8MQ2gPLUtI37SVzqkkx01N6DsoAUdhWbYLNe/yrrTdFOYVlXMtikLUpX50oWgAtdKQCloCiiigKKKKAooooCiuAvkJK6hldjnYZzjGTsd9tu5p/tC7+YbZzuNsdaDpRXB76MDJdR8yB1bSPpq2zTZuJRoupnUDUVznPmBIK7dxg/oaCTRUdr9AwQtuRkbHGCGI83TopPXsaebpcE6hgDUdxsuM5+WKDpilrmZ1HcdvnucDb50xb2M5867Yz5hsDjB+RzQd6K5G5TGdS4wD7w6HoflTppgqlmOFAJJPQAbk0GX/pFvB7OtuPfuZFXHpGjCSZvloXT83X1rNk1qfEvhKO4kE7XE0DImjKNHo0ls7rIjAZOMnboPSq+HwJb5xJe3EuOq8+KMduvJRG7jv3rUuDPXl/HEBzGC52UdWY+ioPMx+ABqbw/wANXV31BtID1Z1BuXHcJEciIfF8n8ta6w4LZ2ep4okRgPM+C8pHmzqkOXb3T37GrdblcdQOmx2I1e7kHcZ9DS8hw4RwtLaFIYshI1CrqYscD1Zjk/7xtUyo736AgFhknAxvuCAc46bkDf8AEPWlS9QjIZcY1dQPL679vjWR3opjzqOrAbZ3IG3TPyppuV3GoZHUZGR23H1oOtFRRxSL+sToT7w6Dr/of0rpDeI5IVlYgAnBB2YZB+ooO1FFFAUUUUBRRRQFFFFBCm4RG2dQYgknGttIJzqwM4GcnPzNRRwKLIBBIIlJyevMAVvpg4xRRQJ/7HjM7Eg406tOdtTOrE/qg/Spb8HjKBMHCsWXDMCCc5wwOd8n9aKKAm4NE5yyDOnSDuCFwy4BHQYdv1pY+ERrnC9VKk5OSGCK2+fRB+lJRQNPBYi2ogs2kLksSSFYOM/UD9KaOAQ6dOjIxp3Zunl75/IP0oooHHgcOc6e2PebGAwfpn8QB+lTUQAADoBgfIUUUCTQhxhhkZB/Qgj+Yqvl4BEQFwwHTAY7gJox8sf9aSigmPYo2rIzqDA7no2AR8OlcZ+DROSWU5bGfM3YafXuuxoooFXhEYIIBU5z5WYZ93IODuPKNvh8TmP/ANnoctscFQuNRwACxyO+d+tFFBIm4RG2cg7gA+ZuinUvfqCKIuDxK2oLg/M/iD+v4gD9KKKDkvh+EKFCnSAwA1Ngauu2fjXez4XHESUXBIVTuTsgCr1+AoooJdFFFAUUU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05" name="Picture 14" descr="https://encrypted-tbn2.gstatic.com/images?q=tbn:ANd9GcTDyh56AGzKvLSdzOJ2qlN1_RIpkN4xiB1LKHuwHUrNWtTRR2p9r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5" y="4346278"/>
            <a:ext cx="1828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Up Arrow 10"/>
          <p:cNvSpPr/>
          <p:nvPr/>
        </p:nvSpPr>
        <p:spPr>
          <a:xfrm rot="18945802">
            <a:off x="2959100" y="3885903"/>
            <a:ext cx="477838" cy="895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9707" name="TextBox 11"/>
          <p:cNvSpPr txBox="1">
            <a:spLocks noChangeArrowheads="1"/>
          </p:cNvSpPr>
          <p:nvPr/>
        </p:nvSpPr>
        <p:spPr bwMode="auto">
          <a:xfrm>
            <a:off x="1071563" y="2274590"/>
            <a:ext cx="912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000" b="1"/>
              <a:t>Horse</a:t>
            </a: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2000250" y="6060778"/>
            <a:ext cx="1738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000" b="1"/>
              <a:t>Flying Horse</a:t>
            </a:r>
          </a:p>
        </p:txBody>
      </p:sp>
      <p:pic>
        <p:nvPicPr>
          <p:cNvPr id="29709" name="Picture 16" descr="https://encrypted-tbn2.gstatic.com/images?q=tbn:ANd9GcTZFogvea-dwu5SdSfbXZ012ANwCd57WqhQWAlVZ9hLtzEANIo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63" y="2060278"/>
            <a:ext cx="151447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0" name="TextBox 14"/>
          <p:cNvSpPr txBox="1">
            <a:spLocks noChangeArrowheads="1"/>
          </p:cNvSpPr>
          <p:nvPr/>
        </p:nvSpPr>
        <p:spPr bwMode="auto">
          <a:xfrm>
            <a:off x="7020272" y="2276872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 dirty="0"/>
              <a:t>Eagle</a:t>
            </a:r>
          </a:p>
        </p:txBody>
      </p:sp>
      <p:sp>
        <p:nvSpPr>
          <p:cNvPr id="16" name="Up Arrow 15"/>
          <p:cNvSpPr/>
          <p:nvPr/>
        </p:nvSpPr>
        <p:spPr>
          <a:xfrm rot="2547634">
            <a:off x="5348288" y="3819228"/>
            <a:ext cx="434975" cy="777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0608" y="264765"/>
            <a:ext cx="7583760" cy="715963"/>
          </a:xfrm>
        </p:spPr>
        <p:txBody>
          <a:bodyPr/>
          <a:lstStyle/>
          <a:p>
            <a:pPr eaLnBrk="1" hangingPunct="1"/>
            <a:r>
              <a:rPr lang="en-CA" sz="5400" dirty="0"/>
              <a:t>Multiple Inheritance  </a:t>
            </a:r>
            <a:r>
              <a:rPr lang="en-CA" sz="4000" dirty="0"/>
              <a:t>cont.</a:t>
            </a:r>
            <a:endParaRPr lang="en-CA" sz="5400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197136"/>
            <a:ext cx="8458200" cy="647688"/>
          </a:xfrm>
        </p:spPr>
        <p:txBody>
          <a:bodyPr/>
          <a:lstStyle/>
          <a:p>
            <a:pPr eaLnBrk="1" hangingPunct="1"/>
            <a:r>
              <a:rPr lang="en-CA" sz="4000" dirty="0"/>
              <a:t> </a:t>
            </a:r>
            <a:r>
              <a:rPr lang="en-CA" sz="4000" b="1" dirty="0"/>
              <a:t>Ambiguity</a:t>
            </a:r>
            <a:r>
              <a:rPr lang="en-CA" sz="4000" dirty="0"/>
              <a:t> in multiple inheritance: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213248"/>
            <a:ext cx="4500563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4" descr="https://encrypted-tbn2.gstatic.com/images?q=tbn:ANd9GcQsUKAmwI-Yiioved4Z-x8PIjAAy4u4yGSwS3_XuMKbsbmrxKWAY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1643062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4" descr="https://encrypted-tbn2.gstatic.com/images?q=tbn:ANd9GcTDyh56AGzKvLSdzOJ2qlN1_RIpkN4xiB1LKHuwHUrNWtTRR2p9r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88" y="4972050"/>
            <a:ext cx="1828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6" descr="https://encrypted-tbn2.gstatic.com/images?q=tbn:ANd9GcTZFogvea-dwu5SdSfbXZ012ANwCd57WqhQWAlVZ9hLtzEANIo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29" y="2348880"/>
            <a:ext cx="151447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15963"/>
          </a:xfrm>
        </p:spPr>
        <p:txBody>
          <a:bodyPr/>
          <a:lstStyle/>
          <a:p>
            <a:pPr eaLnBrk="1" hangingPunct="1"/>
            <a:r>
              <a:rPr lang="en-CA" dirty="0"/>
              <a:t>Problems with </a:t>
            </a:r>
            <a:r>
              <a:rPr lang="en-CA" dirty="0">
                <a:solidFill>
                  <a:srgbClr val="C00000"/>
                </a:solidFill>
              </a:rPr>
              <a:t>P</a:t>
            </a:r>
            <a:r>
              <a:rPr lang="en-CA" dirty="0"/>
              <a:t>rocedural </a:t>
            </a:r>
            <a:r>
              <a:rPr lang="en-CA" dirty="0">
                <a:solidFill>
                  <a:srgbClr val="C00000"/>
                </a:solidFill>
              </a:rPr>
              <a:t>L</a:t>
            </a:r>
            <a:r>
              <a:rPr lang="en-CA" dirty="0"/>
              <a:t>anguages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458200" cy="483143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CA" sz="3600" dirty="0"/>
              <a:t> Data does not have an owner.</a:t>
            </a:r>
          </a:p>
          <a:p>
            <a:pPr eaLnBrk="1" hangingPunct="1">
              <a:spcAft>
                <a:spcPts val="600"/>
              </a:spcAft>
            </a:pPr>
            <a:r>
              <a:rPr lang="en-CA" sz="3600" dirty="0"/>
              <a:t> Difficult to maintain data integrity.</a:t>
            </a:r>
          </a:p>
          <a:p>
            <a:pPr eaLnBrk="1" hangingPunct="1">
              <a:spcAft>
                <a:spcPts val="600"/>
              </a:spcAft>
            </a:pPr>
            <a:r>
              <a:rPr lang="en-CA" sz="3600" dirty="0"/>
              <a:t> Functions are building blocks.</a:t>
            </a:r>
          </a:p>
          <a:p>
            <a:pPr eaLnBrk="1" hangingPunct="1">
              <a:spcAft>
                <a:spcPts val="600"/>
              </a:spcAft>
            </a:pPr>
            <a:r>
              <a:rPr lang="en-CA" sz="3600" dirty="0"/>
              <a:t> Many functions can modify a given block of data.</a:t>
            </a:r>
          </a:p>
          <a:p>
            <a:pPr eaLnBrk="1" hangingPunct="1">
              <a:spcAft>
                <a:spcPts val="600"/>
              </a:spcAft>
            </a:pPr>
            <a:r>
              <a:rPr lang="en-CA" sz="3600" dirty="0"/>
              <a:t> Difficult to trace bug sources when data is corrupted.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559424" cy="715963"/>
          </a:xfrm>
        </p:spPr>
        <p:txBody>
          <a:bodyPr/>
          <a:lstStyle/>
          <a:p>
            <a:pPr eaLnBrk="1" hangingPunct="1"/>
            <a:r>
              <a:rPr lang="en-CA" sz="5400" dirty="0">
                <a:solidFill>
                  <a:srgbClr val="C00000"/>
                </a:solidFill>
              </a:rPr>
              <a:t>Polymorphism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6950" cy="2790828"/>
          </a:xfrm>
        </p:spPr>
        <p:txBody>
          <a:bodyPr/>
          <a:lstStyle/>
          <a:p>
            <a:pPr eaLnBrk="1" hangingPunct="1"/>
            <a:r>
              <a:rPr lang="en-CA" dirty="0"/>
              <a:t> </a:t>
            </a:r>
            <a:r>
              <a:rPr lang="en-CA" b="1" dirty="0"/>
              <a:t>Polymorphism</a:t>
            </a:r>
            <a:r>
              <a:rPr lang="en-CA" dirty="0"/>
              <a:t> refers to the ability of an object to provide different behaviours (use different implementations) depending on its own nature. Specifically, depending on its position in the class hierarchy.</a:t>
            </a:r>
          </a:p>
          <a:p>
            <a:pPr eaLnBrk="1" hangingPunct="1"/>
            <a:endParaRPr lang="en-CA" dirty="0"/>
          </a:p>
        </p:txBody>
      </p:sp>
      <p:pic>
        <p:nvPicPr>
          <p:cNvPr id="32772" name="Picture 2" descr="http://www.urz.uni-heidelberg.de/Unterstuetzung/Hinweise/Einzel/Java/EckelJavaTutor/TIJ3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3" y="3130550"/>
            <a:ext cx="4992687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11067" y="4149080"/>
            <a:ext cx="4714875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3200" b="1" dirty="0" err="1"/>
              <a:t>drawShape</a:t>
            </a:r>
            <a:r>
              <a:rPr lang="en-CA" sz="3200" b="1" dirty="0"/>
              <a:t>  (class Shape)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919464" cy="715963"/>
          </a:xfrm>
        </p:spPr>
        <p:txBody>
          <a:bodyPr/>
          <a:lstStyle/>
          <a:p>
            <a:pPr eaLnBrk="1" hangingPunct="1"/>
            <a:r>
              <a:rPr lang="en-CA" sz="5400" dirty="0"/>
              <a:t>What is Object?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219200"/>
          </a:xfrm>
        </p:spPr>
        <p:txBody>
          <a:bodyPr/>
          <a:lstStyle/>
          <a:p>
            <a:pPr eaLnBrk="1" hangingPunct="1"/>
            <a:r>
              <a:rPr lang="en-CA" sz="3600" dirty="0"/>
              <a:t> An object has </a:t>
            </a:r>
            <a:r>
              <a:rPr lang="en-C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en-CA" sz="3600" dirty="0"/>
              <a:t>, exhibits some well defined </a:t>
            </a:r>
            <a:r>
              <a:rPr lang="en-C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CA" sz="3600" dirty="0"/>
              <a:t>, and has a unique </a:t>
            </a:r>
            <a:r>
              <a:rPr lang="en-CA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  <a:r>
              <a:rPr lang="en-CA" sz="3600" dirty="0"/>
              <a:t>.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2905125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50" y="2276872"/>
            <a:ext cx="5335686" cy="44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6935688" cy="715963"/>
          </a:xfrm>
        </p:spPr>
        <p:txBody>
          <a:bodyPr/>
          <a:lstStyle/>
          <a:p>
            <a:pPr eaLnBrk="1" hangingPunct="1"/>
            <a:r>
              <a:rPr lang="en-CA" sz="5400" dirty="0">
                <a:solidFill>
                  <a:srgbClr val="C00000"/>
                </a:solidFill>
              </a:rPr>
              <a:t>Abstraction</a:t>
            </a:r>
            <a:r>
              <a:rPr lang="en-CA" sz="5400" dirty="0"/>
              <a:t> - Modeling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647825"/>
          </a:xfrm>
        </p:spPr>
        <p:txBody>
          <a:bodyPr/>
          <a:lstStyle/>
          <a:p>
            <a:pPr eaLnBrk="1" hangingPunct="1"/>
            <a:r>
              <a:rPr lang="en-CA" sz="3600" dirty="0"/>
              <a:t> </a:t>
            </a:r>
            <a:r>
              <a:rPr lang="en-CA" sz="3600" b="1" dirty="0"/>
              <a:t>Abstraction</a:t>
            </a:r>
            <a:r>
              <a:rPr lang="en-CA" sz="3600" dirty="0"/>
              <a:t> focuses upon the </a:t>
            </a:r>
            <a:r>
              <a:rPr lang="en-CA" sz="3600" b="1" dirty="0">
                <a:solidFill>
                  <a:srgbClr val="C00000"/>
                </a:solidFill>
              </a:rPr>
              <a:t>essential</a:t>
            </a:r>
            <a:r>
              <a:rPr lang="en-CA" sz="3600" dirty="0">
                <a:solidFill>
                  <a:srgbClr val="C00000"/>
                </a:solidFill>
              </a:rPr>
              <a:t> </a:t>
            </a:r>
            <a:r>
              <a:rPr lang="en-CA" sz="3600" dirty="0"/>
              <a:t>characteristics of some object, relative to the perspective of the viewer.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2786063"/>
            <a:ext cx="428625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6" descr="http://www.guruzon.com/fl/abstraction-perspective-of-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5" y="3286125"/>
            <a:ext cx="4725988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631432" cy="715963"/>
          </a:xfrm>
        </p:spPr>
        <p:txBody>
          <a:bodyPr/>
          <a:lstStyle/>
          <a:p>
            <a:pPr eaLnBrk="1" hangingPunct="1"/>
            <a:r>
              <a:rPr lang="en-CA" sz="5400" dirty="0"/>
              <a:t>What is </a:t>
            </a:r>
            <a:r>
              <a:rPr lang="en-CA" sz="5400" dirty="0">
                <a:solidFill>
                  <a:srgbClr val="C00000"/>
                </a:solidFill>
              </a:rPr>
              <a:t>Class</a:t>
            </a:r>
            <a:r>
              <a:rPr lang="en-CA" sz="5400" dirty="0"/>
              <a:t>?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14313" y="1000125"/>
            <a:ext cx="88582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CA" sz="3200" dirty="0"/>
              <a:t> A </a:t>
            </a:r>
            <a:r>
              <a:rPr lang="en-CA" sz="3200" b="1" dirty="0"/>
              <a:t>class</a:t>
            </a:r>
            <a:r>
              <a:rPr lang="en-CA" sz="3200" dirty="0"/>
              <a:t> represents a set of objects that share common structure and a common behavior.</a:t>
            </a:r>
          </a:p>
          <a:p>
            <a:pPr>
              <a:buFont typeface="Arial" charset="0"/>
              <a:buChar char="•"/>
            </a:pPr>
            <a:r>
              <a:rPr lang="en-US" altLang="ko-KR" sz="3200" dirty="0"/>
              <a:t> A </a:t>
            </a:r>
            <a:r>
              <a:rPr lang="en-US" altLang="ko-KR" sz="3200" b="1" dirty="0"/>
              <a:t>class</a:t>
            </a:r>
            <a:r>
              <a:rPr lang="en-US" altLang="ko-KR" sz="3200" dirty="0"/>
              <a:t> is a </a:t>
            </a:r>
            <a:r>
              <a:rPr lang="en-US" altLang="ko-KR" sz="3200" b="1" dirty="0">
                <a:solidFill>
                  <a:srgbClr val="C00000"/>
                </a:solidFill>
              </a:rPr>
              <a:t>blueprint</a:t>
            </a:r>
            <a:r>
              <a:rPr lang="en-US" altLang="ko-KR" sz="3200" dirty="0"/>
              <a:t> or </a:t>
            </a:r>
            <a:r>
              <a:rPr lang="en-US" altLang="ko-KR" sz="3200" b="1" dirty="0">
                <a:solidFill>
                  <a:srgbClr val="C00000"/>
                </a:solidFill>
              </a:rPr>
              <a:t>prototype</a:t>
            </a:r>
            <a:r>
              <a:rPr lang="en-US" altLang="ko-KR" sz="3200" dirty="0"/>
              <a:t> that defines the variables and methods common to all objects of a certain kind.</a:t>
            </a:r>
            <a:endParaRPr lang="en-CA" sz="3200" dirty="0"/>
          </a:p>
        </p:txBody>
      </p:sp>
      <p:pic>
        <p:nvPicPr>
          <p:cNvPr id="2050" name="Picture 2" descr="http://tp-ar.com/main/wp-content/uploads/2013/11/Object-And-Cla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05775"/>
            <a:ext cx="5256584" cy="36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3839344" cy="715963"/>
          </a:xfrm>
        </p:spPr>
        <p:txBody>
          <a:bodyPr/>
          <a:lstStyle/>
          <a:p>
            <a:pPr eaLnBrk="1" hangingPunct="1"/>
            <a:r>
              <a:rPr lang="en-CA" sz="5400" dirty="0"/>
              <a:t>Class Access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2981"/>
            <a:ext cx="8352928" cy="485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847456" cy="715963"/>
          </a:xfrm>
        </p:spPr>
        <p:txBody>
          <a:bodyPr/>
          <a:lstStyle/>
          <a:p>
            <a:pPr eaLnBrk="1" hangingPunct="1"/>
            <a:r>
              <a:rPr lang="en-CA" sz="5400" dirty="0"/>
              <a:t>Class Access </a:t>
            </a:r>
            <a:r>
              <a:rPr lang="en-CA" sz="3600" dirty="0"/>
              <a:t>cont.</a:t>
            </a:r>
            <a:endParaRPr lang="en-CA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4824536" cy="362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5470"/>
            <a:ext cx="8846046" cy="11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919464" cy="715963"/>
          </a:xfrm>
        </p:spPr>
        <p:txBody>
          <a:bodyPr/>
          <a:lstStyle/>
          <a:p>
            <a:pPr eaLnBrk="1" hangingPunct="1"/>
            <a:r>
              <a:rPr lang="en-CA" sz="5400" dirty="0"/>
              <a:t>Class Access </a:t>
            </a:r>
            <a:r>
              <a:rPr lang="en-CA" sz="3600" dirty="0"/>
              <a:t>cont.</a:t>
            </a:r>
            <a:endParaRPr lang="en-CA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751952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6978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0608" y="192757"/>
            <a:ext cx="4847456" cy="715963"/>
          </a:xfrm>
        </p:spPr>
        <p:txBody>
          <a:bodyPr/>
          <a:lstStyle/>
          <a:p>
            <a:pPr eaLnBrk="1" hangingPunct="1"/>
            <a:r>
              <a:rPr lang="en-CA" sz="5400" dirty="0"/>
              <a:t>Class Access </a:t>
            </a:r>
            <a:r>
              <a:rPr lang="en-CA" sz="3600" dirty="0"/>
              <a:t>cont.</a:t>
            </a:r>
            <a:endParaRPr lang="en-CA" sz="5400" dirty="0"/>
          </a:p>
        </p:txBody>
      </p:sp>
      <p:pic>
        <p:nvPicPr>
          <p:cNvPr id="18435" name="Picture 4" descr="http://evinw.com/oop/img/solution-setter-getter_compari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312"/>
            <a:ext cx="8721040" cy="46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96</TotalTime>
  <Words>589</Words>
  <Application>Microsoft Office PowerPoint</Application>
  <PresentationFormat>On-screen Show (4:3)</PresentationFormat>
  <Paragraphs>69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Templet</vt:lpstr>
      <vt:lpstr>OO  Basic Concepts</vt:lpstr>
      <vt:lpstr>Problems with Procedural Languages</vt:lpstr>
      <vt:lpstr>What is Object?</vt:lpstr>
      <vt:lpstr>Abstraction - Modeling</vt:lpstr>
      <vt:lpstr>What is Class?</vt:lpstr>
      <vt:lpstr>Class Access</vt:lpstr>
      <vt:lpstr>Class Access cont.</vt:lpstr>
      <vt:lpstr>Class Access cont.</vt:lpstr>
      <vt:lpstr>Class Access cont.</vt:lpstr>
      <vt:lpstr>Initialization of Objects</vt:lpstr>
      <vt:lpstr>Lifecycle of an Object</vt:lpstr>
      <vt:lpstr>Anatomy of a Class</vt:lpstr>
      <vt:lpstr>Encapsulation</vt:lpstr>
      <vt:lpstr>Encapsulation</vt:lpstr>
      <vt:lpstr>Encapsulation cont.</vt:lpstr>
      <vt:lpstr>Inheritance</vt:lpstr>
      <vt:lpstr>Inheritance cont.</vt:lpstr>
      <vt:lpstr>Multiple Inheritance </vt:lpstr>
      <vt:lpstr>Multiple Inheritance  cont.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42</cp:revision>
  <dcterms:created xsi:type="dcterms:W3CDTF">2014-02-28T08:38:25Z</dcterms:created>
  <dcterms:modified xsi:type="dcterms:W3CDTF">2017-08-31T00:01:48Z</dcterms:modified>
</cp:coreProperties>
</file>