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7" r:id="rId2"/>
    <p:sldId id="258" r:id="rId3"/>
    <p:sldId id="259" r:id="rId4"/>
    <p:sldId id="302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3" r:id="rId16"/>
    <p:sldId id="274" r:id="rId17"/>
    <p:sldId id="275" r:id="rId18"/>
    <p:sldId id="276" r:id="rId19"/>
    <p:sldId id="277" r:id="rId20"/>
    <p:sldId id="279" r:id="rId21"/>
    <p:sldId id="280" r:id="rId22"/>
    <p:sldId id="281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6" r:id="rId34"/>
    <p:sldId id="301" r:id="rId35"/>
    <p:sldId id="297" r:id="rId36"/>
    <p:sldId id="298" r:id="rId37"/>
    <p:sldId id="299" r:id="rId38"/>
    <p:sldId id="300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</p:sldIdLst>
  <p:sldSz cx="9144000" cy="6858000" type="screen4x3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78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85789" autoAdjust="0"/>
  </p:normalViewPr>
  <p:slideViewPr>
    <p:cSldViewPr>
      <p:cViewPr varScale="1">
        <p:scale>
          <a:sx n="62" d="100"/>
          <a:sy n="62" d="100"/>
        </p:scale>
        <p:origin x="161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20DC2-6A1C-498B-8A8B-29920FEFB727}" type="datetimeFigureOut">
              <a:rPr lang="en-US" smtClean="0"/>
              <a:pPr/>
              <a:t>30-Aug-17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81710-DA7B-4259-B913-011553723F8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1896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F0EBDACE-B4EF-4266-BA3B-53FAEA3DA2B7}" type="datetimeFigureOut">
              <a:rPr lang="en-US"/>
              <a:pPr>
                <a:defRPr/>
              </a:pPr>
              <a:t>30-Aug-17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BA387B83-F0F7-428D-8358-5D1064B4848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5343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/>
              <a:t>3 lectures...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387B83-F0F7-428D-8358-5D1064B48485}" type="slidenum">
              <a:rPr lang="en-CA" smtClean="0"/>
              <a:pPr>
                <a:defRPr/>
              </a:pPr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864931" fontAlgn="auto"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F0686-3FB6-49FB-9961-B1418D4F04C6}" type="slidenum">
              <a:rPr lang="en-CA" smtClean="0"/>
              <a:pPr/>
              <a:t>26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z="1100" dirty="0"/>
              <a:t>Step 4) It is possible to access a static variable from outside the class using the syntax </a:t>
            </a:r>
            <a:r>
              <a:rPr lang="en-CA" sz="1100" b="1" dirty="0" err="1"/>
              <a:t>ClassName.Variable_Name</a:t>
            </a:r>
            <a:r>
              <a:rPr lang="en-CA" sz="1100" dirty="0"/>
              <a:t>. Uncomment line # 27 &amp; 28 . Save , Compile &amp; Run . Observe the output.</a:t>
            </a:r>
          </a:p>
          <a:p>
            <a:br>
              <a:rPr lang="en-CA" dirty="0"/>
            </a:br>
            <a:r>
              <a:rPr lang="en-CA" sz="1100" dirty="0"/>
              <a:t>Step 5) Uncomment line 15,16 &amp; 17 . Save , Compile &amp; Run.</a:t>
            </a:r>
            <a:br>
              <a:rPr lang="en-CA" dirty="0"/>
            </a:br>
            <a:r>
              <a:rPr lang="en-CA" sz="1100" dirty="0"/>
              <a:t>Step 5) Error = ? This is because it is not possible to access instance variable “</a:t>
            </a:r>
            <a:r>
              <a:rPr lang="en-CA" sz="1100" b="1" dirty="0"/>
              <a:t>a</a:t>
            </a:r>
            <a:r>
              <a:rPr lang="en-CA" sz="1100" dirty="0"/>
              <a:t>” from static method “</a:t>
            </a:r>
            <a:r>
              <a:rPr lang="en-CA" sz="1100" b="1" dirty="0"/>
              <a:t>increment</a:t>
            </a:r>
            <a:r>
              <a:rPr lang="en-CA" sz="1100" dirty="0"/>
              <a:t>“.</a:t>
            </a:r>
            <a:br>
              <a:rPr lang="en-CA" dirty="0"/>
            </a:b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F0686-3FB6-49FB-9961-B1418D4F04C6}" type="slidenum">
              <a:rPr lang="en-CA" smtClean="0"/>
              <a:pPr/>
              <a:t>28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387B83-F0F7-428D-8358-5D1064B48485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JO" altLang="en-US"/>
              <a:t>غير قابل للتغيير</a:t>
            </a:r>
            <a:r>
              <a:rPr lang="en-CA" altLang="en-US"/>
              <a:t>   </a:t>
            </a:r>
            <a:r>
              <a:rPr lang="en-US" altLang="en-US">
                <a:solidFill>
                  <a:srgbClr val="C00000"/>
                </a:solidFill>
              </a:rPr>
              <a:t>Immutable</a:t>
            </a:r>
            <a:r>
              <a:rPr lang="en-US" altLang="en-US"/>
              <a:t> </a:t>
            </a:r>
            <a:endParaRPr lang="en-CA" alt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F9BA2AB-253E-48C6-A735-82FDF0C03E79}" type="slidenum">
              <a:rPr lang="en-CA" altLang="en-US"/>
              <a:pPr eaLnBrk="1" hangingPunct="1"/>
              <a:t>39</a:t>
            </a:fld>
            <a:endParaRPr lang="en-CA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ar-JO" altLang="en-US"/>
              <a:t>غير قابل للتغيير</a:t>
            </a:r>
            <a:r>
              <a:rPr lang="en-CA" altLang="en-US"/>
              <a:t>   </a:t>
            </a:r>
            <a:r>
              <a:rPr lang="en-US" altLang="en-US">
                <a:solidFill>
                  <a:srgbClr val="C00000"/>
                </a:solidFill>
              </a:rPr>
              <a:t>Immutable</a:t>
            </a:r>
            <a:r>
              <a:rPr lang="en-US" altLang="en-US"/>
              <a:t> </a:t>
            </a:r>
            <a:endParaRPr lang="en-CA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9EE3F08-43D1-41A5-9CED-658DFC4C4B5D}" type="slidenum">
              <a:rPr lang="en-CA" altLang="en-US"/>
              <a:pPr eaLnBrk="1" hangingPunct="1"/>
              <a:t>40</a:t>
            </a:fld>
            <a:endParaRPr lang="en-CA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encrypted-tbn0.gstatic.com/images?q=tbn:ANd9GcR4Bt44O92iWuOTUVmHTm47x5v6IF7FcD1UmHST8ixlI4AMKzN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791200"/>
            <a:ext cx="1066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Ho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38" y="30163"/>
            <a:ext cx="2071687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5867424"/>
            <a:ext cx="6400800" cy="990600"/>
          </a:xfrm>
        </p:spPr>
        <p:txBody>
          <a:bodyPr/>
          <a:lstStyle>
            <a:lvl1pPr marL="0" indent="0" algn="ctr">
              <a:buNone/>
              <a:defRPr sz="20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15970-D9D8-407D-9D76-DFC51B221B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2E6F9-B091-43DB-B040-3F8190E009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758CB-2466-4FCE-9E69-1EC99B261E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152400"/>
            <a:ext cx="8305800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 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8DB6FEC-1B25-4C68-8F67-7CB4FB5231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9" name="Picture 6" descr="bzulogo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224588"/>
            <a:ext cx="955675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/>
          <p:nvPr/>
        </p:nvCxnSpPr>
        <p:spPr>
          <a:xfrm>
            <a:off x="285750" y="998538"/>
            <a:ext cx="5072063" cy="1587"/>
          </a:xfrm>
          <a:prstGeom prst="line">
            <a:avLst/>
          </a:prstGeom>
          <a:ln w="31750">
            <a:solidFill>
              <a:srgbClr val="3B780E"/>
            </a:solidFill>
          </a:ln>
          <a:effectLst>
            <a:outerShdw blurRad="1143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7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winword%20TestCircleWithConstructors.java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CircleWithConstructors.jav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winword%20TestCircleWithConstructors.java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692695"/>
            <a:ext cx="2902164" cy="4412381"/>
          </a:xfrm>
          <a:prstGeom prst="rect">
            <a:avLst/>
          </a:prstGeom>
        </p:spPr>
      </p:pic>
      <p:sp>
        <p:nvSpPr>
          <p:cNvPr id="19458" name="Title 1"/>
          <p:cNvSpPr>
            <a:spLocks noGrp="1"/>
          </p:cNvSpPr>
          <p:nvPr>
            <p:ph type="ctrTitle"/>
          </p:nvPr>
        </p:nvSpPr>
        <p:spPr>
          <a:xfrm>
            <a:off x="107504" y="1997959"/>
            <a:ext cx="6015041" cy="2727185"/>
          </a:xfrm>
        </p:spPr>
        <p:txBody>
          <a:bodyPr/>
          <a:lstStyle/>
          <a:p>
            <a:pPr eaLnBrk="1" hangingPunct="1">
              <a:lnSpc>
                <a:spcPts val="10000"/>
              </a:lnSpc>
            </a:pPr>
            <a:r>
              <a:rPr lang="en-US" sz="115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 &amp; Classes</a:t>
            </a:r>
            <a:endParaRPr lang="en-US" sz="8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96" y="4856584"/>
            <a:ext cx="65817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16B8171E-036F-4E86-95F1-EF33B3E220E9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60648"/>
            <a:ext cx="5942464" cy="668022"/>
          </a:xfrm>
        </p:spPr>
        <p:txBody>
          <a:bodyPr/>
          <a:lstStyle/>
          <a:p>
            <a:pPr eaLnBrk="1" hangingPunct="1"/>
            <a:r>
              <a:rPr lang="en-US" sz="5400" dirty="0"/>
              <a:t>Default Constructor</a:t>
            </a:r>
            <a:endParaRPr lang="en-US" sz="5400" dirty="0">
              <a:latin typeface="Book Antiqua" pitchFamily="18" charset="0"/>
            </a:endParaRP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285720" y="1142984"/>
            <a:ext cx="8715436" cy="4924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3200" dirty="0">
                <a:cs typeface="Courier New" pitchFamily="49" charset="0"/>
              </a:rPr>
              <a:t> A class maybe defined </a:t>
            </a:r>
            <a:r>
              <a:rPr lang="en-US" sz="3200" b="1" dirty="0">
                <a:cs typeface="Courier New" pitchFamily="49" charset="0"/>
              </a:rPr>
              <a:t>without</a:t>
            </a:r>
            <a:r>
              <a:rPr lang="en-US" sz="3200" dirty="0">
                <a:cs typeface="Courier New" pitchFamily="49" charset="0"/>
              </a:rPr>
              <a:t> constructors. </a:t>
            </a:r>
          </a:p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3200" dirty="0">
                <a:cs typeface="Courier New" pitchFamily="49" charset="0"/>
              </a:rPr>
              <a:t> In this case, a </a:t>
            </a:r>
            <a:r>
              <a:rPr lang="en-US" sz="3200" b="1" dirty="0">
                <a:solidFill>
                  <a:srgbClr val="C00000"/>
                </a:solidFill>
                <a:cs typeface="Courier New" pitchFamily="49" charset="0"/>
              </a:rPr>
              <a:t>no-</a:t>
            </a:r>
            <a:r>
              <a:rPr lang="en-US" sz="3200" b="1" dirty="0" err="1">
                <a:solidFill>
                  <a:srgbClr val="C00000"/>
                </a:solidFill>
                <a:cs typeface="Courier New" pitchFamily="49" charset="0"/>
              </a:rPr>
              <a:t>arg</a:t>
            </a:r>
            <a:r>
              <a:rPr lang="en-US" sz="3200" b="1" dirty="0">
                <a:solidFill>
                  <a:srgbClr val="C00000"/>
                </a:solidFill>
                <a:cs typeface="Courier New" pitchFamily="49" charset="0"/>
              </a:rPr>
              <a:t> constructor </a:t>
            </a:r>
            <a:r>
              <a:rPr lang="en-US" sz="3200" dirty="0">
                <a:cs typeface="Courier New" pitchFamily="49" charset="0"/>
              </a:rPr>
              <a:t>with an empty body is </a:t>
            </a:r>
            <a:r>
              <a:rPr lang="en-US" sz="3200" b="1" dirty="0">
                <a:solidFill>
                  <a:srgbClr val="C00000"/>
                </a:solidFill>
                <a:cs typeface="Courier New" pitchFamily="49" charset="0"/>
              </a:rPr>
              <a:t>implicitly</a:t>
            </a:r>
            <a:r>
              <a:rPr lang="en-US" sz="3200" dirty="0">
                <a:cs typeface="Courier New" pitchFamily="49" charset="0"/>
              </a:rPr>
              <a:t> declared in the class. </a:t>
            </a:r>
          </a:p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3200" dirty="0">
                <a:cs typeface="Courier New" pitchFamily="49" charset="0"/>
              </a:rPr>
              <a:t> This constructor, called </a:t>
            </a:r>
            <a:r>
              <a:rPr lang="en-US" sz="3200" i="1" dirty="0">
                <a:cs typeface="Courier New" pitchFamily="49" charset="0"/>
              </a:rPr>
              <a:t>a </a:t>
            </a:r>
            <a:r>
              <a:rPr lang="en-US" sz="3600" b="1" i="1" dirty="0">
                <a:solidFill>
                  <a:srgbClr val="C00000"/>
                </a:solidFill>
                <a:cs typeface="Courier New" pitchFamily="49" charset="0"/>
              </a:rPr>
              <a:t>default constructor</a:t>
            </a:r>
            <a:r>
              <a:rPr lang="en-US" sz="3200" dirty="0">
                <a:cs typeface="Courier New" pitchFamily="49" charset="0"/>
              </a:rPr>
              <a:t>, is provided </a:t>
            </a:r>
            <a:r>
              <a:rPr lang="en-US" sz="3600" b="1" dirty="0">
                <a:cs typeface="Courier New" pitchFamily="49" charset="0"/>
              </a:rPr>
              <a:t>automatically</a:t>
            </a:r>
            <a:r>
              <a:rPr lang="en-US" sz="3600" dirty="0">
                <a:cs typeface="Courier New" pitchFamily="49" charset="0"/>
              </a:rPr>
              <a:t> </a:t>
            </a:r>
            <a:r>
              <a:rPr lang="en-US" sz="7200" b="1" dirty="0">
                <a:solidFill>
                  <a:srgbClr val="C00000"/>
                </a:solidFill>
                <a:cs typeface="Courier New" pitchFamily="49" charset="0"/>
              </a:rPr>
              <a:t>ONLY IF</a:t>
            </a:r>
            <a:r>
              <a:rPr lang="en-US" sz="4800" b="1" dirty="0">
                <a:solidFill>
                  <a:srgbClr val="C00000"/>
                </a:solidFill>
                <a:cs typeface="Courier New" pitchFamily="49" charset="0"/>
              </a:rPr>
              <a:t> </a:t>
            </a:r>
            <a:r>
              <a:rPr lang="en-US" sz="3200" i="1" dirty="0">
                <a:cs typeface="Courier New" pitchFamily="49" charset="0"/>
              </a:rPr>
              <a:t>no constructors are </a:t>
            </a:r>
            <a:r>
              <a:rPr lang="en-US" sz="3200" b="1" i="1" dirty="0">
                <a:cs typeface="Courier New" pitchFamily="49" charset="0"/>
              </a:rPr>
              <a:t>explicitly</a:t>
            </a:r>
            <a:r>
              <a:rPr lang="en-US" sz="3200" i="1" dirty="0">
                <a:cs typeface="Courier New" pitchFamily="49" charset="0"/>
              </a:rPr>
              <a:t> defined in the class</a:t>
            </a:r>
            <a:r>
              <a:rPr lang="en-US" sz="3200" dirty="0">
                <a:cs typeface="Courier New" pitchFamily="49" charset="0"/>
              </a:rPr>
              <a:t>.</a:t>
            </a:r>
            <a:endParaRPr lang="en-US" sz="32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C6CC6197-DE2F-441D-A9E3-AC0541E5DD4E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347690" y="214295"/>
            <a:ext cx="8153400" cy="714375"/>
          </a:xfrm>
        </p:spPr>
        <p:txBody>
          <a:bodyPr/>
          <a:lstStyle/>
          <a:p>
            <a:pPr eaLnBrk="1" hangingPunct="1"/>
            <a:r>
              <a:rPr lang="en-US" sz="4000" dirty="0"/>
              <a:t>Declaring Object Reference Variables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214422"/>
            <a:ext cx="8553480" cy="4881578"/>
          </a:xfrm>
        </p:spPr>
        <p:txBody>
          <a:bodyPr/>
          <a:lstStyle/>
          <a:p>
            <a:pPr marL="0" indent="0">
              <a:lnSpc>
                <a:spcPct val="90000"/>
              </a:lnSpc>
              <a:spcAft>
                <a:spcPts val="600"/>
              </a:spcAft>
            </a:pPr>
            <a:r>
              <a:rPr lang="en-US" sz="3600" dirty="0"/>
              <a:t> To reference an object, assign the object to a reference variable.</a:t>
            </a:r>
          </a:p>
          <a:p>
            <a:pPr marL="0" indent="0">
              <a:lnSpc>
                <a:spcPct val="90000"/>
              </a:lnSpc>
              <a:spcAft>
                <a:spcPts val="600"/>
              </a:spcAft>
            </a:pPr>
            <a:r>
              <a:rPr lang="en-US" sz="3600" dirty="0"/>
              <a:t> To declare a reference variable, use the syntax:</a:t>
            </a:r>
          </a:p>
          <a:p>
            <a:pPr marL="0" indent="0" algn="ctr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4400" b="1" dirty="0"/>
              <a:t>ClassName </a:t>
            </a:r>
            <a:r>
              <a:rPr lang="en-US" sz="4400" b="1" dirty="0" err="1"/>
              <a:t>objectRefVar</a:t>
            </a:r>
            <a:r>
              <a:rPr lang="en-US" sz="4400" b="1" dirty="0"/>
              <a:t>;</a:t>
            </a:r>
            <a:endParaRPr lang="en-US" sz="4800" b="1" dirty="0"/>
          </a:p>
          <a:p>
            <a:pPr marL="0" indent="0" algn="just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Example:</a:t>
            </a:r>
          </a:p>
          <a:p>
            <a:pPr marL="0" indent="0" algn="ctr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5400" b="1" dirty="0">
                <a:solidFill>
                  <a:srgbClr val="C00000"/>
                </a:solidFill>
              </a:rPr>
              <a:t>Circle </a:t>
            </a:r>
            <a:r>
              <a:rPr lang="en-US" sz="5400" b="1" dirty="0" err="1">
                <a:solidFill>
                  <a:srgbClr val="C00000"/>
                </a:solidFill>
              </a:rPr>
              <a:t>myCircle</a:t>
            </a:r>
            <a:r>
              <a:rPr lang="en-US" sz="5400" b="1" dirty="0">
                <a:solidFill>
                  <a:srgbClr val="C00000"/>
                </a:solidFill>
              </a:rPr>
              <a:t>;</a:t>
            </a:r>
            <a:endParaRPr lang="en-US" sz="6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41034D5F-E436-4900-B31E-2D51E6A3765E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228600"/>
            <a:ext cx="8643938" cy="700088"/>
          </a:xfrm>
        </p:spPr>
        <p:txBody>
          <a:bodyPr/>
          <a:lstStyle/>
          <a:p>
            <a:pPr eaLnBrk="1" hangingPunct="1"/>
            <a:r>
              <a:rPr lang="en-US" sz="3600" dirty="0"/>
              <a:t>Declaring/Creating Objects in a Single Step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1" y="2133600"/>
            <a:ext cx="8858280" cy="719336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sz="3600" b="1" dirty="0">
                <a:latin typeface="Calibri" panose="020F0502020204030204" pitchFamily="34" charset="0"/>
              </a:rPr>
              <a:t>ClassName </a:t>
            </a:r>
            <a:r>
              <a:rPr lang="en-US" b="1" dirty="0" err="1">
                <a:latin typeface="Calibri" panose="020F0502020204030204" pitchFamily="34" charset="0"/>
              </a:rPr>
              <a:t>objectRefVar</a:t>
            </a:r>
            <a:r>
              <a:rPr lang="en-US" sz="3600" b="1" dirty="0">
                <a:latin typeface="Calibri" panose="020F0502020204030204" pitchFamily="34" charset="0"/>
              </a:rPr>
              <a:t> = new ClassName();</a:t>
            </a:r>
          </a:p>
          <a:p>
            <a:pPr marL="0" indent="0" eaLnBrk="1" hangingPunct="1">
              <a:buNone/>
            </a:pPr>
            <a:endParaRPr lang="en-US" sz="4000" dirty="0">
              <a:latin typeface="Calibri" panose="020F0502020204030204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16" y="3645024"/>
            <a:ext cx="884872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9767063B-4574-4B53-9287-0EBEEE86FA83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85710"/>
            <a:ext cx="8318728" cy="642960"/>
          </a:xfrm>
        </p:spPr>
        <p:txBody>
          <a:bodyPr/>
          <a:lstStyle/>
          <a:p>
            <a:pPr eaLnBrk="1" hangingPunct="1"/>
            <a:r>
              <a:rPr lang="en-US" sz="5400" dirty="0"/>
              <a:t>Accessing Object’s Members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285875"/>
            <a:ext cx="8501122" cy="4857750"/>
          </a:xfrm>
        </p:spPr>
        <p:txBody>
          <a:bodyPr/>
          <a:lstStyle/>
          <a:p>
            <a:pPr eaLnBrk="1" hangingPunct="1"/>
            <a:r>
              <a:rPr lang="en-US" sz="4000" dirty="0"/>
              <a:t> Referencing the object’s data: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4000" dirty="0"/>
              <a:t>        </a:t>
            </a:r>
            <a:r>
              <a:rPr lang="en-US" sz="3600" dirty="0" err="1"/>
              <a:t>objectRefVar</a:t>
            </a:r>
            <a:r>
              <a:rPr lang="en-US" sz="4400" b="1" dirty="0" err="1">
                <a:solidFill>
                  <a:srgbClr val="C00000"/>
                </a:solidFill>
              </a:rPr>
              <a:t>.</a:t>
            </a:r>
            <a:r>
              <a:rPr lang="en-US" sz="3600" dirty="0" err="1"/>
              <a:t>data</a:t>
            </a:r>
            <a:endParaRPr lang="en-US" sz="4000" dirty="0"/>
          </a:p>
          <a:p>
            <a:pPr eaLnBrk="1" hangingPunct="1">
              <a:buFont typeface="Monotype Sorts" pitchFamily="2" charset="2"/>
              <a:buNone/>
            </a:pPr>
            <a:r>
              <a:rPr lang="en-US" sz="4000" i="1" dirty="0"/>
              <a:t>        e.g.,    </a:t>
            </a:r>
            <a:r>
              <a:rPr lang="en-US" sz="4400" b="1" dirty="0" err="1">
                <a:solidFill>
                  <a:srgbClr val="C00000"/>
                </a:solidFill>
              </a:rPr>
              <a:t>myCircle.radius</a:t>
            </a:r>
            <a:endParaRPr lang="en-US" sz="4000" b="1" i="1" dirty="0">
              <a:solidFill>
                <a:srgbClr val="C00000"/>
              </a:solidFill>
            </a:endParaRPr>
          </a:p>
          <a:p>
            <a:pPr eaLnBrk="1" hangingPunct="1"/>
            <a:r>
              <a:rPr lang="en-US" sz="4000" dirty="0"/>
              <a:t> Invoking the object’s method: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4000" dirty="0"/>
              <a:t>       </a:t>
            </a:r>
            <a:r>
              <a:rPr lang="en-US" sz="3600" dirty="0" err="1"/>
              <a:t>objectRefVar.methodName</a:t>
            </a:r>
            <a:r>
              <a:rPr lang="en-US" sz="3600" dirty="0"/>
              <a:t>(arguments)</a:t>
            </a:r>
            <a:endParaRPr lang="en-US" sz="4000" dirty="0"/>
          </a:p>
          <a:p>
            <a:pPr eaLnBrk="1" hangingPunct="1">
              <a:buFont typeface="Monotype Sorts" pitchFamily="2" charset="2"/>
              <a:buNone/>
            </a:pPr>
            <a:r>
              <a:rPr lang="en-US" sz="4000" i="1" dirty="0"/>
              <a:t>       e.g., 	   </a:t>
            </a:r>
            <a:r>
              <a:rPr lang="en-US" sz="4400" b="1" dirty="0" err="1">
                <a:solidFill>
                  <a:srgbClr val="C00000"/>
                </a:solidFill>
              </a:rPr>
              <a:t>myCircle.getArea</a:t>
            </a:r>
            <a:r>
              <a:rPr lang="en-US" sz="4400" b="1" dirty="0">
                <a:solidFill>
                  <a:srgbClr val="C00000"/>
                </a:solidFill>
              </a:rPr>
              <a:t>()</a:t>
            </a:r>
            <a:endParaRPr lang="en-US" sz="36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C83619A1-71E2-4146-A1F9-6C9718B3121E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188640"/>
            <a:ext cx="6950576" cy="763838"/>
          </a:xfrm>
        </p:spPr>
        <p:txBody>
          <a:bodyPr/>
          <a:lstStyle/>
          <a:p>
            <a:pPr eaLnBrk="1" hangingPunct="1"/>
            <a:r>
              <a:rPr lang="en-US" sz="5400" dirty="0"/>
              <a:t>Reference Data Fields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8458200" cy="2736304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dirty="0"/>
              <a:t> The data fields can be of reference types.</a:t>
            </a:r>
          </a:p>
          <a:p>
            <a:pPr marL="400050" lvl="1" indent="0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 If a data field of a </a:t>
            </a:r>
            <a:r>
              <a:rPr lang="en-US" b="1" dirty="0">
                <a:cs typeface="Times New Roman" pitchFamily="18" charset="0"/>
              </a:rPr>
              <a:t>reference</a:t>
            </a:r>
            <a:r>
              <a:rPr lang="en-US" dirty="0">
                <a:cs typeface="Times New Roman" pitchFamily="18" charset="0"/>
              </a:rPr>
              <a:t> type does not reference any object, the data field holds a special literal value, </a:t>
            </a:r>
            <a:r>
              <a:rPr lang="en-US" sz="3600" b="1" dirty="0">
                <a:solidFill>
                  <a:srgbClr val="C00000"/>
                </a:solidFill>
                <a:cs typeface="Times New Roman" pitchFamily="18" charset="0"/>
              </a:rPr>
              <a:t>null</a:t>
            </a:r>
            <a:r>
              <a:rPr lang="en-US" dirty="0">
                <a:cs typeface="Times New Roman" pitchFamily="18" charset="0"/>
              </a:rPr>
              <a:t>. </a:t>
            </a:r>
            <a:r>
              <a:rPr lang="en-US" dirty="0"/>
              <a:t> </a:t>
            </a:r>
          </a:p>
          <a:p>
            <a:pPr marL="400050" lvl="1" indent="0">
              <a:lnSpc>
                <a:spcPct val="90000"/>
              </a:lnSpc>
            </a:pPr>
            <a:r>
              <a:rPr lang="en-US" dirty="0"/>
              <a:t> For example, the following </a:t>
            </a:r>
            <a:r>
              <a:rPr lang="en-US" b="1" dirty="0">
                <a:solidFill>
                  <a:srgbClr val="C00000"/>
                </a:solidFill>
              </a:rPr>
              <a:t>Student</a:t>
            </a:r>
            <a:r>
              <a:rPr lang="en-US" dirty="0"/>
              <a:t> class contains a data field </a:t>
            </a:r>
            <a:r>
              <a:rPr lang="en-US" b="1" dirty="0">
                <a:solidFill>
                  <a:srgbClr val="C00000"/>
                </a:solidFill>
              </a:rPr>
              <a:t>name</a:t>
            </a:r>
            <a:r>
              <a:rPr lang="en-US" dirty="0"/>
              <a:t> of the </a:t>
            </a:r>
            <a:r>
              <a:rPr lang="en-US" b="1" dirty="0">
                <a:solidFill>
                  <a:srgbClr val="C00000"/>
                </a:solidFill>
              </a:rPr>
              <a:t>String</a:t>
            </a:r>
            <a:r>
              <a:rPr lang="en-US" dirty="0"/>
              <a:t> type.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1547664" y="3933056"/>
            <a:ext cx="6408712" cy="26642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400" b="1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public class </a:t>
            </a:r>
            <a:r>
              <a:rPr lang="en-US" sz="2800" b="1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Student </a:t>
            </a:r>
            <a:r>
              <a:rPr lang="en-US" sz="2400" b="1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{</a:t>
            </a:r>
            <a:endParaRPr lang="en-US" sz="2400" b="1" dirty="0">
              <a:solidFill>
                <a:srgbClr val="C00000"/>
              </a:solidFill>
              <a:latin typeface="+mn-lt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400" b="1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      String name; </a:t>
            </a:r>
            <a:r>
              <a:rPr lang="en-US" sz="2400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// name has default value </a:t>
            </a:r>
            <a:r>
              <a:rPr lang="en-US" sz="2400" b="1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null</a:t>
            </a:r>
            <a:endParaRPr lang="en-US" sz="2400" b="1" dirty="0">
              <a:solidFill>
                <a:srgbClr val="C00000"/>
              </a:solidFill>
              <a:latin typeface="+mn-lt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400" b="1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      int age;     </a:t>
            </a:r>
            <a:r>
              <a:rPr lang="en-US" sz="2400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// age has default value </a:t>
            </a:r>
            <a:r>
              <a:rPr lang="en-US" sz="2400" b="1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0</a:t>
            </a:r>
            <a:endParaRPr lang="en-US" sz="2400" b="1" dirty="0">
              <a:solidFill>
                <a:srgbClr val="C00000"/>
              </a:solidFill>
              <a:latin typeface="+mn-lt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400" b="1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      boolean </a:t>
            </a:r>
            <a:r>
              <a:rPr lang="en-US" sz="2400" b="1" dirty="0" err="1">
                <a:solidFill>
                  <a:srgbClr val="C00000"/>
                </a:solidFill>
                <a:latin typeface="+mn-lt"/>
                <a:cs typeface="Courier New" pitchFamily="49" charset="0"/>
              </a:rPr>
              <a:t>isScienceMajor</a:t>
            </a:r>
            <a:r>
              <a:rPr lang="en-US" sz="2400" b="1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; </a:t>
            </a:r>
            <a:r>
              <a:rPr lang="en-US" sz="2400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// default </a:t>
            </a:r>
            <a:r>
              <a:rPr lang="en-US" sz="2400" b="1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false</a:t>
            </a:r>
            <a:endParaRPr lang="en-US" sz="2400" b="1" dirty="0">
              <a:solidFill>
                <a:srgbClr val="C00000"/>
              </a:solidFill>
              <a:latin typeface="+mn-lt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400" b="1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      char gender; </a:t>
            </a:r>
            <a:r>
              <a:rPr lang="en-US" sz="2400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// default value </a:t>
            </a:r>
            <a:r>
              <a:rPr lang="en-US" sz="2400" b="1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'\u0000'</a:t>
            </a:r>
            <a:endParaRPr lang="en-US" sz="2400" b="1" dirty="0">
              <a:solidFill>
                <a:srgbClr val="C00000"/>
              </a:solidFill>
              <a:latin typeface="+mn-lt"/>
              <a:cs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sz="2400" b="1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}</a:t>
            </a:r>
            <a:endParaRPr lang="en-US" sz="2400" b="1" dirty="0">
              <a:solidFill>
                <a:srgbClr val="C00000"/>
              </a:solidFill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D02C59AC-479C-4619-81F6-4E089BB9A563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85728"/>
            <a:ext cx="8606760" cy="666750"/>
          </a:xfrm>
        </p:spPr>
        <p:txBody>
          <a:bodyPr/>
          <a:lstStyle/>
          <a:p>
            <a:pPr eaLnBrk="1" hangingPunct="1"/>
            <a:r>
              <a:rPr lang="en-US" sz="4800" dirty="0"/>
              <a:t>Default Value for a Data Field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4719638"/>
          </a:xfrm>
        </p:spPr>
        <p:txBody>
          <a:bodyPr/>
          <a:lstStyle/>
          <a:p>
            <a:pPr marL="0" indent="0">
              <a:spcAft>
                <a:spcPts val="600"/>
              </a:spcAft>
            </a:pPr>
            <a:r>
              <a:rPr lang="en-US" dirty="0">
                <a:cs typeface="Times New Roman" pitchFamily="18" charset="0"/>
              </a:rPr>
              <a:t> The default value of a data field is: </a:t>
            </a:r>
          </a:p>
          <a:p>
            <a:pPr marL="800100" lvl="2" indent="0">
              <a:spcAft>
                <a:spcPts val="600"/>
              </a:spcAft>
              <a:buNone/>
            </a:pPr>
            <a:r>
              <a:rPr lang="en-US" sz="3600" b="1" dirty="0">
                <a:solidFill>
                  <a:srgbClr val="C00000"/>
                </a:solidFill>
                <a:cs typeface="Times New Roman" pitchFamily="18" charset="0"/>
              </a:rPr>
              <a:t>null</a:t>
            </a:r>
            <a:r>
              <a:rPr lang="en-US" sz="3600" dirty="0">
                <a:cs typeface="Times New Roman" pitchFamily="18" charset="0"/>
              </a:rPr>
              <a:t> for a </a:t>
            </a:r>
            <a:r>
              <a:rPr lang="en-US" sz="3600" b="1" i="1" dirty="0">
                <a:cs typeface="Times New Roman" pitchFamily="18" charset="0"/>
              </a:rPr>
              <a:t>reference</a:t>
            </a:r>
            <a:r>
              <a:rPr lang="en-US" sz="3600" dirty="0">
                <a:cs typeface="Times New Roman" pitchFamily="18" charset="0"/>
              </a:rPr>
              <a:t> type </a:t>
            </a:r>
          </a:p>
          <a:p>
            <a:pPr marL="800100" lvl="2" indent="0">
              <a:spcAft>
                <a:spcPts val="600"/>
              </a:spcAft>
              <a:buFont typeface="Monotype Sorts" pitchFamily="2" charset="2"/>
              <a:buNone/>
            </a:pPr>
            <a:r>
              <a:rPr lang="en-US" sz="3600" b="1" dirty="0">
                <a:solidFill>
                  <a:srgbClr val="C00000"/>
                </a:solidFill>
                <a:cs typeface="Times New Roman" pitchFamily="18" charset="0"/>
              </a:rPr>
              <a:t>0</a:t>
            </a:r>
            <a:r>
              <a:rPr lang="en-US" sz="3600" dirty="0">
                <a:cs typeface="Times New Roman" pitchFamily="18" charset="0"/>
              </a:rPr>
              <a:t> for a </a:t>
            </a:r>
            <a:r>
              <a:rPr lang="en-US" sz="3600" b="1" i="1" dirty="0">
                <a:cs typeface="Times New Roman" pitchFamily="18" charset="0"/>
              </a:rPr>
              <a:t>numeric</a:t>
            </a:r>
            <a:r>
              <a:rPr lang="en-US" sz="3600" dirty="0">
                <a:cs typeface="Times New Roman" pitchFamily="18" charset="0"/>
              </a:rPr>
              <a:t> type</a:t>
            </a:r>
          </a:p>
          <a:p>
            <a:pPr marL="800100" lvl="2" indent="0">
              <a:spcAft>
                <a:spcPts val="600"/>
              </a:spcAft>
              <a:buFont typeface="Monotype Sorts" pitchFamily="2" charset="2"/>
              <a:buNone/>
            </a:pPr>
            <a:r>
              <a:rPr lang="en-US" sz="3600" b="1" dirty="0">
                <a:solidFill>
                  <a:srgbClr val="C00000"/>
                </a:solidFill>
                <a:cs typeface="Times New Roman" pitchFamily="18" charset="0"/>
              </a:rPr>
              <a:t>false</a:t>
            </a:r>
            <a:r>
              <a:rPr lang="en-US" sz="3600" dirty="0">
                <a:cs typeface="Times New Roman" pitchFamily="18" charset="0"/>
              </a:rPr>
              <a:t> for a </a:t>
            </a:r>
            <a:r>
              <a:rPr lang="en-US" sz="3600" b="1" i="1" dirty="0">
                <a:cs typeface="Times New Roman" pitchFamily="18" charset="0"/>
              </a:rPr>
              <a:t>boolean</a:t>
            </a:r>
            <a:r>
              <a:rPr lang="en-US" sz="3600" dirty="0">
                <a:cs typeface="Times New Roman" pitchFamily="18" charset="0"/>
              </a:rPr>
              <a:t> type </a:t>
            </a:r>
          </a:p>
          <a:p>
            <a:pPr marL="800100" lvl="2" indent="0">
              <a:spcAft>
                <a:spcPts val="600"/>
              </a:spcAft>
              <a:buFont typeface="Monotype Sorts" pitchFamily="2" charset="2"/>
              <a:buNone/>
            </a:pPr>
            <a:r>
              <a:rPr lang="en-US" sz="3600" dirty="0">
                <a:cs typeface="Times New Roman" pitchFamily="18" charset="0"/>
              </a:rPr>
              <a:t>'</a:t>
            </a:r>
            <a:r>
              <a:rPr lang="en-US" sz="3600" b="1" dirty="0">
                <a:solidFill>
                  <a:srgbClr val="C00000"/>
                </a:solidFill>
                <a:cs typeface="Times New Roman" pitchFamily="18" charset="0"/>
              </a:rPr>
              <a:t>\u0000</a:t>
            </a:r>
            <a:r>
              <a:rPr lang="en-US" sz="3600" dirty="0">
                <a:cs typeface="Times New Roman" pitchFamily="18" charset="0"/>
              </a:rPr>
              <a:t>' for a </a:t>
            </a:r>
            <a:r>
              <a:rPr lang="en-US" sz="3600" b="1" i="1" dirty="0">
                <a:cs typeface="Times New Roman" pitchFamily="18" charset="0"/>
              </a:rPr>
              <a:t>char</a:t>
            </a:r>
            <a:r>
              <a:rPr lang="en-US" sz="3600" dirty="0">
                <a:cs typeface="Times New Roman" pitchFamily="18" charset="0"/>
              </a:rPr>
              <a:t> type</a:t>
            </a:r>
          </a:p>
          <a:p>
            <a:pPr marL="0" indent="0">
              <a:spcAft>
                <a:spcPts val="600"/>
              </a:spcAft>
            </a:pPr>
            <a:r>
              <a:rPr lang="en-US" dirty="0">
                <a:cs typeface="Times New Roman" pitchFamily="18" charset="0"/>
              </a:rPr>
              <a:t> However, </a:t>
            </a:r>
            <a:r>
              <a:rPr lang="en-US" sz="4000" b="1" dirty="0">
                <a:solidFill>
                  <a:srgbClr val="C00000"/>
                </a:solidFill>
                <a:cs typeface="Times New Roman" pitchFamily="18" charset="0"/>
              </a:rPr>
              <a:t>Java assigns </a:t>
            </a:r>
            <a:r>
              <a:rPr lang="en-US" sz="5400" b="1" dirty="0">
                <a:solidFill>
                  <a:srgbClr val="C00000"/>
                </a:solidFill>
                <a:cs typeface="Times New Roman" pitchFamily="18" charset="0"/>
              </a:rPr>
              <a:t>no</a:t>
            </a:r>
            <a:r>
              <a:rPr lang="en-US" sz="3600" b="1" dirty="0">
                <a:solidFill>
                  <a:srgbClr val="C00000"/>
                </a:solidFill>
                <a:cs typeface="Times New Roman" pitchFamily="18" charset="0"/>
              </a:rPr>
              <a:t> </a:t>
            </a:r>
            <a:r>
              <a:rPr lang="en-US" sz="4000" b="1" dirty="0">
                <a:solidFill>
                  <a:srgbClr val="C00000"/>
                </a:solidFill>
                <a:cs typeface="Times New Roman" pitchFamily="18" charset="0"/>
              </a:rPr>
              <a:t>default value to a local variable inside a method</a:t>
            </a:r>
            <a:r>
              <a:rPr lang="en-US" sz="3600" b="1" dirty="0">
                <a:solidFill>
                  <a:srgbClr val="C00000"/>
                </a:solidFill>
                <a:cs typeface="Times New Roman" pitchFamily="18" charset="0"/>
              </a:rPr>
              <a:t>.</a:t>
            </a:r>
            <a:r>
              <a:rPr lang="en-US" sz="3600" dirty="0">
                <a:cs typeface="Times New Roman" pitchFamily="18" charset="0"/>
              </a:rPr>
              <a:t> </a:t>
            </a:r>
            <a:endParaRPr lang="en-US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62B33506-AAD8-4596-80C5-53695E5E6554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60648"/>
            <a:ext cx="4400580" cy="666750"/>
          </a:xfrm>
        </p:spPr>
        <p:txBody>
          <a:bodyPr/>
          <a:lstStyle/>
          <a:p>
            <a:pPr eaLnBrk="1" hangingPunct="1"/>
            <a:r>
              <a:rPr lang="en-US" sz="5400" dirty="0"/>
              <a:t>Example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672" y="2204864"/>
            <a:ext cx="6245032" cy="3757792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b="1" dirty="0">
                <a:solidFill>
                  <a:srgbClr val="C00000"/>
                </a:solidFill>
                <a:cs typeface="Courier New" pitchFamily="49" charset="0"/>
              </a:rPr>
              <a:t>public class Test {</a:t>
            </a:r>
            <a:endParaRPr lang="en-US" sz="2800" b="1" dirty="0">
              <a:solidFill>
                <a:srgbClr val="C00000"/>
              </a:solidFill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b="1" dirty="0">
                <a:solidFill>
                  <a:srgbClr val="C00000"/>
                </a:solidFill>
                <a:cs typeface="Courier New" pitchFamily="49" charset="0"/>
              </a:rPr>
              <a:t>  public static void main(String[] </a:t>
            </a:r>
            <a:r>
              <a:rPr lang="en-US" sz="2800" b="1" dirty="0" err="1">
                <a:solidFill>
                  <a:srgbClr val="C00000"/>
                </a:solidFill>
                <a:cs typeface="Courier New" pitchFamily="49" charset="0"/>
              </a:rPr>
              <a:t>args</a:t>
            </a:r>
            <a:r>
              <a:rPr lang="en-US" sz="2800" b="1" dirty="0">
                <a:solidFill>
                  <a:srgbClr val="C00000"/>
                </a:solidFill>
                <a:cs typeface="Courier New" pitchFamily="49" charset="0"/>
              </a:rPr>
              <a:t>) {</a:t>
            </a:r>
            <a:endParaRPr lang="en-US" sz="2800" b="1" dirty="0">
              <a:solidFill>
                <a:srgbClr val="C00000"/>
              </a:solidFill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b="1" dirty="0">
                <a:solidFill>
                  <a:srgbClr val="C00000"/>
                </a:solidFill>
                <a:cs typeface="Courier New" pitchFamily="49" charset="0"/>
              </a:rPr>
              <a:t>        </a:t>
            </a:r>
            <a:r>
              <a:rPr lang="en-US" sz="2800" b="1" dirty="0" err="1">
                <a:solidFill>
                  <a:srgbClr val="C00000"/>
                </a:solidFill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C00000"/>
                </a:solidFill>
                <a:cs typeface="Courier New" pitchFamily="49" charset="0"/>
              </a:rPr>
              <a:t> x; 	  </a:t>
            </a:r>
            <a:r>
              <a:rPr lang="en-US" sz="2400" b="1" dirty="0">
                <a:solidFill>
                  <a:srgbClr val="C00000"/>
                </a:solidFill>
                <a:cs typeface="Courier New" pitchFamily="49" charset="0"/>
              </a:rPr>
              <a:t>// x has no default value</a:t>
            </a:r>
            <a:endParaRPr lang="en-US" sz="2800" b="1" dirty="0">
              <a:solidFill>
                <a:srgbClr val="C00000"/>
              </a:solidFill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b="1" dirty="0">
                <a:solidFill>
                  <a:srgbClr val="C00000"/>
                </a:solidFill>
                <a:cs typeface="Courier New" pitchFamily="49" charset="0"/>
              </a:rPr>
              <a:t>        String y; 	  </a:t>
            </a:r>
            <a:r>
              <a:rPr lang="en-US" sz="2400" b="1" dirty="0">
                <a:solidFill>
                  <a:srgbClr val="C00000"/>
                </a:solidFill>
                <a:cs typeface="Courier New" pitchFamily="49" charset="0"/>
              </a:rPr>
              <a:t>// y has no default value</a:t>
            </a:r>
            <a:endParaRPr lang="en-US" sz="2800" b="1" dirty="0">
              <a:solidFill>
                <a:srgbClr val="C00000"/>
              </a:solidFill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b="1" dirty="0">
                <a:solidFill>
                  <a:srgbClr val="C00000"/>
                </a:solidFill>
                <a:cs typeface="Courier New" pitchFamily="49" charset="0"/>
              </a:rPr>
              <a:t>        </a:t>
            </a:r>
            <a:r>
              <a:rPr lang="en-US" sz="2800" b="1" dirty="0" err="1">
                <a:solidFill>
                  <a:srgbClr val="C00000"/>
                </a:solidFill>
                <a:cs typeface="Courier New" pitchFamily="49" charset="0"/>
              </a:rPr>
              <a:t>System.out.println</a:t>
            </a:r>
            <a:r>
              <a:rPr lang="en-US" sz="2800" b="1" dirty="0">
                <a:solidFill>
                  <a:srgbClr val="C00000"/>
                </a:solidFill>
                <a:cs typeface="Courier New" pitchFamily="49" charset="0"/>
              </a:rPr>
              <a:t>("x is " + x); </a:t>
            </a:r>
            <a:endParaRPr lang="en-US" sz="2800" b="1" dirty="0">
              <a:solidFill>
                <a:srgbClr val="C00000"/>
              </a:solidFill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b="1" dirty="0">
                <a:solidFill>
                  <a:srgbClr val="C00000"/>
                </a:solidFill>
                <a:cs typeface="Courier New" pitchFamily="49" charset="0"/>
              </a:rPr>
              <a:t>        </a:t>
            </a:r>
            <a:r>
              <a:rPr lang="en-US" sz="2800" b="1" dirty="0" err="1">
                <a:solidFill>
                  <a:srgbClr val="C00000"/>
                </a:solidFill>
                <a:cs typeface="Courier New" pitchFamily="49" charset="0"/>
              </a:rPr>
              <a:t>System.out.println</a:t>
            </a:r>
            <a:r>
              <a:rPr lang="en-US" sz="2800" b="1" dirty="0">
                <a:solidFill>
                  <a:srgbClr val="C00000"/>
                </a:solidFill>
                <a:cs typeface="Courier New" pitchFamily="49" charset="0"/>
              </a:rPr>
              <a:t>("y is " + y); </a:t>
            </a:r>
            <a:endParaRPr lang="en-US" sz="2800" b="1" dirty="0">
              <a:solidFill>
                <a:srgbClr val="C00000"/>
              </a:solidFill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b="1" dirty="0">
                <a:solidFill>
                  <a:srgbClr val="C00000"/>
                </a:solidFill>
                <a:cs typeface="Courier New" pitchFamily="49" charset="0"/>
              </a:rPr>
              <a:t>  }</a:t>
            </a:r>
            <a:endParaRPr lang="en-US" sz="2800" b="1" dirty="0">
              <a:solidFill>
                <a:srgbClr val="C00000"/>
              </a:solidFill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b="1" dirty="0">
                <a:solidFill>
                  <a:srgbClr val="C00000"/>
                </a:solidFill>
                <a:cs typeface="Courier New" pitchFamily="49" charset="0"/>
              </a:rPr>
              <a:t>}</a:t>
            </a:r>
          </a:p>
        </p:txBody>
      </p:sp>
      <p:sp>
        <p:nvSpPr>
          <p:cNvPr id="33799" name="Text Box 6"/>
          <p:cNvSpPr txBox="1">
            <a:spLocks noChangeArrowheads="1"/>
          </p:cNvSpPr>
          <p:nvPr/>
        </p:nvSpPr>
        <p:spPr bwMode="auto">
          <a:xfrm>
            <a:off x="1366738" y="6160311"/>
            <a:ext cx="6445622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latin typeface="+mn-lt"/>
              </a:rPr>
              <a:t>Compilation error: </a:t>
            </a:r>
            <a:r>
              <a:rPr lang="en-US" sz="2800" b="1" dirty="0">
                <a:solidFill>
                  <a:srgbClr val="C00000"/>
                </a:solidFill>
                <a:latin typeface="+mn-lt"/>
              </a:rPr>
              <a:t>variables not initialized</a:t>
            </a:r>
          </a:p>
        </p:txBody>
      </p:sp>
      <p:sp>
        <p:nvSpPr>
          <p:cNvPr id="33800" name="Rectangle 7"/>
          <p:cNvSpPr>
            <a:spLocks noChangeArrowheads="1"/>
          </p:cNvSpPr>
          <p:nvPr/>
        </p:nvSpPr>
        <p:spPr bwMode="auto">
          <a:xfrm>
            <a:off x="381000" y="12192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v"/>
            </a:pPr>
            <a:r>
              <a:rPr lang="en-US" sz="3200" dirty="0">
                <a:cs typeface="Times New Roman" pitchFamily="18" charset="0"/>
              </a:rPr>
              <a:t> Java assigns </a:t>
            </a:r>
            <a:r>
              <a:rPr lang="en-US" sz="4000" b="1" dirty="0">
                <a:solidFill>
                  <a:srgbClr val="C00000"/>
                </a:solidFill>
                <a:cs typeface="Times New Roman" pitchFamily="18" charset="0"/>
              </a:rPr>
              <a:t>no</a:t>
            </a:r>
            <a:r>
              <a:rPr lang="en-US" sz="4000" dirty="0">
                <a:cs typeface="Times New Roman" pitchFamily="18" charset="0"/>
              </a:rPr>
              <a:t> </a:t>
            </a:r>
            <a:r>
              <a:rPr lang="en-US" sz="3200" dirty="0">
                <a:cs typeface="Times New Roman" pitchFamily="18" charset="0"/>
              </a:rPr>
              <a:t>default value to a local variable inside a method.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FD3FA266-3B00-4ED9-A365-C396C1CE7BFD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38176"/>
            <a:ext cx="9144000" cy="1047750"/>
          </a:xfrm>
        </p:spPr>
        <p:txBody>
          <a:bodyPr/>
          <a:lstStyle/>
          <a:p>
            <a:pPr eaLnBrk="1" hangingPunct="1"/>
            <a:r>
              <a:rPr lang="en-US" dirty="0"/>
              <a:t>Differences between Variables of </a:t>
            </a:r>
            <a:br>
              <a:rPr lang="en-US" dirty="0"/>
            </a:br>
            <a:r>
              <a:rPr lang="en-US" dirty="0"/>
              <a:t>Primitive Data Types and Object Types</a:t>
            </a:r>
            <a:br>
              <a:rPr lang="en-US" dirty="0">
                <a:latin typeface="Courier"/>
              </a:rPr>
            </a:br>
            <a:endParaRPr lang="en-US" dirty="0">
              <a:latin typeface="Courier"/>
            </a:endParaRPr>
          </a:p>
        </p:txBody>
      </p:sp>
      <p:sp>
        <p:nvSpPr>
          <p:cNvPr id="4101" name="Rectangle 9"/>
          <p:cNvSpPr>
            <a:spLocks noChangeArrowheads="1"/>
          </p:cNvSpPr>
          <p:nvPr/>
        </p:nvSpPr>
        <p:spPr bwMode="auto">
          <a:xfrm>
            <a:off x="3113088" y="24272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2" name="Rectangle 11"/>
          <p:cNvSpPr>
            <a:spLocks noChangeArrowheads="1"/>
          </p:cNvSpPr>
          <p:nvPr/>
        </p:nvSpPr>
        <p:spPr bwMode="auto">
          <a:xfrm>
            <a:off x="2371725" y="28860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30" y="2492896"/>
            <a:ext cx="8656450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2C1D874C-3A4D-4372-8575-35B466B68B50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14300"/>
            <a:ext cx="7772400" cy="1428750"/>
          </a:xfrm>
        </p:spPr>
        <p:txBody>
          <a:bodyPr/>
          <a:lstStyle/>
          <a:p>
            <a:pPr eaLnBrk="1" hangingPunct="1"/>
            <a:r>
              <a:rPr lang="en-US" sz="4000" dirty="0"/>
              <a:t>Copying Variables of Primitive Data Types and Object Types</a:t>
            </a:r>
          </a:p>
        </p:txBody>
      </p:sp>
      <p:sp>
        <p:nvSpPr>
          <p:cNvPr id="5126" name="Rectangle 7"/>
          <p:cNvSpPr>
            <a:spLocks noChangeArrowheads="1"/>
          </p:cNvSpPr>
          <p:nvPr/>
        </p:nvSpPr>
        <p:spPr bwMode="auto">
          <a:xfrm>
            <a:off x="0" y="2557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0" y="28305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8" name="Rectangle 11"/>
          <p:cNvSpPr>
            <a:spLocks noChangeArrowheads="1"/>
          </p:cNvSpPr>
          <p:nvPr/>
        </p:nvSpPr>
        <p:spPr bwMode="auto">
          <a:xfrm>
            <a:off x="0" y="25574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4346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682773"/>
            <a:ext cx="3617945" cy="203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7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926736"/>
            <a:ext cx="6120680" cy="293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7A4E0E30-DADE-4E8D-9E86-14807DF90766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24" y="260648"/>
            <a:ext cx="6215584" cy="668039"/>
          </a:xfrm>
        </p:spPr>
        <p:txBody>
          <a:bodyPr/>
          <a:lstStyle/>
          <a:p>
            <a:pPr eaLnBrk="1" hangingPunct="1"/>
            <a:r>
              <a:rPr lang="en-US" sz="5400" dirty="0"/>
              <a:t>Garbage Collection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071563"/>
            <a:ext cx="8643968" cy="5253037"/>
          </a:xfrm>
        </p:spPr>
        <p:txBody>
          <a:bodyPr/>
          <a:lstStyle/>
          <a:p>
            <a:pPr marL="0" indent="0" eaLnBrk="1" hangingPunct="1">
              <a:spcAft>
                <a:spcPts val="600"/>
              </a:spcAft>
            </a:pPr>
            <a:r>
              <a:rPr lang="en-US" sz="3600" dirty="0">
                <a:cs typeface="Times New Roman" pitchFamily="18" charset="0"/>
              </a:rPr>
              <a:t> As shown in the previous figure, after the assignment statement </a:t>
            </a:r>
            <a:r>
              <a:rPr lang="en-US" sz="3600" b="1" dirty="0">
                <a:solidFill>
                  <a:srgbClr val="C00000"/>
                </a:solidFill>
                <a:cs typeface="Times New Roman" pitchFamily="18" charset="0"/>
              </a:rPr>
              <a:t>c1 = c2</a:t>
            </a:r>
            <a:r>
              <a:rPr lang="en-US" sz="3600" dirty="0">
                <a:cs typeface="Times New Roman" pitchFamily="18" charset="0"/>
              </a:rPr>
              <a:t>, </a:t>
            </a:r>
            <a:r>
              <a:rPr lang="en-US" sz="3600" b="1" dirty="0">
                <a:solidFill>
                  <a:srgbClr val="C00000"/>
                </a:solidFill>
                <a:cs typeface="Times New Roman" pitchFamily="18" charset="0"/>
              </a:rPr>
              <a:t>c1</a:t>
            </a:r>
            <a:r>
              <a:rPr lang="en-US" sz="3600" dirty="0">
                <a:cs typeface="Times New Roman" pitchFamily="18" charset="0"/>
              </a:rPr>
              <a:t> points to the same object referenced by </a:t>
            </a:r>
            <a:r>
              <a:rPr lang="en-US" sz="3600" b="1" dirty="0">
                <a:solidFill>
                  <a:srgbClr val="C00000"/>
                </a:solidFill>
                <a:cs typeface="Times New Roman" pitchFamily="18" charset="0"/>
              </a:rPr>
              <a:t>c2</a:t>
            </a:r>
            <a:r>
              <a:rPr lang="en-US" sz="3600" dirty="0">
                <a:cs typeface="Times New Roman" pitchFamily="18" charset="0"/>
              </a:rPr>
              <a:t>. </a:t>
            </a:r>
          </a:p>
          <a:p>
            <a:pPr marL="0" indent="0" eaLnBrk="1" hangingPunct="1">
              <a:spcAft>
                <a:spcPts val="600"/>
              </a:spcAft>
            </a:pPr>
            <a:r>
              <a:rPr lang="en-US" sz="3600" dirty="0">
                <a:cs typeface="Times New Roman" pitchFamily="18" charset="0"/>
              </a:rPr>
              <a:t> The object previously referenced by </a:t>
            </a:r>
            <a:r>
              <a:rPr lang="en-US" sz="3600" b="1" dirty="0">
                <a:solidFill>
                  <a:srgbClr val="C00000"/>
                </a:solidFill>
                <a:cs typeface="Times New Roman" pitchFamily="18" charset="0"/>
              </a:rPr>
              <a:t>c1</a:t>
            </a:r>
            <a:r>
              <a:rPr lang="en-US" sz="3600" dirty="0">
                <a:cs typeface="Times New Roman" pitchFamily="18" charset="0"/>
              </a:rPr>
              <a:t> is no longer referenced. </a:t>
            </a:r>
          </a:p>
          <a:p>
            <a:pPr marL="0" indent="0" eaLnBrk="1" hangingPunct="1">
              <a:spcAft>
                <a:spcPts val="600"/>
              </a:spcAft>
            </a:pPr>
            <a:r>
              <a:rPr lang="en-US" sz="3600" dirty="0">
                <a:cs typeface="Times New Roman" pitchFamily="18" charset="0"/>
              </a:rPr>
              <a:t> This object is known as </a:t>
            </a:r>
            <a:r>
              <a:rPr lang="en-US" sz="4400" b="1" dirty="0">
                <a:cs typeface="Times New Roman" pitchFamily="18" charset="0"/>
              </a:rPr>
              <a:t>garbage</a:t>
            </a:r>
            <a:r>
              <a:rPr lang="en-US" sz="3600" dirty="0">
                <a:cs typeface="Times New Roman" pitchFamily="18" charset="0"/>
              </a:rPr>
              <a:t>. </a:t>
            </a:r>
          </a:p>
          <a:p>
            <a:pPr marL="0" indent="0" eaLnBrk="1" hangingPunct="1">
              <a:spcAft>
                <a:spcPts val="600"/>
              </a:spcAft>
            </a:pPr>
            <a:r>
              <a:rPr lang="en-US" sz="3600" dirty="0">
                <a:cs typeface="Times New Roman" pitchFamily="18" charset="0"/>
              </a:rPr>
              <a:t> Garbage is automatically collected by </a:t>
            </a:r>
            <a:r>
              <a:rPr lang="en-US" sz="3600" b="1" dirty="0">
                <a:cs typeface="Times New Roman" pitchFamily="18" charset="0"/>
              </a:rPr>
              <a:t>JVM</a:t>
            </a:r>
            <a:r>
              <a:rPr lang="en-US" sz="3600" dirty="0">
                <a:cs typeface="Times New Roman" pitchFamily="18" charset="0"/>
              </a:rPr>
              <a:t>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D9156C81-DFCE-47E2-8D1E-D00E94E5B83F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88640"/>
            <a:ext cx="8462714" cy="740030"/>
          </a:xfrm>
        </p:spPr>
        <p:txBody>
          <a:bodyPr/>
          <a:lstStyle/>
          <a:p>
            <a:pPr eaLnBrk="1" hangingPunct="1"/>
            <a:r>
              <a:rPr lang="en-US" sz="5400" dirty="0"/>
              <a:t>OO Programming Concepts</a:t>
            </a:r>
          </a:p>
        </p:txBody>
      </p:sp>
      <p:sp>
        <p:nvSpPr>
          <p:cNvPr id="20484" name="Rectangle 16"/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485" name="Text Box 17"/>
          <p:cNvSpPr txBox="1">
            <a:spLocks noChangeArrowheads="1"/>
          </p:cNvSpPr>
          <p:nvPr/>
        </p:nvSpPr>
        <p:spPr bwMode="auto">
          <a:xfrm>
            <a:off x="214313" y="981097"/>
            <a:ext cx="8822183" cy="553997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800" dirty="0">
                <a:cs typeface="Courier New" pitchFamily="49" charset="0"/>
              </a:rPr>
              <a:t> Object-oriented programming (OOP) involves programming using objects. </a:t>
            </a:r>
          </a:p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800" dirty="0">
                <a:cs typeface="Courier New" pitchFamily="49" charset="0"/>
              </a:rPr>
              <a:t> An </a:t>
            </a:r>
            <a:r>
              <a:rPr lang="en-US" sz="2800" b="1" i="1" dirty="0">
                <a:cs typeface="Courier New" pitchFamily="49" charset="0"/>
              </a:rPr>
              <a:t>object</a:t>
            </a:r>
            <a:r>
              <a:rPr lang="en-US" sz="2800" dirty="0">
                <a:cs typeface="Courier New" pitchFamily="49" charset="0"/>
              </a:rPr>
              <a:t> represents an entity in the real world that can be distinctly identified. </a:t>
            </a:r>
          </a:p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800" dirty="0">
                <a:cs typeface="Courier New" pitchFamily="49" charset="0"/>
              </a:rPr>
              <a:t> For example, a </a:t>
            </a:r>
            <a:r>
              <a:rPr lang="en-US" sz="2800" b="1" i="1" dirty="0">
                <a:cs typeface="Courier New" pitchFamily="49" charset="0"/>
              </a:rPr>
              <a:t>student</a:t>
            </a:r>
            <a:r>
              <a:rPr lang="en-US" sz="2800" dirty="0">
                <a:cs typeface="Courier New" pitchFamily="49" charset="0"/>
              </a:rPr>
              <a:t>, a </a:t>
            </a:r>
            <a:r>
              <a:rPr lang="en-US" sz="2800" b="1" i="1" dirty="0">
                <a:cs typeface="Courier New" pitchFamily="49" charset="0"/>
              </a:rPr>
              <a:t>desk</a:t>
            </a:r>
            <a:r>
              <a:rPr lang="en-US" sz="2800" dirty="0">
                <a:cs typeface="Courier New" pitchFamily="49" charset="0"/>
              </a:rPr>
              <a:t>, a </a:t>
            </a:r>
            <a:r>
              <a:rPr lang="en-US" sz="2800" b="1" i="1" dirty="0">
                <a:cs typeface="Courier New" pitchFamily="49" charset="0"/>
              </a:rPr>
              <a:t>circle</a:t>
            </a:r>
            <a:r>
              <a:rPr lang="en-US" sz="2800" dirty="0">
                <a:cs typeface="Courier New" pitchFamily="49" charset="0"/>
              </a:rPr>
              <a:t>, a </a:t>
            </a:r>
            <a:r>
              <a:rPr lang="en-US" sz="2800" b="1" i="1" dirty="0">
                <a:cs typeface="Courier New" pitchFamily="49" charset="0"/>
              </a:rPr>
              <a:t>button</a:t>
            </a:r>
            <a:r>
              <a:rPr lang="en-US" sz="2800" dirty="0">
                <a:cs typeface="Courier New" pitchFamily="49" charset="0"/>
              </a:rPr>
              <a:t>, and even a </a:t>
            </a:r>
            <a:r>
              <a:rPr lang="en-US" sz="2800" b="1" dirty="0">
                <a:cs typeface="Courier New" pitchFamily="49" charset="0"/>
              </a:rPr>
              <a:t>loan</a:t>
            </a:r>
            <a:r>
              <a:rPr lang="en-US" sz="2800" dirty="0">
                <a:cs typeface="Courier New" pitchFamily="49" charset="0"/>
              </a:rPr>
              <a:t> can all be viewed as objects. </a:t>
            </a:r>
          </a:p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800" dirty="0">
                <a:cs typeface="Courier New" pitchFamily="49" charset="0"/>
              </a:rPr>
              <a:t> An object has a unique </a:t>
            </a:r>
            <a:r>
              <a:rPr lang="en-US" sz="2800" b="1" dirty="0">
                <a:solidFill>
                  <a:srgbClr val="C00000"/>
                </a:solidFill>
                <a:cs typeface="Courier New" pitchFamily="49" charset="0"/>
              </a:rPr>
              <a:t>identity</a:t>
            </a:r>
            <a:r>
              <a:rPr lang="en-US" sz="2800" dirty="0"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C00000"/>
                </a:solidFill>
                <a:cs typeface="Courier New" pitchFamily="49" charset="0"/>
              </a:rPr>
              <a:t>state</a:t>
            </a:r>
            <a:r>
              <a:rPr lang="en-US" sz="2800" dirty="0">
                <a:cs typeface="Courier New" pitchFamily="49" charset="0"/>
              </a:rPr>
              <a:t>, and </a:t>
            </a:r>
            <a:r>
              <a:rPr lang="en-US" sz="2800" b="1" dirty="0">
                <a:solidFill>
                  <a:srgbClr val="C00000"/>
                </a:solidFill>
                <a:cs typeface="Courier New" pitchFamily="49" charset="0"/>
              </a:rPr>
              <a:t>behaviors</a:t>
            </a:r>
            <a:r>
              <a:rPr lang="en-US" sz="2800" dirty="0">
                <a:cs typeface="Courier New" pitchFamily="49" charset="0"/>
              </a:rPr>
              <a:t>. </a:t>
            </a:r>
          </a:p>
          <a:p>
            <a:pPr marL="800100" lvl="1" indent="-3429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sz="2200" dirty="0">
                <a:cs typeface="Courier New" pitchFamily="49" charset="0"/>
              </a:rPr>
              <a:t>The </a:t>
            </a:r>
            <a:r>
              <a:rPr lang="en-US" sz="2200" b="1" i="1" dirty="0">
                <a:cs typeface="Courier New" pitchFamily="49" charset="0"/>
              </a:rPr>
              <a:t>state</a:t>
            </a:r>
            <a:r>
              <a:rPr lang="en-US" sz="2200" dirty="0">
                <a:cs typeface="Courier New" pitchFamily="49" charset="0"/>
              </a:rPr>
              <a:t> of an object consists of a set of </a:t>
            </a:r>
            <a:r>
              <a:rPr lang="en-US" sz="2200" i="1" dirty="0">
                <a:cs typeface="Courier New" pitchFamily="49" charset="0"/>
              </a:rPr>
              <a:t>data</a:t>
            </a:r>
            <a:r>
              <a:rPr lang="en-US" sz="2200" dirty="0">
                <a:cs typeface="Courier New" pitchFamily="49" charset="0"/>
              </a:rPr>
              <a:t> </a:t>
            </a:r>
            <a:r>
              <a:rPr lang="en-US" sz="2200" i="1" dirty="0">
                <a:cs typeface="Courier New" pitchFamily="49" charset="0"/>
              </a:rPr>
              <a:t>fields</a:t>
            </a:r>
            <a:r>
              <a:rPr lang="en-US" sz="2200" dirty="0">
                <a:cs typeface="Courier New" pitchFamily="49" charset="0"/>
              </a:rPr>
              <a:t> (also known as </a:t>
            </a:r>
            <a:r>
              <a:rPr lang="en-US" sz="2200" b="1" i="1" dirty="0">
                <a:cs typeface="Courier New" pitchFamily="49" charset="0"/>
              </a:rPr>
              <a:t>properties</a:t>
            </a:r>
            <a:r>
              <a:rPr lang="en-US" sz="2200" dirty="0">
                <a:cs typeface="Courier New" pitchFamily="49" charset="0"/>
              </a:rPr>
              <a:t>) with their current values. </a:t>
            </a:r>
          </a:p>
          <a:p>
            <a:pPr marL="800100" lvl="1" indent="-342900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sz="2200" dirty="0">
                <a:cs typeface="Courier New" pitchFamily="49" charset="0"/>
              </a:rPr>
              <a:t>The </a:t>
            </a:r>
            <a:r>
              <a:rPr lang="en-US" sz="2200" b="1" i="1" dirty="0">
                <a:cs typeface="Courier New" pitchFamily="49" charset="0"/>
              </a:rPr>
              <a:t>behavior</a:t>
            </a:r>
            <a:r>
              <a:rPr lang="en-US" sz="2200" dirty="0">
                <a:cs typeface="Courier New" pitchFamily="49" charset="0"/>
              </a:rPr>
              <a:t> of an object is defined by a set of </a:t>
            </a:r>
            <a:r>
              <a:rPr lang="en-US" sz="2200" b="1" dirty="0">
                <a:cs typeface="Courier New" pitchFamily="49" charset="0"/>
              </a:rPr>
              <a:t>methods</a:t>
            </a:r>
            <a:r>
              <a:rPr lang="en-US" sz="2200" dirty="0">
                <a:cs typeface="Courier New" pitchFamily="49" charset="0"/>
              </a:rPr>
              <a:t>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C7345A00-C347-4135-BB96-138BE6962DA1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9" y="188640"/>
            <a:ext cx="5438947" cy="740031"/>
          </a:xfrm>
        </p:spPr>
        <p:txBody>
          <a:bodyPr/>
          <a:lstStyle/>
          <a:p>
            <a:pPr eaLnBrk="1" hangingPunct="1"/>
            <a:r>
              <a:rPr lang="en-US" sz="5400" dirty="0"/>
              <a:t>The </a:t>
            </a:r>
            <a:r>
              <a:rPr lang="en-US" sz="6600" dirty="0">
                <a:solidFill>
                  <a:srgbClr val="C00000"/>
                </a:solidFill>
              </a:rPr>
              <a:t>Date</a:t>
            </a:r>
            <a:r>
              <a:rPr lang="en-US" sz="6600" dirty="0"/>
              <a:t> </a:t>
            </a:r>
            <a:r>
              <a:rPr lang="en-US" sz="5400" dirty="0"/>
              <a:t>Class</a:t>
            </a:r>
            <a:endParaRPr lang="en-US" sz="5400" dirty="0"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991600" cy="2076450"/>
          </a:xfrm>
        </p:spPr>
        <p:txBody>
          <a:bodyPr/>
          <a:lstStyle/>
          <a:p>
            <a:pPr marL="0" indent="0">
              <a:lnSpc>
                <a:spcPct val="90000"/>
              </a:lnSpc>
              <a:tabLst>
                <a:tab pos="0" algn="l"/>
              </a:tabLst>
            </a:pPr>
            <a:r>
              <a:rPr lang="en-US" sz="2800" dirty="0">
                <a:cs typeface="Times New Roman" pitchFamily="18" charset="0"/>
              </a:rPr>
              <a:t> Java provides a system-independent encapsulation of date and time in the </a:t>
            </a:r>
            <a:r>
              <a:rPr lang="en-US" sz="2800" b="1" dirty="0" err="1">
                <a:solidFill>
                  <a:srgbClr val="C00000"/>
                </a:solidFill>
                <a:cs typeface="Times New Roman" pitchFamily="18" charset="0"/>
              </a:rPr>
              <a:t>java.util.Date</a:t>
            </a:r>
            <a:r>
              <a:rPr lang="en-US" sz="2800" dirty="0">
                <a:cs typeface="Times New Roman" pitchFamily="18" charset="0"/>
              </a:rPr>
              <a:t> class. </a:t>
            </a:r>
          </a:p>
          <a:p>
            <a:pPr marL="0" indent="0">
              <a:lnSpc>
                <a:spcPct val="90000"/>
              </a:lnSpc>
              <a:tabLst>
                <a:tab pos="0" algn="l"/>
              </a:tabLst>
            </a:pPr>
            <a:r>
              <a:rPr lang="en-US" sz="2800" dirty="0">
                <a:cs typeface="Times New Roman" pitchFamily="18" charset="0"/>
              </a:rPr>
              <a:t> You can use the </a:t>
            </a:r>
            <a:r>
              <a:rPr lang="en-US" sz="2800" b="1" dirty="0">
                <a:solidFill>
                  <a:srgbClr val="C00000"/>
                </a:solidFill>
                <a:cs typeface="Times New Roman" pitchFamily="18" charset="0"/>
              </a:rPr>
              <a:t>Date</a:t>
            </a:r>
            <a:r>
              <a:rPr lang="en-US" sz="2800" dirty="0">
                <a:cs typeface="Times New Roman" pitchFamily="18" charset="0"/>
              </a:rPr>
              <a:t> class to create an instance for the current date and time and use its </a:t>
            </a:r>
            <a:r>
              <a:rPr lang="en-US" sz="2800" b="1" dirty="0" err="1">
                <a:solidFill>
                  <a:srgbClr val="C00000"/>
                </a:solidFill>
                <a:cs typeface="Times New Roman" pitchFamily="18" charset="0"/>
              </a:rPr>
              <a:t>toString</a:t>
            </a:r>
            <a:r>
              <a:rPr lang="en-US" sz="2800" dirty="0">
                <a:cs typeface="Times New Roman" pitchFamily="18" charset="0"/>
              </a:rPr>
              <a:t> method to return the date and time as a </a:t>
            </a:r>
            <a:r>
              <a:rPr lang="en-US" sz="2800" b="1" dirty="0">
                <a:cs typeface="Times New Roman" pitchFamily="18" charset="0"/>
              </a:rPr>
              <a:t>string</a:t>
            </a:r>
            <a:r>
              <a:rPr lang="en-US" sz="2800" dirty="0">
                <a:cs typeface="Times New Roman" pitchFamily="18" charset="0"/>
              </a:rPr>
              <a:t>. </a:t>
            </a:r>
            <a:endParaRPr lang="en-US" sz="2800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0" y="27543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437610"/>
            <a:ext cx="8856984" cy="230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4A85D6C7-1D21-4B1F-B25E-4D02B1E60131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260648"/>
            <a:ext cx="6950546" cy="668022"/>
          </a:xfrm>
        </p:spPr>
        <p:txBody>
          <a:bodyPr/>
          <a:lstStyle/>
          <a:p>
            <a:pPr eaLnBrk="1" hangingPunct="1"/>
            <a:r>
              <a:rPr lang="en-US" sz="5400" dirty="0"/>
              <a:t>The </a:t>
            </a:r>
            <a:r>
              <a:rPr lang="en-US" sz="5400" dirty="0">
                <a:solidFill>
                  <a:srgbClr val="C00000"/>
                </a:solidFill>
              </a:rPr>
              <a:t>Date</a:t>
            </a:r>
            <a:r>
              <a:rPr lang="en-US" sz="5400" dirty="0"/>
              <a:t> Class Example</a:t>
            </a:r>
            <a:endParaRPr lang="en-US" sz="5400" dirty="0"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72816"/>
            <a:ext cx="8884096" cy="3456384"/>
          </a:xfrm>
        </p:spPr>
        <p:txBody>
          <a:bodyPr/>
          <a:lstStyle/>
          <a:p>
            <a:pPr marL="0" indent="0">
              <a:tabLst>
                <a:tab pos="0" algn="l"/>
              </a:tabLst>
            </a:pPr>
            <a:r>
              <a:rPr lang="en-US" sz="4000" dirty="0">
                <a:cs typeface="Times New Roman" pitchFamily="18" charset="0"/>
              </a:rPr>
              <a:t> For example, the following code: </a:t>
            </a:r>
          </a:p>
          <a:p>
            <a:pPr marL="0" indent="0" algn="ctr" eaLnBrk="1" hangingPunct="1">
              <a:buFont typeface="Monotype Sorts" pitchFamily="2" charset="2"/>
              <a:buNone/>
              <a:tabLst>
                <a:tab pos="0" algn="l"/>
              </a:tabLst>
            </a:pPr>
            <a:r>
              <a:rPr lang="en-US" sz="3600" b="1" dirty="0" err="1">
                <a:solidFill>
                  <a:srgbClr val="C00000"/>
                </a:solidFill>
                <a:cs typeface="Times New Roman" pitchFamily="18" charset="0"/>
              </a:rPr>
              <a:t>java.util.Date</a:t>
            </a:r>
            <a:r>
              <a:rPr lang="en-US" sz="3600" b="1" dirty="0">
                <a:solidFill>
                  <a:srgbClr val="C00000"/>
                </a:solidFill>
                <a:cs typeface="Times New Roman" pitchFamily="18" charset="0"/>
              </a:rPr>
              <a:t> date = new </a:t>
            </a:r>
            <a:r>
              <a:rPr lang="en-US" sz="3600" b="1" dirty="0" err="1">
                <a:solidFill>
                  <a:srgbClr val="C00000"/>
                </a:solidFill>
                <a:cs typeface="Times New Roman" pitchFamily="18" charset="0"/>
              </a:rPr>
              <a:t>java.util.Date</a:t>
            </a:r>
            <a:r>
              <a:rPr lang="en-US" sz="3600" b="1" dirty="0">
                <a:solidFill>
                  <a:srgbClr val="C00000"/>
                </a:solidFill>
                <a:cs typeface="Times New Roman" pitchFamily="18" charset="0"/>
              </a:rPr>
              <a:t>();</a:t>
            </a:r>
          </a:p>
          <a:p>
            <a:pPr marL="0" indent="0" algn="ctr" eaLnBrk="1" hangingPunct="1">
              <a:buFont typeface="Monotype Sorts" pitchFamily="2" charset="2"/>
              <a:buNone/>
              <a:tabLst>
                <a:tab pos="0" algn="l"/>
              </a:tabLst>
            </a:pPr>
            <a:r>
              <a:rPr lang="en-US" sz="3600" b="1" dirty="0" err="1">
                <a:solidFill>
                  <a:srgbClr val="C00000"/>
                </a:solidFill>
                <a:cs typeface="Times New Roman" pitchFamily="18" charset="0"/>
              </a:rPr>
              <a:t>System.out.println</a:t>
            </a:r>
            <a:r>
              <a:rPr lang="en-US" sz="3600" b="1" dirty="0">
                <a:solidFill>
                  <a:srgbClr val="C00000"/>
                </a:solidFill>
                <a:cs typeface="Times New Roman" pitchFamily="18" charset="0"/>
              </a:rPr>
              <a:t>(</a:t>
            </a:r>
            <a:r>
              <a:rPr lang="en-US" sz="3600" b="1" dirty="0" err="1">
                <a:solidFill>
                  <a:srgbClr val="C00000"/>
                </a:solidFill>
                <a:cs typeface="Times New Roman" pitchFamily="18" charset="0"/>
              </a:rPr>
              <a:t>date.toString</a:t>
            </a:r>
            <a:r>
              <a:rPr lang="en-US" sz="3600" b="1" dirty="0">
                <a:solidFill>
                  <a:srgbClr val="C00000"/>
                </a:solidFill>
                <a:cs typeface="Times New Roman" pitchFamily="18" charset="0"/>
              </a:rPr>
              <a:t>());</a:t>
            </a:r>
          </a:p>
          <a:p>
            <a:pPr marL="400050" lvl="1" indent="0">
              <a:tabLst>
                <a:tab pos="0" algn="l"/>
              </a:tabLst>
            </a:pPr>
            <a:r>
              <a:rPr lang="en-US" sz="3600" dirty="0">
                <a:cs typeface="Times New Roman" pitchFamily="18" charset="0"/>
              </a:rPr>
              <a:t> displays a string like: </a:t>
            </a:r>
          </a:p>
          <a:p>
            <a:pPr marL="0" indent="0" eaLnBrk="1" hangingPunct="1">
              <a:buFont typeface="Monotype Sorts" pitchFamily="2" charset="2"/>
              <a:buNone/>
              <a:tabLst>
                <a:tab pos="0" algn="l"/>
              </a:tabLst>
            </a:pPr>
            <a:r>
              <a:rPr lang="en-US" sz="4000" dirty="0">
                <a:cs typeface="Times New Roman" pitchFamily="18" charset="0"/>
              </a:rPr>
              <a:t>		</a:t>
            </a:r>
            <a:r>
              <a:rPr lang="en-US" sz="4000" b="1" i="1" dirty="0">
                <a:cs typeface="Times New Roman" pitchFamily="18" charset="0"/>
              </a:rPr>
              <a:t>Mon Nov 04 19:50:54 IST 2013</a:t>
            </a:r>
            <a:endParaRPr lang="en-US" sz="4000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2744D5A4-02FE-44FC-8D17-549A72D5672A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314356" y="260648"/>
            <a:ext cx="5481780" cy="629918"/>
          </a:xfrm>
        </p:spPr>
        <p:txBody>
          <a:bodyPr/>
          <a:lstStyle/>
          <a:p>
            <a:pPr eaLnBrk="1" hangingPunct="1"/>
            <a:r>
              <a:rPr lang="en-US" sz="5400" dirty="0"/>
              <a:t>The </a:t>
            </a:r>
            <a:r>
              <a:rPr lang="en-US" sz="5400" dirty="0">
                <a:solidFill>
                  <a:srgbClr val="C00000"/>
                </a:solidFill>
              </a:rPr>
              <a:t>Random</a:t>
            </a:r>
            <a:r>
              <a:rPr lang="en-US" sz="5400" dirty="0"/>
              <a:t> Class</a:t>
            </a:r>
            <a:endParaRPr lang="en-US" sz="5400" dirty="0">
              <a:latin typeface="Book Antiqua" pitchFamily="18" charset="0"/>
              <a:hlinkClick r:id="rId2" action="ppaction://program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81096"/>
            <a:ext cx="8991600" cy="1747838"/>
          </a:xfrm>
        </p:spPr>
        <p:txBody>
          <a:bodyPr/>
          <a:lstStyle/>
          <a:p>
            <a:pPr marL="0" indent="0">
              <a:lnSpc>
                <a:spcPct val="90000"/>
              </a:lnSpc>
              <a:tabLst>
                <a:tab pos="0" algn="l"/>
              </a:tabLst>
            </a:pPr>
            <a:r>
              <a:rPr lang="en-US" sz="2800" dirty="0"/>
              <a:t> You have used </a:t>
            </a:r>
            <a:r>
              <a:rPr lang="en-US" sz="2800" b="1" dirty="0" err="1">
                <a:solidFill>
                  <a:srgbClr val="C00000"/>
                </a:solidFill>
              </a:rPr>
              <a:t>Math.random</a:t>
            </a:r>
            <a:r>
              <a:rPr lang="en-US" sz="2800" b="1" dirty="0">
                <a:solidFill>
                  <a:srgbClr val="C00000"/>
                </a:solidFill>
              </a:rPr>
              <a:t>() </a:t>
            </a:r>
            <a:r>
              <a:rPr lang="en-US" sz="2800" dirty="0"/>
              <a:t>to obtain a random double value between </a:t>
            </a:r>
            <a:r>
              <a:rPr lang="en-US" sz="2800" b="1" dirty="0"/>
              <a:t>0.0</a:t>
            </a:r>
            <a:r>
              <a:rPr lang="en-US" sz="2800" dirty="0"/>
              <a:t> and </a:t>
            </a:r>
            <a:r>
              <a:rPr lang="en-US" sz="2800" b="1" dirty="0"/>
              <a:t>1.0</a:t>
            </a:r>
            <a:r>
              <a:rPr lang="en-US" sz="2800" dirty="0"/>
              <a:t> (</a:t>
            </a:r>
            <a:r>
              <a:rPr lang="en-US" sz="2000" dirty="0"/>
              <a:t>excluding 1.0</a:t>
            </a:r>
            <a:r>
              <a:rPr lang="en-US" sz="2800" dirty="0"/>
              <a:t>). </a:t>
            </a:r>
          </a:p>
          <a:p>
            <a:pPr marL="0" indent="0">
              <a:lnSpc>
                <a:spcPct val="90000"/>
              </a:lnSpc>
              <a:tabLst>
                <a:tab pos="0" algn="l"/>
              </a:tabLst>
            </a:pPr>
            <a:r>
              <a:rPr lang="en-US" sz="2800" dirty="0"/>
              <a:t> A more useful random number generator is provided in the </a:t>
            </a:r>
            <a:r>
              <a:rPr lang="en-US" b="1" dirty="0" err="1">
                <a:solidFill>
                  <a:srgbClr val="C00000"/>
                </a:solidFill>
              </a:rPr>
              <a:t>java.util.Random</a:t>
            </a:r>
            <a:r>
              <a:rPr lang="en-US" sz="2800" dirty="0"/>
              <a:t> class. </a:t>
            </a:r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0" y="27543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0" y="26447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38" y="2996952"/>
            <a:ext cx="8056923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4B330895-91D1-4568-8AA6-8241E241D042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60648"/>
            <a:ext cx="8572559" cy="668022"/>
          </a:xfrm>
        </p:spPr>
        <p:txBody>
          <a:bodyPr/>
          <a:lstStyle/>
          <a:p>
            <a:pPr eaLnBrk="1" hangingPunct="1"/>
            <a:r>
              <a:rPr lang="en-US" sz="4800" dirty="0"/>
              <a:t>Instance Variables, and Methods </a:t>
            </a:r>
          </a:p>
        </p:txBody>
      </p:sp>
      <p:sp>
        <p:nvSpPr>
          <p:cNvPr id="38916" name="Rectangle 8"/>
          <p:cNvSpPr>
            <a:spLocks noChangeArrowheads="1"/>
          </p:cNvSpPr>
          <p:nvPr/>
        </p:nvSpPr>
        <p:spPr bwMode="auto">
          <a:xfrm>
            <a:off x="500062" y="1285875"/>
            <a:ext cx="8358217" cy="4357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>
              <a:buFont typeface="Wingdings" pitchFamily="2" charset="2"/>
              <a:buChar char="v"/>
            </a:pPr>
            <a:r>
              <a:rPr lang="en-US" sz="4000" dirty="0"/>
              <a:t> </a:t>
            </a:r>
            <a:r>
              <a:rPr lang="en-US" sz="4000" b="1" dirty="0"/>
              <a:t>Instance variables </a:t>
            </a:r>
            <a:r>
              <a:rPr lang="en-US" sz="4000" dirty="0"/>
              <a:t>belong to a specific instance. </a:t>
            </a:r>
          </a:p>
          <a:p>
            <a:endParaRPr lang="en-US" sz="4000" dirty="0"/>
          </a:p>
          <a:p>
            <a:pPr>
              <a:buFont typeface="Wingdings" pitchFamily="2" charset="2"/>
              <a:buChar char="v"/>
            </a:pPr>
            <a:r>
              <a:rPr lang="en-US" sz="4000" dirty="0"/>
              <a:t> </a:t>
            </a:r>
            <a:r>
              <a:rPr lang="en-US" sz="4000" b="1" dirty="0"/>
              <a:t>Instance methods </a:t>
            </a:r>
            <a:r>
              <a:rPr lang="en-US" sz="4000" dirty="0"/>
              <a:t>are invoked by an instance of the class.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C7E2F038-E0D8-4A00-B3F9-4F63FC1085F6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81" y="285733"/>
            <a:ext cx="8643937" cy="642937"/>
          </a:xfrm>
        </p:spPr>
        <p:txBody>
          <a:bodyPr/>
          <a:lstStyle/>
          <a:p>
            <a:pPr eaLnBrk="1" hangingPunct="1"/>
            <a:r>
              <a:rPr lang="en-US" sz="5400" dirty="0">
                <a:solidFill>
                  <a:srgbClr val="C00000"/>
                </a:solidFill>
              </a:rPr>
              <a:t>Static</a:t>
            </a:r>
            <a:r>
              <a:rPr lang="en-US" sz="5400" dirty="0"/>
              <a:t> </a:t>
            </a:r>
            <a:r>
              <a:rPr lang="en-US" sz="3600" dirty="0"/>
              <a:t>Variables, Constants, and Methods</a:t>
            </a:r>
            <a:endParaRPr lang="en-US" sz="3600" dirty="0">
              <a:latin typeface="Courier"/>
            </a:endParaRPr>
          </a:p>
        </p:txBody>
      </p:sp>
      <p:sp>
        <p:nvSpPr>
          <p:cNvPr id="39940" name="Text Box 6"/>
          <p:cNvSpPr txBox="1">
            <a:spLocks noChangeArrowheads="1"/>
          </p:cNvSpPr>
          <p:nvPr/>
        </p:nvSpPr>
        <p:spPr bwMode="auto">
          <a:xfrm>
            <a:off x="285750" y="1214438"/>
            <a:ext cx="8572530" cy="510909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3200" dirty="0"/>
              <a:t> </a:t>
            </a:r>
            <a:r>
              <a:rPr lang="en-US" sz="3200" b="1" dirty="0">
                <a:solidFill>
                  <a:srgbClr val="C00000"/>
                </a:solidFill>
              </a:rPr>
              <a:t>Static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C00000"/>
                </a:solidFill>
              </a:rPr>
              <a:t>variables</a:t>
            </a:r>
            <a:r>
              <a:rPr lang="en-US" sz="3200" dirty="0"/>
              <a:t> are shared by all the instances of the class.</a:t>
            </a:r>
          </a:p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3200" dirty="0"/>
              <a:t> </a:t>
            </a:r>
            <a:r>
              <a:rPr lang="en-US" sz="3200" b="1" dirty="0">
                <a:solidFill>
                  <a:srgbClr val="C00000"/>
                </a:solidFill>
              </a:rPr>
              <a:t>Static methods </a:t>
            </a:r>
            <a:r>
              <a:rPr lang="en-US" sz="3200" dirty="0"/>
              <a:t>are not tied to a specific object. </a:t>
            </a:r>
          </a:p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3200" dirty="0"/>
              <a:t> </a:t>
            </a:r>
            <a:r>
              <a:rPr lang="en-US" sz="3200" b="1" dirty="0">
                <a:solidFill>
                  <a:srgbClr val="C00000"/>
                </a:solidFill>
              </a:rPr>
              <a:t>Static constants </a:t>
            </a:r>
            <a:r>
              <a:rPr lang="en-US" sz="3200" dirty="0"/>
              <a:t>are final variables shared by all the instances of the class.</a:t>
            </a:r>
          </a:p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3200" dirty="0"/>
              <a:t> To declare static </a:t>
            </a:r>
            <a:r>
              <a:rPr lang="en-US" sz="3200" b="1" i="1" dirty="0"/>
              <a:t>variables</a:t>
            </a:r>
            <a:r>
              <a:rPr lang="en-US" sz="3200" dirty="0"/>
              <a:t>, </a:t>
            </a:r>
            <a:r>
              <a:rPr lang="en-US" sz="3200" b="1" i="1" dirty="0"/>
              <a:t>constants</a:t>
            </a:r>
            <a:r>
              <a:rPr lang="en-US" sz="3200" dirty="0"/>
              <a:t>, and </a:t>
            </a:r>
            <a:r>
              <a:rPr lang="en-US" sz="3200" b="1" i="1" dirty="0"/>
              <a:t>methods</a:t>
            </a:r>
            <a:r>
              <a:rPr lang="en-US" sz="3200" dirty="0"/>
              <a:t>, use the </a:t>
            </a:r>
            <a:r>
              <a:rPr lang="en-US" sz="5400" b="1" dirty="0">
                <a:solidFill>
                  <a:srgbClr val="C00000"/>
                </a:solidFill>
              </a:rPr>
              <a:t>static</a:t>
            </a:r>
            <a:r>
              <a:rPr lang="en-US" sz="5400" dirty="0"/>
              <a:t> </a:t>
            </a:r>
            <a:r>
              <a:rPr lang="en-US" sz="3200" dirty="0"/>
              <a:t>modifier.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014FBC39-A4EE-4263-B4C3-93CC8E13EBCC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332656"/>
            <a:ext cx="2126040" cy="596014"/>
          </a:xfrm>
        </p:spPr>
        <p:txBody>
          <a:bodyPr/>
          <a:lstStyle/>
          <a:p>
            <a:pPr eaLnBrk="1" hangingPunct="1"/>
            <a:r>
              <a:rPr lang="en-US" sz="6000" dirty="0">
                <a:solidFill>
                  <a:srgbClr val="C00000"/>
                </a:solidFill>
              </a:rPr>
              <a:t>Static</a:t>
            </a:r>
            <a:endParaRPr lang="en-US" dirty="0">
              <a:latin typeface="Courier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2000250" y="22288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2000250" y="22860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99" name="Rectangle 9"/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0" name="Rectangle 11"/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1" name="Rectangle 13"/>
          <p:cNvSpPr>
            <a:spLocks noChangeArrowheads="1"/>
          </p:cNvSpPr>
          <p:nvPr/>
        </p:nvSpPr>
        <p:spPr bwMode="auto">
          <a:xfrm>
            <a:off x="0" y="24765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2" y="2355785"/>
            <a:ext cx="3086341" cy="229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033" y="2420888"/>
            <a:ext cx="5674336" cy="2791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502" y="1124744"/>
            <a:ext cx="1950388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7919227" y="1988840"/>
            <a:ext cx="469197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88640"/>
            <a:ext cx="5150376" cy="741613"/>
          </a:xfrm>
        </p:spPr>
        <p:txBody>
          <a:bodyPr/>
          <a:lstStyle/>
          <a:p>
            <a:r>
              <a:rPr lang="en-CA" sz="5400" dirty="0">
                <a:solidFill>
                  <a:srgbClr val="C00000"/>
                </a:solidFill>
              </a:rPr>
              <a:t>Static</a:t>
            </a:r>
            <a:r>
              <a:rPr lang="en-CA" sz="5400" dirty="0"/>
              <a:t>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28670"/>
            <a:ext cx="8624918" cy="5105400"/>
          </a:xfrm>
        </p:spPr>
        <p:txBody>
          <a:bodyPr/>
          <a:lstStyle/>
          <a:p>
            <a:r>
              <a:rPr lang="en-CA" dirty="0"/>
              <a:t> It is a variable which belongs to the </a:t>
            </a:r>
            <a:r>
              <a:rPr lang="en-CA" b="1" dirty="0"/>
              <a:t>class </a:t>
            </a:r>
            <a:r>
              <a:rPr lang="en-CA" dirty="0"/>
              <a:t>and not to the </a:t>
            </a:r>
            <a:r>
              <a:rPr lang="en-CA" b="1" dirty="0"/>
              <a:t>object (instance</a:t>
            </a:r>
            <a:r>
              <a:rPr lang="en-CA" dirty="0"/>
              <a:t>).</a:t>
            </a:r>
          </a:p>
          <a:p>
            <a:r>
              <a:rPr lang="en-CA" dirty="0"/>
              <a:t> Static variables are </a:t>
            </a:r>
            <a:r>
              <a:rPr lang="en-CA" b="1" dirty="0">
                <a:solidFill>
                  <a:srgbClr val="C00000"/>
                </a:solidFill>
              </a:rPr>
              <a:t>initialized only once</a:t>
            </a:r>
            <a:r>
              <a:rPr lang="en-CA" dirty="0"/>
              <a:t>, at the start of the execution. These variables will be initialized first, before the initialization of any instance variables.</a:t>
            </a:r>
          </a:p>
          <a:p>
            <a:r>
              <a:rPr lang="en-CA" dirty="0"/>
              <a:t> A </a:t>
            </a:r>
            <a:r>
              <a:rPr lang="en-CA" b="1" dirty="0"/>
              <a:t>single copy</a:t>
            </a:r>
            <a:r>
              <a:rPr lang="en-CA" dirty="0"/>
              <a:t> to be shared by all instances of the class.</a:t>
            </a:r>
          </a:p>
          <a:p>
            <a:r>
              <a:rPr lang="en-CA" dirty="0"/>
              <a:t> A static variable can be </a:t>
            </a:r>
            <a:r>
              <a:rPr lang="en-CA" b="1" dirty="0"/>
              <a:t>accessed directly </a:t>
            </a:r>
            <a:r>
              <a:rPr lang="en-CA" dirty="0"/>
              <a:t>by the </a:t>
            </a:r>
            <a:r>
              <a:rPr lang="en-CA" b="1" dirty="0"/>
              <a:t>class name</a:t>
            </a:r>
            <a:r>
              <a:rPr lang="en-CA" dirty="0"/>
              <a:t> and doesn’t need any object.</a:t>
            </a:r>
          </a:p>
          <a:p>
            <a:pPr marL="0" indent="0" algn="ctr">
              <a:buNone/>
            </a:pPr>
            <a:r>
              <a:rPr lang="en-CA" dirty="0"/>
              <a:t>    Syntax : </a:t>
            </a:r>
            <a:r>
              <a:rPr lang="en-CA" dirty="0">
                <a:solidFill>
                  <a:srgbClr val="C00000"/>
                </a:solidFill>
              </a:rPr>
              <a:t>&lt;</a:t>
            </a:r>
            <a:r>
              <a:rPr lang="en-CA" b="1" i="1" dirty="0">
                <a:solidFill>
                  <a:srgbClr val="C00000"/>
                </a:solidFill>
              </a:rPr>
              <a:t>class-name&gt;.&lt;static-variable-name&gt;</a:t>
            </a:r>
            <a:endParaRPr lang="en-CA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8" y="188641"/>
            <a:ext cx="5496098" cy="740030"/>
          </a:xfrm>
        </p:spPr>
        <p:txBody>
          <a:bodyPr/>
          <a:lstStyle/>
          <a:p>
            <a:r>
              <a:rPr lang="en-CA" sz="5400" dirty="0">
                <a:solidFill>
                  <a:srgbClr val="C00000"/>
                </a:solidFill>
              </a:rPr>
              <a:t>Static</a:t>
            </a:r>
            <a:r>
              <a:rPr lang="en-CA" sz="5400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105400"/>
          </a:xfrm>
        </p:spPr>
        <p:txBody>
          <a:bodyPr/>
          <a:lstStyle/>
          <a:p>
            <a:r>
              <a:rPr lang="en-CA" sz="2800" dirty="0"/>
              <a:t> It is a method which </a:t>
            </a:r>
            <a:r>
              <a:rPr lang="en-CA" sz="2800" b="1" dirty="0"/>
              <a:t>belongs to the class </a:t>
            </a:r>
            <a:r>
              <a:rPr lang="en-CA" sz="2800" dirty="0"/>
              <a:t>and </a:t>
            </a:r>
            <a:r>
              <a:rPr lang="en-CA" sz="2800" b="1" dirty="0"/>
              <a:t>not </a:t>
            </a:r>
            <a:r>
              <a:rPr lang="en-CA" sz="2800" dirty="0"/>
              <a:t>to the </a:t>
            </a:r>
            <a:r>
              <a:rPr lang="en-CA" sz="2800" b="1" dirty="0"/>
              <a:t>object </a:t>
            </a:r>
            <a:r>
              <a:rPr lang="en-CA" sz="2800" dirty="0"/>
              <a:t>(instance).</a:t>
            </a:r>
          </a:p>
          <a:p>
            <a:r>
              <a:rPr lang="en-CA" sz="2800" dirty="0"/>
              <a:t> A </a:t>
            </a:r>
            <a:r>
              <a:rPr lang="en-CA" sz="2800" dirty="0">
                <a:solidFill>
                  <a:srgbClr val="C00000"/>
                </a:solidFill>
              </a:rPr>
              <a:t>static method </a:t>
            </a:r>
            <a:r>
              <a:rPr lang="en-CA" sz="2800" b="1" dirty="0">
                <a:solidFill>
                  <a:srgbClr val="C00000"/>
                </a:solidFill>
              </a:rPr>
              <a:t>can access only static data</a:t>
            </a:r>
            <a:r>
              <a:rPr lang="en-CA" sz="2800" dirty="0"/>
              <a:t>. It can not access non-static data (instance variables).</a:t>
            </a:r>
          </a:p>
          <a:p>
            <a:r>
              <a:rPr lang="en-CA" sz="2800" dirty="0"/>
              <a:t> A </a:t>
            </a:r>
            <a:r>
              <a:rPr lang="en-CA" sz="2800" dirty="0">
                <a:solidFill>
                  <a:srgbClr val="C00000"/>
                </a:solidFill>
              </a:rPr>
              <a:t>static method </a:t>
            </a:r>
            <a:r>
              <a:rPr lang="en-CA" sz="2800" b="1" dirty="0">
                <a:solidFill>
                  <a:srgbClr val="C00000"/>
                </a:solidFill>
              </a:rPr>
              <a:t>can call</a:t>
            </a:r>
            <a:r>
              <a:rPr lang="en-CA" sz="2800" dirty="0">
                <a:solidFill>
                  <a:srgbClr val="C00000"/>
                </a:solidFill>
              </a:rPr>
              <a:t> </a:t>
            </a:r>
            <a:r>
              <a:rPr lang="en-CA" sz="2800" b="1" dirty="0">
                <a:solidFill>
                  <a:srgbClr val="C00000"/>
                </a:solidFill>
              </a:rPr>
              <a:t>only</a:t>
            </a:r>
            <a:r>
              <a:rPr lang="en-CA" sz="2800" dirty="0">
                <a:solidFill>
                  <a:srgbClr val="C00000"/>
                </a:solidFill>
              </a:rPr>
              <a:t> other </a:t>
            </a:r>
            <a:r>
              <a:rPr lang="en-CA" sz="2800" b="1" dirty="0">
                <a:solidFill>
                  <a:srgbClr val="C00000"/>
                </a:solidFill>
              </a:rPr>
              <a:t>static methods</a:t>
            </a:r>
            <a:r>
              <a:rPr lang="en-CA" sz="2800" b="1" dirty="0"/>
              <a:t> </a:t>
            </a:r>
            <a:r>
              <a:rPr lang="en-CA" sz="2800" dirty="0"/>
              <a:t>and can not call a non-static method from it.</a:t>
            </a:r>
          </a:p>
          <a:p>
            <a:r>
              <a:rPr lang="en-CA" sz="2800" dirty="0"/>
              <a:t> A static method can be </a:t>
            </a:r>
            <a:r>
              <a:rPr lang="en-CA" sz="2800" b="1" dirty="0"/>
              <a:t>accessed directly </a:t>
            </a:r>
            <a:r>
              <a:rPr lang="en-CA" sz="2800" dirty="0"/>
              <a:t>by the </a:t>
            </a:r>
            <a:r>
              <a:rPr lang="en-CA" sz="2800" b="1" dirty="0"/>
              <a:t>class name</a:t>
            </a:r>
            <a:r>
              <a:rPr lang="en-CA" sz="2800" dirty="0"/>
              <a:t> and doesn’t need any object.</a:t>
            </a:r>
          </a:p>
          <a:p>
            <a:pPr algn="ctr">
              <a:buNone/>
            </a:pPr>
            <a:r>
              <a:rPr lang="en-CA" sz="2800" dirty="0"/>
              <a:t>Syntax : </a:t>
            </a:r>
            <a:r>
              <a:rPr lang="en-CA" sz="2800" dirty="0">
                <a:solidFill>
                  <a:srgbClr val="C00000"/>
                </a:solidFill>
              </a:rPr>
              <a:t>&lt;</a:t>
            </a:r>
            <a:r>
              <a:rPr lang="en-CA" sz="2800" b="1" i="1" dirty="0">
                <a:solidFill>
                  <a:srgbClr val="C00000"/>
                </a:solidFill>
              </a:rPr>
              <a:t>class-name&gt;.&lt;static-method-name&gt;</a:t>
            </a:r>
            <a:endParaRPr lang="en-CA" sz="2800" dirty="0">
              <a:solidFill>
                <a:srgbClr val="C00000"/>
              </a:solidFill>
            </a:endParaRPr>
          </a:p>
          <a:p>
            <a:r>
              <a:rPr lang="en-CA" sz="2800" dirty="0"/>
              <a:t> A static method cannot refer to “</a:t>
            </a:r>
            <a:r>
              <a:rPr lang="en-CA" sz="2800" b="1" dirty="0"/>
              <a:t>this</a:t>
            </a:r>
            <a:r>
              <a:rPr lang="en-CA" sz="2800" dirty="0"/>
              <a:t>” or “</a:t>
            </a:r>
            <a:r>
              <a:rPr lang="en-CA" sz="2800" b="1" dirty="0"/>
              <a:t>super</a:t>
            </a:r>
            <a:r>
              <a:rPr lang="en-CA" sz="2800" dirty="0"/>
              <a:t>” keywords in anyway.</a:t>
            </a:r>
          </a:p>
          <a:p>
            <a:pPr algn="ctr">
              <a:buNone/>
            </a:pPr>
            <a:r>
              <a:rPr lang="en-CA" sz="2000" b="1" dirty="0"/>
              <a:t>main method is static, since it must be accessible for an </a:t>
            </a:r>
          </a:p>
          <a:p>
            <a:pPr algn="ctr">
              <a:buNone/>
            </a:pPr>
            <a:r>
              <a:rPr lang="en-CA" sz="2000" b="1" dirty="0"/>
              <a:t>application to run, before any instantiation takes place.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4703440" cy="715963"/>
          </a:xfrm>
        </p:spPr>
        <p:txBody>
          <a:bodyPr/>
          <a:lstStyle/>
          <a:p>
            <a:r>
              <a:rPr lang="en-CA" sz="5400" dirty="0">
                <a:solidFill>
                  <a:srgbClr val="C00000"/>
                </a:solidFill>
              </a:rPr>
              <a:t>Static</a:t>
            </a:r>
            <a:r>
              <a:rPr lang="en-CA" sz="5400" dirty="0"/>
              <a:t> example</a:t>
            </a:r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1058964"/>
            <a:ext cx="7072362" cy="582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 descr="java-static-variabl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07472" y="5368468"/>
            <a:ext cx="3429024" cy="14895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66" y="212707"/>
            <a:ext cx="6610098" cy="715963"/>
          </a:xfrm>
        </p:spPr>
        <p:txBody>
          <a:bodyPr/>
          <a:lstStyle/>
          <a:p>
            <a:r>
              <a:rPr lang="en-CA" sz="5400" dirty="0">
                <a:solidFill>
                  <a:srgbClr val="C00000"/>
                </a:solidFill>
              </a:rPr>
              <a:t>Static</a:t>
            </a:r>
            <a:r>
              <a:rPr lang="en-CA" sz="5400" dirty="0"/>
              <a:t> example </a:t>
            </a:r>
            <a:r>
              <a:rPr lang="en-CA" dirty="0"/>
              <a:t>cont.</a:t>
            </a:r>
            <a:endParaRPr lang="en-CA" sz="5400" dirty="0"/>
          </a:p>
        </p:txBody>
      </p:sp>
      <p:sp>
        <p:nvSpPr>
          <p:cNvPr id="5" name="Rectangle 4"/>
          <p:cNvSpPr/>
          <p:nvPr/>
        </p:nvSpPr>
        <p:spPr>
          <a:xfrm>
            <a:off x="357158" y="1142984"/>
            <a:ext cx="86439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CA" sz="3200" dirty="0">
                <a:latin typeface="+mn-lt"/>
              </a:rPr>
              <a:t> Following diagram shows , how reference variables &amp; objects are created and static variables are accessed by the different instances.</a:t>
            </a:r>
          </a:p>
        </p:txBody>
      </p:sp>
      <p:pic>
        <p:nvPicPr>
          <p:cNvPr id="51204" name="Picture 4" descr="java-stat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686049"/>
            <a:ext cx="7781925" cy="41719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7E157D21-2421-48DA-855E-74FA64FB7D36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0"/>
            <a:ext cx="6900892" cy="966766"/>
          </a:xfrm>
        </p:spPr>
        <p:txBody>
          <a:bodyPr/>
          <a:lstStyle/>
          <a:p>
            <a:r>
              <a:rPr lang="en-US" sz="5400" dirty="0"/>
              <a:t>Objects and Classes </a:t>
            </a:r>
          </a:p>
        </p:txBody>
      </p:sp>
      <p:sp>
        <p:nvSpPr>
          <p:cNvPr id="1029" name="Rectangle 3"/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30" name="Text Box 5"/>
          <p:cNvSpPr txBox="1">
            <a:spLocks noChangeArrowheads="1"/>
          </p:cNvSpPr>
          <p:nvPr/>
        </p:nvSpPr>
        <p:spPr bwMode="auto">
          <a:xfrm>
            <a:off x="584448" y="1124744"/>
            <a:ext cx="8452048" cy="544764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sz="2800" dirty="0">
                <a:cs typeface="Times New Roman" pitchFamily="18" charset="0"/>
              </a:rPr>
              <a:t>An object has both a </a:t>
            </a:r>
            <a:r>
              <a:rPr lang="en-US" sz="2800" b="1" i="1" dirty="0">
                <a:solidFill>
                  <a:srgbClr val="C00000"/>
                </a:solidFill>
                <a:cs typeface="Times New Roman" pitchFamily="18" charset="0"/>
              </a:rPr>
              <a:t>state</a:t>
            </a:r>
            <a:r>
              <a:rPr lang="en-US" sz="2800" dirty="0">
                <a:cs typeface="Times New Roman" pitchFamily="18" charset="0"/>
              </a:rPr>
              <a:t> and </a:t>
            </a:r>
            <a:r>
              <a:rPr lang="en-US" sz="2800" b="1" i="1" dirty="0">
                <a:solidFill>
                  <a:srgbClr val="C00000"/>
                </a:solidFill>
                <a:cs typeface="Times New Roman" pitchFamily="18" charset="0"/>
              </a:rPr>
              <a:t>behavior</a:t>
            </a:r>
            <a:r>
              <a:rPr lang="en-US" sz="2800" dirty="0">
                <a:cs typeface="Times New Roman" pitchFamily="18" charset="0"/>
              </a:rPr>
              <a:t>. </a:t>
            </a:r>
          </a:p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sz="2800" dirty="0"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C00000"/>
                </a:solidFill>
                <a:cs typeface="Times New Roman" pitchFamily="18" charset="0"/>
              </a:rPr>
              <a:t>state</a:t>
            </a:r>
            <a:r>
              <a:rPr lang="en-US" sz="2800" dirty="0">
                <a:cs typeface="Times New Roman" pitchFamily="18" charset="0"/>
              </a:rPr>
              <a:t> defines the object, and the </a:t>
            </a:r>
            <a:r>
              <a:rPr lang="en-US" sz="2800" b="1" i="1" dirty="0">
                <a:solidFill>
                  <a:srgbClr val="C00000"/>
                </a:solidFill>
                <a:cs typeface="Times New Roman" pitchFamily="18" charset="0"/>
              </a:rPr>
              <a:t>behavior</a:t>
            </a:r>
            <a:r>
              <a:rPr lang="en-US" sz="2800" dirty="0">
                <a:cs typeface="Times New Roman" pitchFamily="18" charset="0"/>
              </a:rPr>
              <a:t> defines what the object does.</a:t>
            </a:r>
          </a:p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800" b="1" i="1" dirty="0">
                <a:solidFill>
                  <a:srgbClr val="C00000"/>
                </a:solidFill>
                <a:cs typeface="Times New Roman" pitchFamily="18" charset="0"/>
              </a:rPr>
              <a:t> Classes</a:t>
            </a:r>
            <a:r>
              <a:rPr lang="en-US" sz="2800" dirty="0">
                <a:cs typeface="Times New Roman" pitchFamily="18" charset="0"/>
              </a:rPr>
              <a:t> are constructs that define objects of the same type. </a:t>
            </a:r>
          </a:p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800" dirty="0">
                <a:cs typeface="Times New Roman" pitchFamily="18" charset="0"/>
              </a:rPr>
              <a:t> A Java class uses </a:t>
            </a:r>
            <a:r>
              <a:rPr lang="en-US" sz="2800" b="1" i="1" dirty="0">
                <a:solidFill>
                  <a:srgbClr val="C00000"/>
                </a:solidFill>
                <a:cs typeface="Times New Roman" pitchFamily="18" charset="0"/>
              </a:rPr>
              <a:t>variables</a:t>
            </a:r>
            <a:r>
              <a:rPr lang="en-US" sz="2800" dirty="0">
                <a:cs typeface="Times New Roman" pitchFamily="18" charset="0"/>
              </a:rPr>
              <a:t> to define data fields and </a:t>
            </a:r>
            <a:r>
              <a:rPr lang="en-US" sz="2800" b="1" i="1" dirty="0">
                <a:solidFill>
                  <a:srgbClr val="C00000"/>
                </a:solidFill>
                <a:cs typeface="Times New Roman" pitchFamily="18" charset="0"/>
              </a:rPr>
              <a:t>methods</a:t>
            </a:r>
            <a:r>
              <a:rPr lang="en-US" sz="2800" dirty="0">
                <a:cs typeface="Times New Roman" pitchFamily="18" charset="0"/>
              </a:rPr>
              <a:t> to define behaviors. </a:t>
            </a:r>
          </a:p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800" dirty="0">
                <a:cs typeface="Times New Roman" pitchFamily="18" charset="0"/>
              </a:rPr>
              <a:t> Additionally, a class provides a special type of methods, known as </a:t>
            </a:r>
            <a:r>
              <a:rPr lang="en-US" sz="3200" b="1" dirty="0">
                <a:solidFill>
                  <a:srgbClr val="C00000"/>
                </a:solidFill>
                <a:cs typeface="Times New Roman" pitchFamily="18" charset="0"/>
              </a:rPr>
              <a:t>constructors</a:t>
            </a:r>
            <a:r>
              <a:rPr lang="en-US" sz="2800" dirty="0">
                <a:cs typeface="Times New Roman" pitchFamily="18" charset="0"/>
              </a:rPr>
              <a:t>, which are invoked to construct objects from the class.</a:t>
            </a:r>
            <a:endParaRPr lang="en-US" sz="2800" dirty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552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50AF027A-8BB8-48C9-8047-29837B277333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285738"/>
            <a:ext cx="6786610" cy="550974"/>
          </a:xfrm>
        </p:spPr>
        <p:txBody>
          <a:bodyPr/>
          <a:lstStyle/>
          <a:p>
            <a:pPr eaLnBrk="1" hangingPunct="1"/>
            <a:r>
              <a:rPr lang="en-US" sz="5400" dirty="0"/>
              <a:t>Visibility Modifiers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96752"/>
            <a:ext cx="8643937" cy="1143000"/>
          </a:xfrm>
        </p:spPr>
        <p:txBody>
          <a:bodyPr/>
          <a:lstStyle/>
          <a:p>
            <a:pPr marL="0" indent="0" eaLnBrk="1" hangingPunct="1">
              <a:spcBef>
                <a:spcPct val="100000"/>
              </a:spcBef>
            </a:pPr>
            <a:r>
              <a:rPr lang="en-US" sz="3000"/>
              <a:t> </a:t>
            </a:r>
            <a:r>
              <a:rPr lang="en-US" b="1">
                <a:solidFill>
                  <a:srgbClr val="C00000"/>
                </a:solidFill>
              </a:rPr>
              <a:t>By default</a:t>
            </a:r>
            <a:r>
              <a:rPr lang="en-US" sz="3000"/>
              <a:t>, the </a:t>
            </a:r>
            <a:r>
              <a:rPr lang="en-US" sz="3000" b="1" i="1"/>
              <a:t>class</a:t>
            </a:r>
            <a:r>
              <a:rPr lang="en-US" sz="3000"/>
              <a:t>, </a:t>
            </a:r>
            <a:r>
              <a:rPr lang="en-US" sz="3000" b="1" i="1"/>
              <a:t>variable</a:t>
            </a:r>
            <a:r>
              <a:rPr lang="en-US" sz="3000"/>
              <a:t>, or </a:t>
            </a:r>
            <a:r>
              <a:rPr lang="en-US" sz="3000" b="1" i="1"/>
              <a:t>method</a:t>
            </a:r>
            <a:r>
              <a:rPr lang="en-US" sz="3000"/>
              <a:t> can be</a:t>
            </a:r>
            <a:br>
              <a:rPr lang="en-US" sz="3000"/>
            </a:br>
            <a:r>
              <a:rPr lang="en-US" sz="3000"/>
              <a:t>accessed by any class in the same package.</a:t>
            </a:r>
            <a:r>
              <a:rPr lang="en-US" sz="2800"/>
              <a:t> </a:t>
            </a:r>
            <a:endParaRPr lang="en-US" sz="2600"/>
          </a:p>
        </p:txBody>
      </p:sp>
      <p:sp>
        <p:nvSpPr>
          <p:cNvPr id="40965" name="Rectangle 9"/>
          <p:cNvSpPr>
            <a:spLocks noChangeArrowheads="1"/>
          </p:cNvSpPr>
          <p:nvPr/>
        </p:nvSpPr>
        <p:spPr bwMode="auto">
          <a:xfrm>
            <a:off x="304800" y="2276872"/>
            <a:ext cx="8686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49263" indent="-449263"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</a:pPr>
            <a:r>
              <a:rPr lang="en-US" sz="4000" b="1" dirty="0">
                <a:solidFill>
                  <a:srgbClr val="C00000"/>
                </a:solidFill>
                <a:latin typeface="+mn-lt"/>
              </a:rPr>
              <a:t>public</a:t>
            </a:r>
            <a:r>
              <a:rPr lang="en-US" sz="2800" dirty="0">
                <a:latin typeface="+mn-lt"/>
              </a:rPr>
              <a:t>: The </a:t>
            </a:r>
            <a:r>
              <a:rPr lang="en-US" sz="2800" b="1" i="1" dirty="0">
                <a:latin typeface="+mn-lt"/>
              </a:rPr>
              <a:t>class</a:t>
            </a:r>
            <a:r>
              <a:rPr lang="en-US" sz="2800" dirty="0">
                <a:latin typeface="+mn-lt"/>
              </a:rPr>
              <a:t>, </a:t>
            </a:r>
            <a:r>
              <a:rPr lang="en-US" sz="2800" b="1" i="1" dirty="0">
                <a:latin typeface="+mn-lt"/>
              </a:rPr>
              <a:t>data</a:t>
            </a:r>
            <a:r>
              <a:rPr lang="en-US" sz="2800" dirty="0">
                <a:latin typeface="+mn-lt"/>
              </a:rPr>
              <a:t>, or </a:t>
            </a:r>
            <a:r>
              <a:rPr lang="en-US" sz="2800" b="1" i="1" dirty="0">
                <a:latin typeface="+mn-lt"/>
              </a:rPr>
              <a:t>method</a:t>
            </a:r>
            <a:r>
              <a:rPr lang="en-US" sz="2800" dirty="0">
                <a:latin typeface="+mn-lt"/>
              </a:rPr>
              <a:t> is visible to any class in any package. </a:t>
            </a:r>
          </a:p>
          <a:p>
            <a:pPr marL="449263" indent="-449263"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</a:pPr>
            <a:r>
              <a:rPr lang="en-US" sz="4000" b="1" dirty="0">
                <a:solidFill>
                  <a:srgbClr val="C00000"/>
                </a:solidFill>
                <a:latin typeface="+mn-lt"/>
              </a:rPr>
              <a:t>private</a:t>
            </a:r>
            <a:r>
              <a:rPr lang="en-US" sz="3600" dirty="0">
                <a:latin typeface="+mn-lt"/>
              </a:rPr>
              <a:t>: </a:t>
            </a:r>
            <a:r>
              <a:rPr lang="en-US" sz="2800" dirty="0">
                <a:latin typeface="+mn-lt"/>
              </a:rPr>
              <a:t>The </a:t>
            </a:r>
            <a:r>
              <a:rPr lang="en-US" sz="2800" b="1" i="1" dirty="0">
                <a:latin typeface="+mn-lt"/>
              </a:rPr>
              <a:t>data</a:t>
            </a:r>
            <a:r>
              <a:rPr lang="en-US" sz="2800" dirty="0">
                <a:latin typeface="+mn-lt"/>
              </a:rPr>
              <a:t> or </a:t>
            </a:r>
            <a:r>
              <a:rPr lang="en-US" sz="2800" b="1" i="1" dirty="0">
                <a:latin typeface="+mn-lt"/>
              </a:rPr>
              <a:t>methods</a:t>
            </a:r>
            <a:r>
              <a:rPr lang="en-US" sz="2800" dirty="0">
                <a:latin typeface="+mn-lt"/>
              </a:rPr>
              <a:t> can be accessed only by the declaring class.</a:t>
            </a:r>
          </a:p>
          <a:p>
            <a:pPr marL="449263" indent="-449263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v"/>
            </a:pPr>
            <a:r>
              <a:rPr lang="en-US" sz="2800" dirty="0">
                <a:latin typeface="+mn-lt"/>
              </a:rPr>
              <a:t>The </a:t>
            </a:r>
            <a:r>
              <a:rPr lang="en-US" sz="3200" b="1" dirty="0">
                <a:solidFill>
                  <a:srgbClr val="C00000"/>
                </a:solidFill>
                <a:latin typeface="+mn-lt"/>
              </a:rPr>
              <a:t>get</a:t>
            </a:r>
            <a:r>
              <a:rPr lang="en-US" sz="3200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and </a:t>
            </a:r>
            <a:r>
              <a:rPr lang="en-US" sz="3200" b="1" dirty="0">
                <a:solidFill>
                  <a:srgbClr val="C00000"/>
                </a:solidFill>
                <a:latin typeface="+mn-lt"/>
              </a:rPr>
              <a:t>set</a:t>
            </a:r>
            <a:r>
              <a:rPr lang="en-US" sz="3200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methods are used to read and modify private properties.	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2A1C555F-73AE-44D7-8A76-57DBEC190F9A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2286000" y="20843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22" name="Rectangle 9"/>
          <p:cNvSpPr>
            <a:spLocks noChangeArrowheads="1"/>
          </p:cNvSpPr>
          <p:nvPr/>
        </p:nvSpPr>
        <p:spPr bwMode="auto">
          <a:xfrm>
            <a:off x="1971675" y="24860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23" name="Text Box 10"/>
          <p:cNvSpPr txBox="1">
            <a:spLocks noChangeArrowheads="1"/>
          </p:cNvSpPr>
          <p:nvPr/>
        </p:nvSpPr>
        <p:spPr bwMode="auto">
          <a:xfrm>
            <a:off x="857224" y="5233988"/>
            <a:ext cx="8286776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cs typeface="Courier New" pitchFamily="49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cs typeface="Courier New" pitchFamily="49" charset="0"/>
              </a:rPr>
              <a:t>private</a:t>
            </a:r>
            <a:r>
              <a:rPr lang="en-US" sz="2400" dirty="0">
                <a:cs typeface="Courier New" pitchFamily="49" charset="0"/>
              </a:rPr>
              <a:t> modifier restricts access to </a:t>
            </a:r>
            <a:r>
              <a:rPr lang="en-US" sz="2400" b="1" dirty="0">
                <a:cs typeface="Courier New" pitchFamily="49" charset="0"/>
              </a:rPr>
              <a:t>within a class</a:t>
            </a:r>
            <a:r>
              <a:rPr lang="en-US" sz="2400" dirty="0">
                <a:cs typeface="Courier New" pitchFamily="49" charset="0"/>
              </a:rPr>
              <a:t>. 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cs typeface="Courier New" pitchFamily="49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cs typeface="Courier New" pitchFamily="49" charset="0"/>
              </a:rPr>
              <a:t>default</a:t>
            </a:r>
            <a:r>
              <a:rPr lang="en-US" sz="2400" dirty="0">
                <a:cs typeface="Courier New" pitchFamily="49" charset="0"/>
              </a:rPr>
              <a:t> modifier restricts access to </a:t>
            </a:r>
            <a:r>
              <a:rPr lang="en-US" sz="2400" b="1" dirty="0">
                <a:cs typeface="Courier New" pitchFamily="49" charset="0"/>
              </a:rPr>
              <a:t>within a package</a:t>
            </a:r>
            <a:r>
              <a:rPr lang="en-US" sz="2400" dirty="0">
                <a:cs typeface="Courier New" pitchFamily="49" charset="0"/>
              </a:rPr>
              <a:t>. 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cs typeface="Courier New" pitchFamily="49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cs typeface="Courier New" pitchFamily="49" charset="0"/>
              </a:rPr>
              <a:t>public</a:t>
            </a:r>
            <a:r>
              <a:rPr lang="en-US" sz="2400" dirty="0">
                <a:cs typeface="Courier New" pitchFamily="49" charset="0"/>
              </a:rPr>
              <a:t> modifier enables </a:t>
            </a:r>
            <a:r>
              <a:rPr lang="en-US" sz="2400" b="1" dirty="0">
                <a:cs typeface="Courier New" pitchFamily="49" charset="0"/>
              </a:rPr>
              <a:t>unrestricted access</a:t>
            </a:r>
            <a:r>
              <a:rPr lang="en-US" sz="2400" dirty="0">
                <a:cs typeface="Courier New" pitchFamily="49" charset="0"/>
              </a:rPr>
              <a:t>.</a:t>
            </a:r>
            <a:r>
              <a:rPr lang="en-US" sz="2400" dirty="0"/>
              <a:t> </a:t>
            </a:r>
          </a:p>
        </p:txBody>
      </p:sp>
      <p:sp>
        <p:nvSpPr>
          <p:cNvPr id="9224" name="Rectangle 12"/>
          <p:cNvSpPr>
            <a:spLocks noChangeArrowheads="1"/>
          </p:cNvSpPr>
          <p:nvPr/>
        </p:nvSpPr>
        <p:spPr bwMode="auto">
          <a:xfrm>
            <a:off x="0" y="24860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25" name="Rectangle 14"/>
          <p:cNvSpPr>
            <a:spLocks noChangeArrowheads="1"/>
          </p:cNvSpPr>
          <p:nvPr/>
        </p:nvSpPr>
        <p:spPr bwMode="auto">
          <a:xfrm>
            <a:off x="0" y="30289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228600"/>
            <a:ext cx="9129712" cy="318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3544888"/>
            <a:ext cx="8766175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DEE4B2F7-0EAA-4C87-A676-FFA49D523341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42870"/>
            <a:ext cx="2214578" cy="685800"/>
          </a:xfrm>
        </p:spPr>
        <p:txBody>
          <a:bodyPr/>
          <a:lstStyle/>
          <a:p>
            <a:pPr eaLnBrk="1" hangingPunct="1"/>
            <a:r>
              <a:rPr lang="en-US" sz="5400" dirty="0"/>
              <a:t>NOTE</a:t>
            </a:r>
            <a:endParaRPr lang="en-US" sz="5400" dirty="0">
              <a:latin typeface="Book Antiqua" pitchFamily="18" charset="0"/>
            </a:endParaRP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304800" y="1066800"/>
            <a:ext cx="8624918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>
              <a:buFont typeface="Wingdings" pitchFamily="2" charset="2"/>
              <a:buChar char="v"/>
              <a:defRPr/>
            </a:pPr>
            <a:r>
              <a:rPr lang="en-US" sz="3200" dirty="0">
                <a:latin typeface="+mn-lt"/>
                <a:cs typeface="Courier New" pitchFamily="49" charset="0"/>
              </a:rPr>
              <a:t> An object </a:t>
            </a:r>
            <a:r>
              <a:rPr lang="en-US" sz="3200" b="1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cannot</a:t>
            </a:r>
            <a:r>
              <a:rPr lang="en-US" sz="3200" dirty="0">
                <a:latin typeface="+mn-lt"/>
                <a:cs typeface="Courier New" pitchFamily="49" charset="0"/>
              </a:rPr>
              <a:t> access its private members, as shown in (</a:t>
            </a:r>
            <a:r>
              <a:rPr lang="en-US" sz="3200" b="1" dirty="0">
                <a:latin typeface="+mn-lt"/>
                <a:cs typeface="Courier New" pitchFamily="49" charset="0"/>
              </a:rPr>
              <a:t>b</a:t>
            </a:r>
            <a:r>
              <a:rPr lang="en-US" sz="3200" dirty="0">
                <a:latin typeface="+mn-lt"/>
                <a:cs typeface="Courier New" pitchFamily="49" charset="0"/>
              </a:rPr>
              <a:t>). It is OK, however, if the object is declared in its own class, as shown in (</a:t>
            </a:r>
            <a:r>
              <a:rPr lang="en-US" sz="3200" b="1" dirty="0">
                <a:latin typeface="+mn-lt"/>
                <a:cs typeface="Courier New" pitchFamily="49" charset="0"/>
              </a:rPr>
              <a:t>a</a:t>
            </a:r>
            <a:r>
              <a:rPr lang="en-US" sz="3200" dirty="0">
                <a:latin typeface="+mn-lt"/>
                <a:cs typeface="Courier New" pitchFamily="49" charset="0"/>
              </a:rPr>
              <a:t>).</a:t>
            </a:r>
            <a:r>
              <a:rPr lang="en-US" sz="3200" dirty="0">
                <a:solidFill>
                  <a:schemeClr val="tx2"/>
                </a:solidFill>
                <a:latin typeface="+mn-lt"/>
              </a:rPr>
              <a:t> </a:t>
            </a: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0" y="25003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852936"/>
            <a:ext cx="9144000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1520" y="3573016"/>
            <a:ext cx="3744416" cy="1080120"/>
          </a:xfrm>
          <a:prstGeom prst="rect">
            <a:avLst/>
          </a:prstGeom>
          <a:solidFill>
            <a:schemeClr val="accent1"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4546D462-5224-4292-A65E-F250EFA0A7F9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380987"/>
            <a:ext cx="8572530" cy="547683"/>
          </a:xfrm>
        </p:spPr>
        <p:txBody>
          <a:bodyPr/>
          <a:lstStyle/>
          <a:p>
            <a:pPr eaLnBrk="1" hangingPunct="1"/>
            <a:r>
              <a:rPr lang="en-US" sz="4000" dirty="0"/>
              <a:t>Example of Data Field </a:t>
            </a:r>
            <a:r>
              <a:rPr lang="en-US" sz="4800" dirty="0">
                <a:solidFill>
                  <a:srgbClr val="C00000"/>
                </a:solidFill>
              </a:rPr>
              <a:t>Encapsulation</a:t>
            </a:r>
            <a:endParaRPr lang="en-US" sz="4000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13317" name="Rectangle 11"/>
          <p:cNvSpPr>
            <a:spLocks noChangeArrowheads="1"/>
          </p:cNvSpPr>
          <p:nvPr/>
        </p:nvSpPr>
        <p:spPr bwMode="auto">
          <a:xfrm>
            <a:off x="0" y="25638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2581" name="Picture 5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61160"/>
            <a:ext cx="8928992" cy="321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797151"/>
            <a:ext cx="2398876" cy="205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28" y="212707"/>
            <a:ext cx="8305800" cy="715963"/>
          </a:xfrm>
        </p:spPr>
        <p:txBody>
          <a:bodyPr/>
          <a:lstStyle/>
          <a:p>
            <a:r>
              <a:rPr lang="en-CA" dirty="0">
                <a:solidFill>
                  <a:srgbClr val="C00000"/>
                </a:solidFill>
              </a:rPr>
              <a:t>Overloading</a:t>
            </a:r>
            <a:r>
              <a:rPr lang="en-CA" dirty="0"/>
              <a:t> </a:t>
            </a:r>
            <a:r>
              <a:rPr lang="en-CA" sz="3600" dirty="0"/>
              <a:t>Methods and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66800"/>
            <a:ext cx="8715436" cy="5291158"/>
          </a:xfrm>
        </p:spPr>
        <p:txBody>
          <a:bodyPr/>
          <a:lstStyle/>
          <a:p>
            <a:r>
              <a:rPr lang="en-CA" sz="3600" dirty="0"/>
              <a:t> In a class, there can be </a:t>
            </a:r>
            <a:r>
              <a:rPr lang="en-CA" sz="3600" b="1" dirty="0"/>
              <a:t>several methods with the same name</a:t>
            </a:r>
            <a:r>
              <a:rPr lang="en-CA" sz="3600" dirty="0"/>
              <a:t>. However they </a:t>
            </a:r>
            <a:r>
              <a:rPr lang="en-CA" sz="4400" b="1" dirty="0">
                <a:solidFill>
                  <a:srgbClr val="C00000"/>
                </a:solidFill>
              </a:rPr>
              <a:t>must</a:t>
            </a:r>
            <a:r>
              <a:rPr lang="en-CA" sz="3600" dirty="0"/>
              <a:t> have </a:t>
            </a:r>
            <a:r>
              <a:rPr lang="en-CA" sz="3600" b="1" dirty="0">
                <a:solidFill>
                  <a:srgbClr val="C00000"/>
                </a:solidFill>
              </a:rPr>
              <a:t>different </a:t>
            </a:r>
            <a:r>
              <a:rPr lang="en-CA" sz="3600" b="1" i="1" dirty="0">
                <a:solidFill>
                  <a:srgbClr val="C00000"/>
                </a:solidFill>
              </a:rPr>
              <a:t>signature</a:t>
            </a:r>
            <a:r>
              <a:rPr lang="en-CA" sz="3600" dirty="0"/>
              <a:t>. </a:t>
            </a:r>
          </a:p>
          <a:p>
            <a:r>
              <a:rPr lang="en-CA" sz="3600" dirty="0"/>
              <a:t> The signature of a method is comprised of its </a:t>
            </a:r>
            <a:r>
              <a:rPr lang="en-CA" sz="3600" b="1" i="1" dirty="0"/>
              <a:t>name</a:t>
            </a:r>
            <a:r>
              <a:rPr lang="en-CA" sz="3600" dirty="0"/>
              <a:t>, its </a:t>
            </a:r>
            <a:r>
              <a:rPr lang="en-CA" sz="3600" b="1" i="1" dirty="0"/>
              <a:t>parameter types </a:t>
            </a:r>
            <a:r>
              <a:rPr lang="en-CA" sz="3600" dirty="0"/>
              <a:t>and the </a:t>
            </a:r>
            <a:r>
              <a:rPr lang="en-CA" sz="3600" b="1" i="1" dirty="0"/>
              <a:t>order of its parameter</a:t>
            </a:r>
            <a:r>
              <a:rPr lang="en-CA" sz="3600" dirty="0"/>
              <a:t>. </a:t>
            </a:r>
          </a:p>
          <a:p>
            <a:r>
              <a:rPr lang="en-CA" sz="3600" dirty="0"/>
              <a:t> The signature of a method is </a:t>
            </a:r>
            <a:r>
              <a:rPr lang="en-CA" sz="3600" b="1" dirty="0"/>
              <a:t>not</a:t>
            </a:r>
            <a:r>
              <a:rPr lang="en-CA" sz="3600" dirty="0"/>
              <a:t> comprised of its </a:t>
            </a:r>
            <a:r>
              <a:rPr lang="en-CA" sz="3600" b="1" i="1" dirty="0"/>
              <a:t>return type </a:t>
            </a:r>
            <a:r>
              <a:rPr lang="en-CA" sz="3600" dirty="0"/>
              <a:t>nor </a:t>
            </a:r>
            <a:r>
              <a:rPr lang="en-CA" sz="3600" b="1" i="1" dirty="0"/>
              <a:t>its visibility </a:t>
            </a:r>
            <a:r>
              <a:rPr lang="en-CA" sz="3600" dirty="0"/>
              <a:t>nor its </a:t>
            </a:r>
            <a:r>
              <a:rPr lang="en-CA" sz="3600" b="1" i="1" dirty="0"/>
              <a:t>thrown exceptions</a:t>
            </a:r>
            <a:r>
              <a:rPr lang="en-CA" sz="3600" dirty="0"/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0C083AE3-E4EE-4613-8C75-AA0ABF81E617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14290"/>
            <a:ext cx="8390736" cy="714398"/>
          </a:xfrm>
        </p:spPr>
        <p:txBody>
          <a:bodyPr/>
          <a:lstStyle/>
          <a:p>
            <a:pPr eaLnBrk="1" hangingPunct="1"/>
            <a:r>
              <a:rPr lang="en-US" sz="5400" dirty="0"/>
              <a:t>Passing Objects to Methods</a:t>
            </a:r>
            <a:endParaRPr lang="en-US" sz="5400" dirty="0">
              <a:latin typeface="Book Antiqua" pitchFamily="18" charset="0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285874"/>
            <a:ext cx="8501092" cy="4143389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4000" dirty="0"/>
              <a:t> Passing by value for primitive type value (the </a:t>
            </a:r>
            <a:r>
              <a:rPr lang="en-US" sz="4000" b="1" dirty="0"/>
              <a:t>value</a:t>
            </a:r>
            <a:r>
              <a:rPr lang="en-US" sz="4000" dirty="0"/>
              <a:t> is passed to the parameter).</a:t>
            </a:r>
          </a:p>
          <a:p>
            <a:pPr eaLnBrk="1" hangingPunct="1">
              <a:spcBef>
                <a:spcPct val="50000"/>
              </a:spcBef>
            </a:pPr>
            <a:r>
              <a:rPr lang="en-US" sz="4000" dirty="0"/>
              <a:t> Passing by value for reference type value (the value is the </a:t>
            </a:r>
            <a:r>
              <a:rPr lang="en-US" sz="4000" b="1" dirty="0"/>
              <a:t>reference</a:t>
            </a:r>
            <a:r>
              <a:rPr lang="en-US" sz="4000" dirty="0"/>
              <a:t> to the object).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185AE4DA-A961-4B37-BB7A-735D1F02A16F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2" y="166670"/>
            <a:ext cx="6929454" cy="762000"/>
          </a:xfrm>
        </p:spPr>
        <p:txBody>
          <a:bodyPr/>
          <a:lstStyle/>
          <a:p>
            <a:pPr eaLnBrk="1" hangingPunct="1"/>
            <a:r>
              <a:rPr lang="en-US" dirty="0"/>
              <a:t>Passing Objects to Methods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14341" name="Rectangle 3"/>
          <p:cNvSpPr>
            <a:spLocks noChangeArrowheads="1"/>
          </p:cNvSpPr>
          <p:nvPr/>
        </p:nvSpPr>
        <p:spPr bwMode="auto">
          <a:xfrm>
            <a:off x="2598738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2598738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43" name="Rectangle 5"/>
          <p:cNvSpPr>
            <a:spLocks noChangeArrowheads="1"/>
          </p:cNvSpPr>
          <p:nvPr/>
        </p:nvSpPr>
        <p:spPr bwMode="auto">
          <a:xfrm>
            <a:off x="2598738" y="21145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44" name="Rectangle 6"/>
          <p:cNvSpPr>
            <a:spLocks noChangeArrowheads="1"/>
          </p:cNvSpPr>
          <p:nvPr/>
        </p:nvSpPr>
        <p:spPr bwMode="auto">
          <a:xfrm>
            <a:off x="2571750" y="27130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Rectangle 33"/>
          <p:cNvSpPr>
            <a:spLocks noChangeArrowheads="1"/>
          </p:cNvSpPr>
          <p:nvPr/>
        </p:nvSpPr>
        <p:spPr bwMode="auto">
          <a:xfrm>
            <a:off x="1259632" y="1124744"/>
            <a:ext cx="6696744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+mn-lt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+mn-lt"/>
              </a:rPr>
              <a:t>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TestPassObject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+mn-lt"/>
              </a:rPr>
              <a:t>   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+mn-lt"/>
              </a:rPr>
              <a:t>static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+mn-lt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main(String[]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args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)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        Circle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myCircle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+mn-lt"/>
              </a:rPr>
              <a:t>new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Circle(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n-lt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+mn-lt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+mn-lt"/>
              </a:rPr>
              <a:t>// Print areas for radius 1, 2, 3, 4, and 5.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+mn-lt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+mn-lt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n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n-lt"/>
              </a:rPr>
              <a:t>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+mn-lt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printAreas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myCircle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 n); </a:t>
            </a:r>
            <a:r>
              <a:rPr lang="en-US" altLang="en-US" dirty="0">
                <a:solidFill>
                  <a:srgbClr val="000000"/>
                </a:solidFill>
                <a:latin typeface="+mn-lt"/>
              </a:rPr>
              <a:t>       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+mn-lt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System.out.println(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n-lt"/>
              </a:rPr>
              <a:t>"\n"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n-lt"/>
              </a:rPr>
              <a:t>"Radius is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myCircle.getRadius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());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+mn-lt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System.out.println(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n-lt"/>
              </a:rPr>
              <a:t>"n is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+ n);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 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50" dirty="0">
              <a:solidFill>
                <a:srgbClr val="000000"/>
              </a:solidFill>
              <a:latin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B0000"/>
                </a:solidFill>
                <a:effectLst/>
                <a:latin typeface="+mn-lt"/>
              </a:rPr>
              <a:t>  /** Print a table of areas for radius */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+mn-lt"/>
              </a:rPr>
              <a:t>  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+mn-lt"/>
              </a:rPr>
              <a:t>static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+mn-lt"/>
              </a:rPr>
              <a:t>void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printAreas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( Circle c,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+mn-lt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times)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+mn-lt"/>
              </a:rPr>
              <a:t>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System.out.println(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n-lt"/>
              </a:rPr>
              <a:t>"Radius \t\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+mn-lt"/>
              </a:rPr>
              <a:t>tArea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n-lt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+mn-lt"/>
              </a:rPr>
              <a:t>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+mn-lt"/>
              </a:rPr>
              <a:t>while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(times &gt;=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n-lt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) 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+mn-lt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System.out.println(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c.getRadius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() 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n-lt"/>
              </a:rPr>
              <a:t>"\t\t"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c.getArea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());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+mn-lt"/>
              </a:rPr>
              <a:t>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c.setRadius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c.getRadius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() 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+mn-lt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);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+mn-lt"/>
              </a:rPr>
              <a:t>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times--;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+mn-lt"/>
              </a:rPr>
              <a:t>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+mn-lt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8FD0B744-FE7A-4894-A0D1-6FAE9122F321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85728"/>
            <a:ext cx="6230496" cy="642942"/>
          </a:xfrm>
        </p:spPr>
        <p:txBody>
          <a:bodyPr/>
          <a:lstStyle/>
          <a:p>
            <a:pPr eaLnBrk="1" hangingPunct="1"/>
            <a:r>
              <a:rPr lang="en-US" sz="5400" dirty="0"/>
              <a:t>Array of Objects</a:t>
            </a:r>
            <a:endParaRPr lang="en-US" sz="5400" dirty="0">
              <a:hlinkClick r:id="rId2" action="ppaction://program"/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68760"/>
            <a:ext cx="8686800" cy="528444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4000" dirty="0">
                <a:cs typeface="Times New Roman" pitchFamily="18" charset="0"/>
              </a:rPr>
              <a:t> </a:t>
            </a:r>
            <a:r>
              <a:rPr lang="en-US" sz="4000" b="1" dirty="0">
                <a:solidFill>
                  <a:srgbClr val="C00000"/>
                </a:solidFill>
                <a:cs typeface="Times New Roman" pitchFamily="18" charset="0"/>
              </a:rPr>
              <a:t>Circle[] </a:t>
            </a:r>
            <a:r>
              <a:rPr lang="en-US" sz="4000" b="1" dirty="0" err="1">
                <a:solidFill>
                  <a:srgbClr val="C00000"/>
                </a:solidFill>
                <a:cs typeface="Times New Roman" pitchFamily="18" charset="0"/>
              </a:rPr>
              <a:t>circleArray</a:t>
            </a:r>
            <a:r>
              <a:rPr lang="en-US" sz="4000" b="1" dirty="0">
                <a:solidFill>
                  <a:srgbClr val="C00000"/>
                </a:solidFill>
                <a:cs typeface="Times New Roman" pitchFamily="18" charset="0"/>
              </a:rPr>
              <a:t> = new Circle[10];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en-US" sz="500" dirty="0"/>
          </a:p>
          <a:p>
            <a:pPr>
              <a:lnSpc>
                <a:spcPct val="90000"/>
              </a:lnSpc>
            </a:pPr>
            <a:r>
              <a:rPr lang="en-US" sz="3800" dirty="0">
                <a:cs typeface="Times New Roman" pitchFamily="18" charset="0"/>
              </a:rPr>
              <a:t> An array of objects is actually an </a:t>
            </a:r>
            <a:r>
              <a:rPr lang="en-US" sz="3800" b="1" i="1" dirty="0">
                <a:cs typeface="Times New Roman" pitchFamily="18" charset="0"/>
              </a:rPr>
              <a:t>array of reference variables</a:t>
            </a:r>
            <a:r>
              <a:rPr lang="en-US" sz="3800" dirty="0">
                <a:cs typeface="Times New Roman" pitchFamily="18" charset="0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sz="3800" dirty="0">
                <a:cs typeface="Times New Roman" pitchFamily="18" charset="0"/>
              </a:rPr>
              <a:t> So invoking </a:t>
            </a:r>
            <a:r>
              <a:rPr lang="en-US" sz="3800" b="1" dirty="0" err="1">
                <a:cs typeface="Times New Roman" pitchFamily="18" charset="0"/>
              </a:rPr>
              <a:t>circleArray</a:t>
            </a:r>
            <a:r>
              <a:rPr lang="en-US" sz="3800" b="1" dirty="0">
                <a:cs typeface="Times New Roman" pitchFamily="18" charset="0"/>
              </a:rPr>
              <a:t>[1].</a:t>
            </a:r>
            <a:r>
              <a:rPr lang="en-US" sz="3800" b="1" dirty="0" err="1">
                <a:cs typeface="Times New Roman" pitchFamily="18" charset="0"/>
              </a:rPr>
              <a:t>getArea</a:t>
            </a:r>
            <a:r>
              <a:rPr lang="en-US" sz="3800" b="1" dirty="0">
                <a:cs typeface="Times New Roman" pitchFamily="18" charset="0"/>
              </a:rPr>
              <a:t>() </a:t>
            </a:r>
            <a:r>
              <a:rPr lang="en-US" sz="3800" dirty="0">
                <a:cs typeface="Times New Roman" pitchFamily="18" charset="0"/>
              </a:rPr>
              <a:t>involves two levels of referencing as shown in the next figure.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3800" b="1" dirty="0" err="1">
                <a:cs typeface="Times New Roman" pitchFamily="18" charset="0"/>
              </a:rPr>
              <a:t>circleArray</a:t>
            </a:r>
            <a:r>
              <a:rPr lang="en-US" sz="3800" dirty="0">
                <a:cs typeface="Times New Roman" pitchFamily="18" charset="0"/>
              </a:rPr>
              <a:t> references to the entire array. 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3800" b="1" dirty="0" err="1">
                <a:cs typeface="Times New Roman" pitchFamily="18" charset="0"/>
              </a:rPr>
              <a:t>circleArray</a:t>
            </a:r>
            <a:r>
              <a:rPr lang="en-US" sz="3800" b="1" dirty="0">
                <a:cs typeface="Times New Roman" pitchFamily="18" charset="0"/>
              </a:rPr>
              <a:t>[1]</a:t>
            </a:r>
            <a:r>
              <a:rPr lang="en-US" sz="3800" dirty="0">
                <a:cs typeface="Times New Roman" pitchFamily="18" charset="0"/>
              </a:rPr>
              <a:t> references to a Circle object. </a:t>
            </a:r>
            <a:endParaRPr lang="en-US" sz="38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14290"/>
            <a:ext cx="5000660" cy="771548"/>
          </a:xfrm>
        </p:spPr>
        <p:txBody>
          <a:bodyPr/>
          <a:lstStyle/>
          <a:p>
            <a:pPr eaLnBrk="1" hangingPunct="1"/>
            <a:r>
              <a:rPr lang="en-US" sz="5400" dirty="0"/>
              <a:t>Array of Objects</a:t>
            </a:r>
            <a:endParaRPr lang="en-US" sz="5400" dirty="0">
              <a:hlinkClick r:id="rId2" action="ppaction://program"/>
            </a:endParaRPr>
          </a:p>
        </p:txBody>
      </p:sp>
      <p:sp>
        <p:nvSpPr>
          <p:cNvPr id="15365" name="Rectangle 3"/>
          <p:cNvSpPr>
            <a:spLocks noChangeArrowheads="1"/>
          </p:cNvSpPr>
          <p:nvPr/>
        </p:nvSpPr>
        <p:spPr bwMode="auto">
          <a:xfrm>
            <a:off x="2598738" y="28844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36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766754"/>
          </a:xfrm>
          <a:noFill/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sz="3600" b="1" dirty="0">
                <a:solidFill>
                  <a:srgbClr val="C00000"/>
                </a:solidFill>
                <a:cs typeface="Times New Roman" pitchFamily="18" charset="0"/>
              </a:rPr>
              <a:t>   Circle[] </a:t>
            </a:r>
            <a:r>
              <a:rPr lang="en-US" sz="3600" b="1" dirty="0" err="1">
                <a:solidFill>
                  <a:srgbClr val="C00000"/>
                </a:solidFill>
                <a:cs typeface="Times New Roman" pitchFamily="18" charset="0"/>
              </a:rPr>
              <a:t>circleArray</a:t>
            </a:r>
            <a:r>
              <a:rPr lang="en-US" sz="3600" b="1" dirty="0">
                <a:solidFill>
                  <a:srgbClr val="C00000"/>
                </a:solidFill>
                <a:cs typeface="Times New Roman" pitchFamily="18" charset="0"/>
              </a:rPr>
              <a:t> = new Circle[10];</a:t>
            </a:r>
            <a:r>
              <a:rPr lang="en-US" sz="3600" b="1" dirty="0">
                <a:solidFill>
                  <a:srgbClr val="C00000"/>
                </a:solidFill>
              </a:rPr>
              <a:t> </a:t>
            </a:r>
          </a:p>
          <a:p>
            <a:pPr eaLnBrk="1" hangingPunct="1">
              <a:buFont typeface="Monotype Sorts" pitchFamily="2" charset="2"/>
              <a:buNone/>
            </a:pPr>
            <a:endParaRPr lang="en-US" sz="2400" dirty="0"/>
          </a:p>
        </p:txBody>
      </p:sp>
      <p:pic>
        <p:nvPicPr>
          <p:cNvPr id="24612" name="Picture 3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36912"/>
            <a:ext cx="69818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236296" y="281228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55069" y="379050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43115" y="472514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pic>
        <p:nvPicPr>
          <p:cNvPr id="24613" name="Picture 3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154" y="2634208"/>
            <a:ext cx="20383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054693" y="5373216"/>
            <a:ext cx="2883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+mn-lt"/>
              </a:rPr>
              <a:t>circleArray</a:t>
            </a:r>
            <a:r>
              <a:rPr lang="en-US" b="1" dirty="0">
                <a:latin typeface="+mn-lt"/>
              </a:rPr>
              <a:t>[0] = new Circle();</a:t>
            </a:r>
          </a:p>
          <a:p>
            <a:r>
              <a:rPr lang="en-US" b="1" dirty="0" err="1">
                <a:latin typeface="+mn-lt"/>
              </a:rPr>
              <a:t>circleArray</a:t>
            </a:r>
            <a:r>
              <a:rPr lang="en-US" b="1" dirty="0">
                <a:latin typeface="+mn-lt"/>
              </a:rPr>
              <a:t>[1] = new Circle();</a:t>
            </a:r>
          </a:p>
          <a:p>
            <a:r>
              <a:rPr lang="en-US" b="1" dirty="0">
                <a:latin typeface="+mn-lt"/>
              </a:rPr>
              <a:t>                   :</a:t>
            </a:r>
          </a:p>
          <a:p>
            <a:r>
              <a:rPr lang="en-US" b="1" dirty="0" err="1">
                <a:latin typeface="+mn-lt"/>
              </a:rPr>
              <a:t>circleArray</a:t>
            </a:r>
            <a:r>
              <a:rPr lang="en-US" b="1" dirty="0">
                <a:latin typeface="+mn-lt"/>
              </a:rPr>
              <a:t>[9] = new Circle();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A5B2AF8-F773-49D8-B6D1-6BCF7D2E53EB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39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228600"/>
            <a:ext cx="8643938" cy="685800"/>
          </a:xfrm>
        </p:spPr>
        <p:txBody>
          <a:bodyPr/>
          <a:lstStyle/>
          <a:p>
            <a:pPr eaLnBrk="1" hangingPunct="1"/>
            <a:r>
              <a:rPr lang="en-US" altLang="en-US" sz="5400" dirty="0">
                <a:solidFill>
                  <a:srgbClr val="C00000"/>
                </a:solidFill>
              </a:rPr>
              <a:t>Immutable</a:t>
            </a:r>
            <a:r>
              <a:rPr lang="en-US" altLang="en-US" sz="5400" dirty="0"/>
              <a:t> </a:t>
            </a:r>
            <a:r>
              <a:rPr lang="en-US" altLang="en-US" sz="4800" dirty="0"/>
              <a:t>Objects and Classes</a:t>
            </a:r>
            <a:endParaRPr lang="en-US" altLang="en-US" sz="4800" dirty="0">
              <a:latin typeface="Book Antiqua" pitchFamily="18" charset="0"/>
            </a:endParaRP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304800" y="1268413"/>
            <a:ext cx="8659813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>
              <a:buFont typeface="Wingdings" pitchFamily="2" charset="2"/>
              <a:buChar char="v"/>
              <a:defRPr/>
            </a:pPr>
            <a:r>
              <a:rPr lang="en-US" altLang="en-US" sz="4400" dirty="0">
                <a:latin typeface="+mn-lt"/>
                <a:cs typeface="Times New Roman" pitchFamily="18" charset="0"/>
              </a:rPr>
              <a:t> If the contents of an object (instance) </a:t>
            </a:r>
            <a:r>
              <a:rPr lang="en-US" altLang="en-US" sz="54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can't</a:t>
            </a:r>
            <a:r>
              <a:rPr lang="en-US" altLang="en-US" sz="5400" dirty="0">
                <a:latin typeface="+mn-lt"/>
                <a:cs typeface="Times New Roman" pitchFamily="18" charset="0"/>
              </a:rPr>
              <a:t> </a:t>
            </a:r>
            <a:r>
              <a:rPr lang="en-US" altLang="en-US" sz="4400" dirty="0">
                <a:latin typeface="+mn-lt"/>
                <a:cs typeface="Times New Roman" pitchFamily="18" charset="0"/>
              </a:rPr>
              <a:t>be changed once the object is created, the object is called an </a:t>
            </a:r>
            <a:r>
              <a:rPr lang="en-US" altLang="en-US" sz="6600" b="1" i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immutable</a:t>
            </a:r>
            <a:r>
              <a:rPr lang="en-US" altLang="en-US" sz="6600" i="1" dirty="0">
                <a:latin typeface="+mn-lt"/>
                <a:cs typeface="Times New Roman" pitchFamily="18" charset="0"/>
              </a:rPr>
              <a:t> </a:t>
            </a:r>
            <a:r>
              <a:rPr lang="en-US" altLang="en-US" sz="6600" b="1" i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object</a:t>
            </a:r>
            <a:r>
              <a:rPr lang="en-US" altLang="en-US" sz="6600" dirty="0">
                <a:latin typeface="+mn-lt"/>
                <a:cs typeface="Times New Roman" pitchFamily="18" charset="0"/>
              </a:rPr>
              <a:t> </a:t>
            </a:r>
            <a:r>
              <a:rPr lang="en-US" altLang="en-US" sz="4400" dirty="0">
                <a:latin typeface="+mn-lt"/>
                <a:cs typeface="Times New Roman" pitchFamily="18" charset="0"/>
              </a:rPr>
              <a:t>and its class is called an </a:t>
            </a:r>
            <a:r>
              <a:rPr lang="en-US" altLang="en-US" sz="6600" b="1" i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immutable class</a:t>
            </a:r>
            <a:r>
              <a:rPr lang="en-US" altLang="en-US" sz="4400" dirty="0">
                <a:latin typeface="+mn-lt"/>
                <a:cs typeface="Times New Roman" pitchFamily="18" charset="0"/>
              </a:rPr>
              <a:t>. </a:t>
            </a:r>
          </a:p>
        </p:txBody>
      </p:sp>
      <p:pic>
        <p:nvPicPr>
          <p:cNvPr id="10245" name="Picture 6" descr="http://www.clker.com/cliparts/C/j/2/A/e/k/old-woman-m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75" y="4437063"/>
            <a:ext cx="1649413" cy="205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4136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7E157D21-2421-48DA-855E-74FA64FB7D36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0"/>
            <a:ext cx="7167170" cy="966766"/>
          </a:xfrm>
        </p:spPr>
        <p:txBody>
          <a:bodyPr/>
          <a:lstStyle/>
          <a:p>
            <a:r>
              <a:rPr lang="en-US" sz="5400" dirty="0"/>
              <a:t>Objects and Classes </a:t>
            </a:r>
            <a:r>
              <a:rPr lang="en-US" sz="3200" dirty="0"/>
              <a:t>cont.</a:t>
            </a:r>
            <a:endParaRPr lang="en-US" sz="5400" dirty="0"/>
          </a:p>
        </p:txBody>
      </p:sp>
      <p:sp>
        <p:nvSpPr>
          <p:cNvPr id="1029" name="Rectangle 3"/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5527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282" y="1268760"/>
            <a:ext cx="6094544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61048"/>
            <a:ext cx="2519478" cy="147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084" y="3861048"/>
            <a:ext cx="2546864" cy="147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482" y="3861048"/>
            <a:ext cx="2594918" cy="1478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057" y="5816662"/>
            <a:ext cx="2445642" cy="897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Brace 1"/>
          <p:cNvSpPr/>
          <p:nvPr/>
        </p:nvSpPr>
        <p:spPr>
          <a:xfrm rot="5400000">
            <a:off x="3876590" y="2756258"/>
            <a:ext cx="454716" cy="58326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2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35D6E2C-3D41-44B2-B2FB-FA39F3533450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40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228600"/>
            <a:ext cx="8643938" cy="685800"/>
          </a:xfrm>
        </p:spPr>
        <p:txBody>
          <a:bodyPr/>
          <a:lstStyle/>
          <a:p>
            <a:pPr eaLnBrk="1" hangingPunct="1"/>
            <a:r>
              <a:rPr lang="en-US" altLang="en-US" sz="5400">
                <a:solidFill>
                  <a:srgbClr val="C00000"/>
                </a:solidFill>
              </a:rPr>
              <a:t>Immutable</a:t>
            </a:r>
            <a:r>
              <a:rPr lang="en-US" altLang="en-US" sz="5400"/>
              <a:t> </a:t>
            </a:r>
            <a:r>
              <a:rPr lang="en-US" altLang="en-US" sz="4800"/>
              <a:t>Objects and Classes</a:t>
            </a:r>
            <a:endParaRPr lang="en-US" altLang="en-US" sz="4800">
              <a:latin typeface="Book Antiqua" pitchFamily="18" charset="0"/>
            </a:endParaRP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79388" y="1125538"/>
            <a:ext cx="3455987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Font typeface="Wingdings" pitchFamily="2" charset="2"/>
              <a:buChar char="v"/>
            </a:pPr>
            <a:r>
              <a:rPr lang="en-US" altLang="en-US" sz="3200">
                <a:latin typeface="Calibri" pitchFamily="34" charset="0"/>
                <a:cs typeface="Times New Roman" pitchFamily="18" charset="0"/>
              </a:rPr>
              <a:t> If you delete the </a:t>
            </a:r>
            <a:r>
              <a:rPr lang="en-US" altLang="en-US" sz="3200" b="1">
                <a:solidFill>
                  <a:srgbClr val="C00000"/>
                </a:solidFill>
                <a:latin typeface="Calibri" pitchFamily="34" charset="0"/>
                <a:cs typeface="Times New Roman" pitchFamily="18" charset="0"/>
              </a:rPr>
              <a:t>set</a:t>
            </a:r>
            <a:r>
              <a:rPr lang="en-US" altLang="en-US" sz="3200">
                <a:latin typeface="Calibri" pitchFamily="34" charset="0"/>
                <a:cs typeface="Times New Roman" pitchFamily="18" charset="0"/>
              </a:rPr>
              <a:t> method in the </a:t>
            </a:r>
            <a:r>
              <a:rPr lang="en-US" altLang="en-US" sz="3200" b="1">
                <a:solidFill>
                  <a:srgbClr val="C00000"/>
                </a:solidFill>
                <a:latin typeface="Calibri" pitchFamily="34" charset="0"/>
                <a:cs typeface="Times New Roman" pitchFamily="18" charset="0"/>
              </a:rPr>
              <a:t>Circle</a:t>
            </a:r>
            <a:r>
              <a:rPr lang="en-US" altLang="en-US" sz="3200">
                <a:latin typeface="Calibri" pitchFamily="34" charset="0"/>
                <a:cs typeface="Times New Roman" pitchFamily="18" charset="0"/>
              </a:rPr>
              <a:t> class, the class would be </a:t>
            </a:r>
            <a:r>
              <a:rPr lang="en-US" altLang="en-US" sz="4000" b="1">
                <a:latin typeface="Calibri" pitchFamily="34" charset="0"/>
                <a:cs typeface="Times New Roman" pitchFamily="18" charset="0"/>
              </a:rPr>
              <a:t>immutable</a:t>
            </a:r>
            <a:r>
              <a:rPr lang="en-US" altLang="en-US" sz="400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altLang="en-US" sz="3200">
                <a:latin typeface="Calibri" pitchFamily="34" charset="0"/>
                <a:cs typeface="Times New Roman" pitchFamily="18" charset="0"/>
              </a:rPr>
              <a:t>because </a:t>
            </a:r>
            <a:r>
              <a:rPr lang="en-US" altLang="en-US" sz="3200" b="1">
                <a:solidFill>
                  <a:srgbClr val="C00000"/>
                </a:solidFill>
                <a:latin typeface="Calibri" pitchFamily="34" charset="0"/>
                <a:cs typeface="Times New Roman" pitchFamily="18" charset="0"/>
              </a:rPr>
              <a:t>radius</a:t>
            </a:r>
            <a:r>
              <a:rPr lang="en-US" altLang="en-US" sz="3200">
                <a:latin typeface="Calibri" pitchFamily="34" charset="0"/>
                <a:cs typeface="Times New Roman" pitchFamily="18" charset="0"/>
              </a:rPr>
              <a:t> is private and cannot be changed without a </a:t>
            </a:r>
            <a:r>
              <a:rPr lang="en-US" altLang="en-US" sz="3200" b="1">
                <a:solidFill>
                  <a:srgbClr val="C00000"/>
                </a:solidFill>
                <a:latin typeface="Calibri" pitchFamily="34" charset="0"/>
                <a:cs typeface="Times New Roman" pitchFamily="18" charset="0"/>
              </a:rPr>
              <a:t>set</a:t>
            </a:r>
            <a:r>
              <a:rPr lang="en-US" altLang="en-US" sz="3200">
                <a:latin typeface="Calibri" pitchFamily="34" charset="0"/>
                <a:cs typeface="Times New Roman" pitchFamily="18" charset="0"/>
              </a:rPr>
              <a:t> method.</a:t>
            </a:r>
            <a:endParaRPr lang="en-US" altLang="en-US" sz="3600">
              <a:latin typeface="Calibri" pitchFamily="34" charset="0"/>
            </a:endParaRPr>
          </a:p>
        </p:txBody>
      </p:sp>
      <p:sp>
        <p:nvSpPr>
          <p:cNvPr id="14341" name="Rectangle 3"/>
          <p:cNvSpPr>
            <a:spLocks noChangeArrowheads="1"/>
          </p:cNvSpPr>
          <p:nvPr/>
        </p:nvSpPr>
        <p:spPr bwMode="auto">
          <a:xfrm>
            <a:off x="3708400" y="1366838"/>
            <a:ext cx="5327650" cy="45831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Calibri" pitchFamily="34" charset="0"/>
                <a:cs typeface="Courier New" pitchFamily="49" charset="0"/>
              </a:rPr>
              <a:t>public class </a:t>
            </a:r>
            <a:r>
              <a:rPr lang="en-US" altLang="en-US" sz="2800" b="1">
                <a:latin typeface="Calibri" pitchFamily="34" charset="0"/>
                <a:cs typeface="Courier New" pitchFamily="49" charset="0"/>
              </a:rPr>
              <a:t>Circle</a:t>
            </a:r>
            <a:r>
              <a:rPr lang="en-US" altLang="en-US" sz="2800">
                <a:latin typeface="Calibri" pitchFamily="34" charset="0"/>
                <a:cs typeface="Courier New" pitchFamily="49" charset="0"/>
              </a:rPr>
              <a:t> {</a:t>
            </a:r>
            <a:br>
              <a:rPr lang="en-US" altLang="en-US" sz="2800">
                <a:latin typeface="Calibri" pitchFamily="34" charset="0"/>
                <a:cs typeface="Courier New" pitchFamily="49" charset="0"/>
              </a:rPr>
            </a:br>
            <a:r>
              <a:rPr lang="en-US" altLang="en-US" sz="2800">
                <a:latin typeface="Calibri" pitchFamily="34" charset="0"/>
                <a:cs typeface="Courier New" pitchFamily="49" charset="0"/>
              </a:rPr>
              <a:t>  </a:t>
            </a:r>
            <a:r>
              <a:rPr lang="en-US" altLang="en-US" sz="2800" b="1">
                <a:latin typeface="Calibri" pitchFamily="34" charset="0"/>
                <a:cs typeface="Courier New" pitchFamily="49" charset="0"/>
              </a:rPr>
              <a:t>private</a:t>
            </a:r>
            <a:r>
              <a:rPr lang="en-US" altLang="en-US" sz="2800">
                <a:latin typeface="Calibri" pitchFamily="34" charset="0"/>
                <a:cs typeface="Courier New" pitchFamily="49" charset="0"/>
              </a:rPr>
              <a:t> double </a:t>
            </a:r>
            <a:r>
              <a:rPr lang="en-US" altLang="en-US" sz="2800" b="1">
                <a:latin typeface="Calibri" pitchFamily="34" charset="0"/>
                <a:cs typeface="Courier New" pitchFamily="49" charset="0"/>
              </a:rPr>
              <a:t>radius</a:t>
            </a:r>
            <a:r>
              <a:rPr lang="en-US" altLang="en-US" sz="2800">
                <a:latin typeface="Calibri" pitchFamily="34" charset="0"/>
                <a:cs typeface="Courier New" pitchFamily="49" charset="0"/>
              </a:rPr>
              <a:t> = 1;</a:t>
            </a:r>
            <a:br>
              <a:rPr lang="en-US" altLang="en-US" sz="2800">
                <a:latin typeface="Calibri" pitchFamily="34" charset="0"/>
                <a:cs typeface="Courier New" pitchFamily="49" charset="0"/>
              </a:rPr>
            </a:br>
            <a:br>
              <a:rPr lang="en-US" altLang="en-US" sz="2800">
                <a:latin typeface="Calibri" pitchFamily="34" charset="0"/>
                <a:cs typeface="Courier New" pitchFamily="49" charset="0"/>
              </a:rPr>
            </a:br>
            <a:r>
              <a:rPr lang="en-US" altLang="en-US" sz="2800">
                <a:latin typeface="Calibri" pitchFamily="34" charset="0"/>
                <a:cs typeface="Courier New" pitchFamily="49" charset="0"/>
              </a:rPr>
              <a:t>  public double </a:t>
            </a:r>
            <a:r>
              <a:rPr lang="en-US" altLang="en-US" sz="2800" b="1">
                <a:latin typeface="Calibri" pitchFamily="34" charset="0"/>
                <a:cs typeface="Courier New" pitchFamily="49" charset="0"/>
              </a:rPr>
              <a:t>getArea</a:t>
            </a:r>
            <a:r>
              <a:rPr lang="en-US" altLang="en-US" sz="2800">
                <a:latin typeface="Calibri" pitchFamily="34" charset="0"/>
                <a:cs typeface="Courier New" pitchFamily="49" charset="0"/>
              </a:rPr>
              <a:t>() {</a:t>
            </a:r>
            <a:br>
              <a:rPr lang="en-US" altLang="en-US" sz="2800">
                <a:latin typeface="Calibri" pitchFamily="34" charset="0"/>
                <a:cs typeface="Courier New" pitchFamily="49" charset="0"/>
              </a:rPr>
            </a:br>
            <a:r>
              <a:rPr lang="en-US" altLang="en-US" sz="2800">
                <a:latin typeface="Calibri" pitchFamily="34" charset="0"/>
                <a:cs typeface="Courier New" pitchFamily="49" charset="0"/>
              </a:rPr>
              <a:t>     return radius * radius * Math.PI;</a:t>
            </a:r>
            <a:br>
              <a:rPr lang="en-US" altLang="en-US" sz="2800">
                <a:latin typeface="Calibri" pitchFamily="34" charset="0"/>
                <a:cs typeface="Courier New" pitchFamily="49" charset="0"/>
              </a:rPr>
            </a:br>
            <a:r>
              <a:rPr lang="en-US" altLang="en-US" sz="2800">
                <a:latin typeface="Calibri" pitchFamily="34" charset="0"/>
                <a:cs typeface="Courier New" pitchFamily="49" charset="0"/>
              </a:rPr>
              <a:t>  }</a:t>
            </a:r>
          </a:p>
          <a:p>
            <a:pPr eaLnBrk="1" hangingPunct="1"/>
            <a:br>
              <a:rPr lang="en-US" altLang="en-US" sz="2400">
                <a:latin typeface="Calibri" pitchFamily="34" charset="0"/>
                <a:cs typeface="Courier New" pitchFamily="49" charset="0"/>
              </a:rPr>
            </a:br>
            <a:r>
              <a:rPr lang="en-US" altLang="en-US" sz="2800" b="1">
                <a:latin typeface="Calibri" pitchFamily="34" charset="0"/>
                <a:cs typeface="Courier New" pitchFamily="49" charset="0"/>
              </a:rPr>
              <a:t>  </a:t>
            </a:r>
            <a:r>
              <a:rPr lang="en-US" altLang="en-US" sz="2800" b="1">
                <a:solidFill>
                  <a:srgbClr val="E46C0A"/>
                </a:solidFill>
                <a:latin typeface="Calibri" pitchFamily="34" charset="0"/>
                <a:cs typeface="Courier New" pitchFamily="49" charset="0"/>
              </a:rPr>
              <a:t>public void setRadius(double r) {</a:t>
            </a:r>
            <a:br>
              <a:rPr lang="en-US" altLang="en-US" sz="2800" b="1">
                <a:solidFill>
                  <a:srgbClr val="E46C0A"/>
                </a:solidFill>
                <a:latin typeface="Calibri" pitchFamily="34" charset="0"/>
                <a:cs typeface="Courier New" pitchFamily="49" charset="0"/>
              </a:rPr>
            </a:br>
            <a:r>
              <a:rPr lang="en-US" altLang="en-US" sz="2800" b="1">
                <a:solidFill>
                  <a:srgbClr val="E46C0A"/>
                </a:solidFill>
                <a:latin typeface="Calibri" pitchFamily="34" charset="0"/>
                <a:cs typeface="Courier New" pitchFamily="49" charset="0"/>
              </a:rPr>
              <a:t>      radius = r;</a:t>
            </a:r>
            <a:br>
              <a:rPr lang="en-US" altLang="en-US" sz="2800" b="1">
                <a:solidFill>
                  <a:srgbClr val="E46C0A"/>
                </a:solidFill>
                <a:latin typeface="Calibri" pitchFamily="34" charset="0"/>
                <a:cs typeface="Courier New" pitchFamily="49" charset="0"/>
              </a:rPr>
            </a:br>
            <a:r>
              <a:rPr lang="en-US" altLang="en-US" sz="2800" b="1">
                <a:solidFill>
                  <a:srgbClr val="E46C0A"/>
                </a:solidFill>
                <a:latin typeface="Calibri" pitchFamily="34" charset="0"/>
                <a:cs typeface="Courier New" pitchFamily="49" charset="0"/>
              </a:rPr>
              <a:t>  }</a:t>
            </a:r>
            <a:br>
              <a:rPr lang="en-US" altLang="en-US" sz="2400">
                <a:latin typeface="Calibri" pitchFamily="34" charset="0"/>
                <a:cs typeface="Courier New" pitchFamily="49" charset="0"/>
              </a:rPr>
            </a:br>
            <a:r>
              <a:rPr lang="en-US" altLang="en-US" sz="2800">
                <a:latin typeface="Calibri" pitchFamily="34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047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228600"/>
            <a:ext cx="8429625" cy="685800"/>
          </a:xfrm>
        </p:spPr>
        <p:txBody>
          <a:bodyPr/>
          <a:lstStyle/>
          <a:p>
            <a:pPr eaLnBrk="1" hangingPunct="1"/>
            <a:r>
              <a:rPr lang="en-US" altLang="en-US" sz="5400">
                <a:solidFill>
                  <a:srgbClr val="C00000"/>
                </a:solidFill>
              </a:rPr>
              <a:t>Immutable</a:t>
            </a:r>
            <a:r>
              <a:rPr lang="en-US" altLang="en-US" sz="5400"/>
              <a:t> </a:t>
            </a:r>
            <a:r>
              <a:rPr lang="en-US" altLang="en-US" sz="4800"/>
              <a:t>Objects and Classes</a:t>
            </a:r>
            <a:endParaRPr lang="en-US" altLang="en-US" sz="4800">
              <a:latin typeface="Book Antiqua" pitchFamily="18" charset="0"/>
            </a:endParaRPr>
          </a:p>
        </p:txBody>
      </p:sp>
      <p:sp>
        <p:nvSpPr>
          <p:cNvPr id="15364" name="Rectangle 7"/>
          <p:cNvSpPr>
            <a:spLocks noChangeArrowheads="1"/>
          </p:cNvSpPr>
          <p:nvPr/>
        </p:nvSpPr>
        <p:spPr bwMode="auto">
          <a:xfrm>
            <a:off x="285750" y="1268413"/>
            <a:ext cx="8462963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>
              <a:spcAft>
                <a:spcPts val="1200"/>
              </a:spcAft>
              <a:buFont typeface="Wingdings" pitchFamily="2" charset="2"/>
              <a:buChar char="v"/>
              <a:defRPr/>
            </a:pPr>
            <a:r>
              <a:rPr lang="en-US" altLang="en-US" sz="4400" dirty="0">
                <a:latin typeface="+mn-lt"/>
                <a:cs typeface="Courier New" pitchFamily="49" charset="0"/>
              </a:rPr>
              <a:t> A class with </a:t>
            </a:r>
            <a:r>
              <a:rPr lang="en-US" altLang="en-US" sz="4400" b="1" dirty="0">
                <a:latin typeface="+mn-lt"/>
                <a:cs typeface="Courier New" pitchFamily="49" charset="0"/>
              </a:rPr>
              <a:t>all</a:t>
            </a:r>
            <a:r>
              <a:rPr lang="en-US" altLang="en-US" sz="4400" dirty="0">
                <a:latin typeface="+mn-lt"/>
                <a:cs typeface="Courier New" pitchFamily="49" charset="0"/>
              </a:rPr>
              <a:t> </a:t>
            </a:r>
            <a:r>
              <a:rPr lang="en-US" altLang="en-US" sz="4400" b="1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private</a:t>
            </a:r>
            <a:r>
              <a:rPr lang="en-US" altLang="en-US" sz="4400" dirty="0">
                <a:latin typeface="+mn-lt"/>
                <a:cs typeface="Courier New" pitchFamily="49" charset="0"/>
              </a:rPr>
              <a:t> </a:t>
            </a:r>
            <a:r>
              <a:rPr lang="en-US" altLang="en-US" sz="4400" b="1" dirty="0">
                <a:latin typeface="+mn-lt"/>
                <a:cs typeface="Courier New" pitchFamily="49" charset="0"/>
              </a:rPr>
              <a:t>data</a:t>
            </a:r>
            <a:r>
              <a:rPr lang="en-US" altLang="en-US" sz="4400" dirty="0">
                <a:latin typeface="+mn-lt"/>
                <a:cs typeface="Courier New" pitchFamily="49" charset="0"/>
              </a:rPr>
              <a:t> fields and without </a:t>
            </a:r>
            <a:r>
              <a:rPr lang="en-US" altLang="en-US" sz="4400" b="1" dirty="0" err="1">
                <a:latin typeface="+mn-lt"/>
                <a:cs typeface="Courier New" pitchFamily="49" charset="0"/>
              </a:rPr>
              <a:t>mutators</a:t>
            </a:r>
            <a:r>
              <a:rPr lang="en-US" altLang="en-US" sz="4400" dirty="0">
                <a:latin typeface="+mn-lt"/>
                <a:cs typeface="Courier New" pitchFamily="49" charset="0"/>
              </a:rPr>
              <a:t> is not necessarily immutable. </a:t>
            </a:r>
          </a:p>
          <a:p>
            <a:pPr>
              <a:spcAft>
                <a:spcPts val="1200"/>
              </a:spcAft>
              <a:buFont typeface="Wingdings" pitchFamily="2" charset="2"/>
              <a:buChar char="v"/>
              <a:defRPr/>
            </a:pPr>
            <a:r>
              <a:rPr lang="en-US" altLang="en-US" sz="4400" dirty="0">
                <a:latin typeface="+mn-lt"/>
                <a:cs typeface="Courier New" pitchFamily="49" charset="0"/>
              </a:rPr>
              <a:t> For example, the following class </a:t>
            </a:r>
            <a:r>
              <a:rPr lang="en-US" altLang="en-US" sz="4400" b="1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Student</a:t>
            </a:r>
            <a:r>
              <a:rPr lang="en-US" altLang="en-US" sz="4400" dirty="0">
                <a:latin typeface="+mn-lt"/>
                <a:cs typeface="Courier New" pitchFamily="49" charset="0"/>
              </a:rPr>
              <a:t> has all </a:t>
            </a:r>
            <a:r>
              <a:rPr lang="en-US" altLang="en-US" sz="4400" b="1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private</a:t>
            </a:r>
            <a:r>
              <a:rPr lang="en-US" altLang="en-US" sz="4400" dirty="0">
                <a:latin typeface="+mn-lt"/>
                <a:cs typeface="Courier New" pitchFamily="49" charset="0"/>
              </a:rPr>
              <a:t> data fields and no </a:t>
            </a:r>
            <a:r>
              <a:rPr lang="en-US" altLang="en-US" sz="4400" b="1" dirty="0" err="1">
                <a:latin typeface="+mn-lt"/>
                <a:cs typeface="Courier New" pitchFamily="49" charset="0"/>
              </a:rPr>
              <a:t>mutators</a:t>
            </a:r>
            <a:r>
              <a:rPr lang="en-US" altLang="en-US" sz="4400" dirty="0">
                <a:latin typeface="+mn-lt"/>
                <a:cs typeface="Courier New" pitchFamily="49" charset="0"/>
              </a:rPr>
              <a:t>, but it is mutable!!!</a:t>
            </a:r>
          </a:p>
        </p:txBody>
      </p:sp>
    </p:spTree>
    <p:extLst>
      <p:ext uri="{BB962C8B-B14F-4D97-AF65-F5344CB8AC3E}">
        <p14:creationId xmlns:p14="http://schemas.microsoft.com/office/powerpoint/2010/main" val="262307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2735263" cy="457200"/>
          </a:xfrm>
        </p:spPr>
        <p:txBody>
          <a:bodyPr/>
          <a:lstStyle/>
          <a:p>
            <a:r>
              <a:rPr lang="en-US" altLang="en-US" sz="5400"/>
              <a:t>Example</a:t>
            </a:r>
            <a:endParaRPr lang="en-US" altLang="en-US" sz="5400">
              <a:latin typeface="Book Antiqua" pitchFamily="18" charset="0"/>
            </a:endParaRPr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3059113" y="115888"/>
            <a:ext cx="5756275" cy="40338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b="1">
                <a:latin typeface="Calibri" pitchFamily="34" charset="0"/>
                <a:cs typeface="Courier New" pitchFamily="49" charset="0"/>
              </a:rPr>
              <a:t>import </a:t>
            </a:r>
            <a:r>
              <a:rPr lang="en-US" altLang="en-US" b="1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java.util.Date</a:t>
            </a:r>
            <a:r>
              <a:rPr lang="en-US" altLang="en-US" b="1">
                <a:latin typeface="Calibri" pitchFamily="34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n-US" altLang="en-US" b="1">
                <a:latin typeface="Calibri" pitchFamily="34" charset="0"/>
                <a:cs typeface="Courier New" pitchFamily="49" charset="0"/>
              </a:rPr>
              <a:t>public class Student {</a:t>
            </a:r>
            <a:br>
              <a:rPr lang="en-US" altLang="en-US" b="1">
                <a:latin typeface="Calibri" pitchFamily="34" charset="0"/>
                <a:cs typeface="Courier New" pitchFamily="49" charset="0"/>
              </a:rPr>
            </a:br>
            <a:r>
              <a:rPr lang="en-US" altLang="en-US" b="1">
                <a:latin typeface="Calibri" pitchFamily="34" charset="0"/>
                <a:cs typeface="Courier New" pitchFamily="49" charset="0"/>
              </a:rPr>
              <a:t>   private int id;</a:t>
            </a:r>
            <a:br>
              <a:rPr lang="en-US" altLang="en-US" b="1">
                <a:latin typeface="Calibri" pitchFamily="34" charset="0"/>
                <a:cs typeface="Courier New" pitchFamily="49" charset="0"/>
              </a:rPr>
            </a:br>
            <a:r>
              <a:rPr lang="en-US" altLang="en-US" b="1">
                <a:latin typeface="Calibri" pitchFamily="34" charset="0"/>
                <a:cs typeface="Courier New" pitchFamily="49" charset="0"/>
              </a:rPr>
              <a:t>   private Date birthDate;</a:t>
            </a:r>
            <a:br>
              <a:rPr lang="en-US" altLang="en-US" b="1">
                <a:latin typeface="Calibri" pitchFamily="34" charset="0"/>
                <a:cs typeface="Courier New" pitchFamily="49" charset="0"/>
              </a:rPr>
            </a:br>
            <a:br>
              <a:rPr lang="en-US" altLang="en-US" b="1">
                <a:latin typeface="Calibri" pitchFamily="34" charset="0"/>
                <a:cs typeface="Courier New" pitchFamily="49" charset="0"/>
              </a:rPr>
            </a:br>
            <a:r>
              <a:rPr lang="en-US" altLang="en-US" b="1">
                <a:latin typeface="Calibri" pitchFamily="34" charset="0"/>
                <a:cs typeface="Courier New" pitchFamily="49" charset="0"/>
              </a:rPr>
              <a:t>   public Student(int ssn, Date newBD) {</a:t>
            </a:r>
            <a:br>
              <a:rPr lang="en-US" altLang="en-US" b="1">
                <a:latin typeface="Calibri" pitchFamily="34" charset="0"/>
                <a:cs typeface="Courier New" pitchFamily="49" charset="0"/>
              </a:rPr>
            </a:br>
            <a:r>
              <a:rPr lang="en-US" altLang="en-US" b="1">
                <a:latin typeface="Calibri" pitchFamily="34" charset="0"/>
                <a:cs typeface="Courier New" pitchFamily="49" charset="0"/>
              </a:rPr>
              <a:t>        id = ssn;</a:t>
            </a:r>
            <a:br>
              <a:rPr lang="en-US" altLang="en-US" b="1">
                <a:latin typeface="Calibri" pitchFamily="34" charset="0"/>
                <a:cs typeface="Courier New" pitchFamily="49" charset="0"/>
              </a:rPr>
            </a:br>
            <a:r>
              <a:rPr lang="en-US" altLang="en-US" b="1">
                <a:latin typeface="Calibri" pitchFamily="34" charset="0"/>
                <a:cs typeface="Courier New" pitchFamily="49" charset="0"/>
              </a:rPr>
              <a:t>        birthDate = newBD;</a:t>
            </a:r>
            <a:br>
              <a:rPr lang="en-US" altLang="en-US" b="1">
                <a:latin typeface="Calibri" pitchFamily="34" charset="0"/>
                <a:cs typeface="Courier New" pitchFamily="49" charset="0"/>
              </a:rPr>
            </a:br>
            <a:r>
              <a:rPr lang="en-US" altLang="en-US" b="1">
                <a:latin typeface="Calibri" pitchFamily="34" charset="0"/>
                <a:cs typeface="Courier New" pitchFamily="49" charset="0"/>
              </a:rPr>
              <a:t>    }</a:t>
            </a:r>
            <a:br>
              <a:rPr lang="en-US" altLang="en-US" b="1">
                <a:latin typeface="Calibri" pitchFamily="34" charset="0"/>
                <a:cs typeface="Courier New" pitchFamily="49" charset="0"/>
              </a:rPr>
            </a:br>
            <a:br>
              <a:rPr lang="en-US" altLang="en-US" b="1">
                <a:latin typeface="Calibri" pitchFamily="34" charset="0"/>
                <a:cs typeface="Courier New" pitchFamily="49" charset="0"/>
              </a:rPr>
            </a:br>
            <a:r>
              <a:rPr lang="en-US" altLang="en-US" b="1">
                <a:latin typeface="Calibri" pitchFamily="34" charset="0"/>
                <a:cs typeface="Courier New" pitchFamily="49" charset="0"/>
              </a:rPr>
              <a:t>    public int getId() {      return id;     }</a:t>
            </a:r>
            <a:br>
              <a:rPr lang="en-US" altLang="en-US" b="1">
                <a:latin typeface="Calibri" pitchFamily="34" charset="0"/>
                <a:cs typeface="Courier New" pitchFamily="49" charset="0"/>
              </a:rPr>
            </a:br>
            <a:br>
              <a:rPr lang="en-US" altLang="en-US" b="1">
                <a:latin typeface="Calibri" pitchFamily="34" charset="0"/>
                <a:cs typeface="Courier New" pitchFamily="49" charset="0"/>
              </a:rPr>
            </a:br>
            <a:r>
              <a:rPr lang="en-US" altLang="en-US" b="1">
                <a:latin typeface="Calibri" pitchFamily="34" charset="0"/>
                <a:cs typeface="Courier New" pitchFamily="49" charset="0"/>
              </a:rPr>
              <a:t>    public Date getBirthDate() {      </a:t>
            </a:r>
            <a:r>
              <a:rPr lang="en-US" altLang="en-US" b="1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return birthDate;     </a:t>
            </a:r>
            <a:r>
              <a:rPr lang="en-US" altLang="en-US" b="1">
                <a:latin typeface="Calibri" pitchFamily="34" charset="0"/>
                <a:cs typeface="Courier New" pitchFamily="49" charset="0"/>
              </a:rPr>
              <a:t>}</a:t>
            </a:r>
            <a:br>
              <a:rPr lang="en-US" altLang="en-US" b="1">
                <a:latin typeface="Calibri" pitchFamily="34" charset="0"/>
                <a:cs typeface="Courier New" pitchFamily="49" charset="0"/>
              </a:rPr>
            </a:br>
            <a:r>
              <a:rPr lang="en-US" altLang="en-US" b="1">
                <a:latin typeface="Calibri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58374" name="Rectangle 5"/>
          <p:cNvSpPr>
            <a:spLocks noChangeArrowheads="1"/>
          </p:cNvSpPr>
          <p:nvPr/>
        </p:nvSpPr>
        <p:spPr bwMode="auto">
          <a:xfrm>
            <a:off x="1042988" y="4221163"/>
            <a:ext cx="7705725" cy="2552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000" dirty="0">
                <a:latin typeface="+mn-lt"/>
                <a:cs typeface="Courier New" pitchFamily="49" charset="0"/>
              </a:rPr>
              <a:t>public class Test {</a:t>
            </a:r>
            <a:br>
              <a:rPr lang="en-US" altLang="en-US" sz="2000" dirty="0">
                <a:latin typeface="+mn-lt"/>
                <a:cs typeface="Courier New" pitchFamily="49" charset="0"/>
              </a:rPr>
            </a:br>
            <a:r>
              <a:rPr lang="en-US" altLang="en-US" sz="2000" dirty="0">
                <a:latin typeface="+mn-lt"/>
                <a:cs typeface="Courier New" pitchFamily="49" charset="0"/>
              </a:rPr>
              <a:t>  public static void main(String[] </a:t>
            </a:r>
            <a:r>
              <a:rPr lang="en-US" altLang="en-US" sz="2000" dirty="0" err="1">
                <a:latin typeface="+mn-lt"/>
                <a:cs typeface="Courier New" pitchFamily="49" charset="0"/>
              </a:rPr>
              <a:t>args</a:t>
            </a:r>
            <a:r>
              <a:rPr lang="en-US" altLang="en-US" sz="2000" dirty="0">
                <a:latin typeface="+mn-lt"/>
                <a:cs typeface="Courier New" pitchFamily="49" charset="0"/>
              </a:rPr>
              <a:t>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2000" dirty="0">
                <a:latin typeface="+mn-lt"/>
                <a:cs typeface="Courier New" pitchFamily="49" charset="0"/>
              </a:rPr>
              <a:t>    </a:t>
            </a:r>
            <a:r>
              <a:rPr lang="en-US" altLang="en-US" sz="2000" dirty="0" err="1">
                <a:latin typeface="+mn-lt"/>
                <a:cs typeface="Courier New" pitchFamily="49" charset="0"/>
              </a:rPr>
              <a:t>java.util.Date</a:t>
            </a:r>
            <a:r>
              <a:rPr lang="en-US" altLang="en-US" sz="2000" dirty="0">
                <a:latin typeface="+mn-lt"/>
                <a:cs typeface="Courier New" pitchFamily="49" charset="0"/>
              </a:rPr>
              <a:t> </a:t>
            </a:r>
            <a:r>
              <a:rPr lang="en-US" altLang="en-US" sz="2000" dirty="0" err="1">
                <a:latin typeface="+mn-lt"/>
                <a:cs typeface="Courier New" pitchFamily="49" charset="0"/>
              </a:rPr>
              <a:t>bd</a:t>
            </a:r>
            <a:r>
              <a:rPr lang="en-US" altLang="en-US" sz="2000" dirty="0">
                <a:latin typeface="+mn-lt"/>
                <a:cs typeface="Courier New" pitchFamily="49" charset="0"/>
              </a:rPr>
              <a:t> = new </a:t>
            </a:r>
            <a:r>
              <a:rPr lang="en-US" altLang="en-US" sz="2000" dirty="0" err="1">
                <a:latin typeface="+mn-lt"/>
                <a:cs typeface="Courier New" pitchFamily="49" charset="0"/>
              </a:rPr>
              <a:t>java.util.Date</a:t>
            </a:r>
            <a:r>
              <a:rPr lang="en-US" altLang="en-US" sz="2000" dirty="0">
                <a:latin typeface="+mn-lt"/>
                <a:cs typeface="Courier New" pitchFamily="49" charset="0"/>
              </a:rPr>
              <a:t>();</a:t>
            </a:r>
            <a:br>
              <a:rPr lang="en-US" altLang="en-US" sz="2000" dirty="0">
                <a:latin typeface="+mn-lt"/>
                <a:cs typeface="Courier New" pitchFamily="49" charset="0"/>
              </a:rPr>
            </a:br>
            <a:r>
              <a:rPr lang="en-US" altLang="en-US" sz="2000" dirty="0">
                <a:latin typeface="+mn-lt"/>
                <a:cs typeface="Courier New" pitchFamily="49" charset="0"/>
              </a:rPr>
              <a:t>    Student </a:t>
            </a:r>
            <a:r>
              <a:rPr lang="en-US" altLang="en-US" sz="2000" dirty="0" err="1">
                <a:latin typeface="+mn-lt"/>
                <a:cs typeface="Courier New" pitchFamily="49" charset="0"/>
              </a:rPr>
              <a:t>student</a:t>
            </a:r>
            <a:r>
              <a:rPr lang="en-US" altLang="en-US" sz="2000" dirty="0">
                <a:latin typeface="+mn-lt"/>
                <a:cs typeface="Courier New" pitchFamily="49" charset="0"/>
              </a:rPr>
              <a:t> = new Student(111223333, </a:t>
            </a:r>
            <a:r>
              <a:rPr lang="en-US" altLang="en-US" sz="2000" dirty="0" err="1">
                <a:latin typeface="+mn-lt"/>
                <a:cs typeface="Courier New" pitchFamily="49" charset="0"/>
              </a:rPr>
              <a:t>bd</a:t>
            </a:r>
            <a:r>
              <a:rPr lang="en-US" altLang="en-US" sz="2000" dirty="0">
                <a:latin typeface="+mn-lt"/>
                <a:cs typeface="Courier New" pitchFamily="49" charset="0"/>
              </a:rPr>
              <a:t>);</a:t>
            </a:r>
            <a:br>
              <a:rPr lang="en-US" altLang="en-US" sz="2000" dirty="0">
                <a:latin typeface="+mn-lt"/>
                <a:cs typeface="Courier New" pitchFamily="49" charset="0"/>
              </a:rPr>
            </a:br>
            <a:r>
              <a:rPr lang="en-US" altLang="en-US" sz="2000" dirty="0">
                <a:latin typeface="+mn-lt"/>
                <a:cs typeface="Courier New" pitchFamily="49" charset="0"/>
              </a:rPr>
              <a:t>    </a:t>
            </a:r>
            <a:r>
              <a:rPr lang="en-US" altLang="en-US" sz="2000" dirty="0" err="1">
                <a:latin typeface="+mn-lt"/>
                <a:cs typeface="Courier New" pitchFamily="49" charset="0"/>
              </a:rPr>
              <a:t>java.util.Date</a:t>
            </a:r>
            <a:r>
              <a:rPr lang="en-US" altLang="en-US" sz="2000" dirty="0">
                <a:latin typeface="+mn-lt"/>
                <a:cs typeface="Courier New" pitchFamily="49" charset="0"/>
              </a:rPr>
              <a:t> date = </a:t>
            </a:r>
            <a:r>
              <a:rPr lang="en-US" altLang="en-US" sz="2000" dirty="0" err="1">
                <a:latin typeface="+mn-lt"/>
                <a:cs typeface="Courier New" pitchFamily="49" charset="0"/>
              </a:rPr>
              <a:t>student.getBirthDate</a:t>
            </a:r>
            <a:r>
              <a:rPr lang="en-US" altLang="en-US" sz="2000" dirty="0">
                <a:latin typeface="+mn-lt"/>
                <a:cs typeface="Courier New" pitchFamily="49" charset="0"/>
              </a:rPr>
              <a:t>();</a:t>
            </a:r>
            <a:br>
              <a:rPr lang="en-US" altLang="en-US" sz="2000" dirty="0">
                <a:latin typeface="+mn-lt"/>
                <a:cs typeface="Courier New" pitchFamily="49" charset="0"/>
              </a:rPr>
            </a:br>
            <a:r>
              <a:rPr lang="en-US" altLang="en-US" sz="2000" dirty="0">
                <a:latin typeface="+mn-lt"/>
                <a:cs typeface="Courier New" pitchFamily="49" charset="0"/>
              </a:rPr>
              <a:t>    </a:t>
            </a:r>
            <a:r>
              <a:rPr lang="en-US" altLang="en-US" sz="2000" b="1" dirty="0" err="1">
                <a:solidFill>
                  <a:srgbClr val="C00000"/>
                </a:solidFill>
                <a:latin typeface="+mn-lt"/>
                <a:cs typeface="Courier New" pitchFamily="49" charset="0"/>
              </a:rPr>
              <a:t>date.setMonth</a:t>
            </a:r>
            <a:r>
              <a:rPr lang="en-US" altLang="en-US" sz="2000" b="1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(5); </a:t>
            </a:r>
            <a:r>
              <a:rPr lang="en-US" altLang="en-US" sz="2000" dirty="0">
                <a:latin typeface="+mn-lt"/>
                <a:cs typeface="Courier New" pitchFamily="49" charset="0"/>
              </a:rPr>
              <a:t>// Now the student birthdate is changed!</a:t>
            </a:r>
            <a:br>
              <a:rPr lang="en-US" altLang="en-US" sz="2000" dirty="0">
                <a:latin typeface="+mn-lt"/>
                <a:cs typeface="Courier New" pitchFamily="49" charset="0"/>
              </a:rPr>
            </a:br>
            <a:r>
              <a:rPr lang="en-US" altLang="en-US" sz="2000" dirty="0">
                <a:latin typeface="+mn-lt"/>
                <a:cs typeface="Courier New" pitchFamily="49" charset="0"/>
              </a:rPr>
              <a:t>  }</a:t>
            </a:r>
            <a:br>
              <a:rPr lang="en-US" altLang="en-US" sz="2000" dirty="0">
                <a:latin typeface="+mn-lt"/>
                <a:cs typeface="Courier New" pitchFamily="49" charset="0"/>
              </a:rPr>
            </a:br>
            <a:r>
              <a:rPr lang="en-US" altLang="en-US" sz="2000" dirty="0">
                <a:latin typeface="+mn-lt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785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F8C23D8-44A7-49DF-B60A-33490C865774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43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2286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5400"/>
              <a:t>What Class is </a:t>
            </a:r>
            <a:r>
              <a:rPr lang="en-US" altLang="en-US" sz="5400">
                <a:solidFill>
                  <a:srgbClr val="C00000"/>
                </a:solidFill>
              </a:rPr>
              <a:t>Immutable</a:t>
            </a:r>
            <a:r>
              <a:rPr lang="en-US" altLang="en-US" sz="5400"/>
              <a:t>?</a:t>
            </a:r>
            <a:endParaRPr lang="en-US" altLang="en-US" sz="5400">
              <a:latin typeface="Book Antiqua" pitchFamily="18" charset="0"/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214313" y="1341438"/>
            <a:ext cx="8643937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Aft>
                <a:spcPts val="1800"/>
              </a:spcAft>
              <a:buFont typeface="Wingdings" pitchFamily="2" charset="2"/>
              <a:buChar char="v"/>
            </a:pPr>
            <a:r>
              <a:rPr lang="en-US" altLang="en-US" sz="4000">
                <a:latin typeface="Calibri" pitchFamily="34" charset="0"/>
                <a:cs typeface="Courier New" pitchFamily="49" charset="0"/>
              </a:rPr>
              <a:t> For a class to be immutable: </a:t>
            </a:r>
          </a:p>
          <a:p>
            <a:pPr lvl="1" eaLnBrk="1" hangingPunct="1">
              <a:spcAft>
                <a:spcPts val="1800"/>
              </a:spcAft>
              <a:buFont typeface="Wingdings" pitchFamily="2" charset="2"/>
              <a:buChar char="§"/>
            </a:pPr>
            <a:r>
              <a:rPr lang="en-US" altLang="en-US" sz="4000">
                <a:latin typeface="Calibri" pitchFamily="34" charset="0"/>
                <a:cs typeface="Courier New" pitchFamily="49" charset="0"/>
              </a:rPr>
              <a:t> It must mark all data fields </a:t>
            </a:r>
            <a:r>
              <a:rPr lang="en-US" altLang="en-US" sz="4000" b="1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private.</a:t>
            </a:r>
            <a:endParaRPr lang="en-US" altLang="en-US" sz="4000" b="1">
              <a:latin typeface="Calibri" pitchFamily="34" charset="0"/>
              <a:cs typeface="Courier New" pitchFamily="49" charset="0"/>
            </a:endParaRPr>
          </a:p>
          <a:p>
            <a:pPr lvl="1" eaLnBrk="1" hangingPunct="1">
              <a:spcAft>
                <a:spcPts val="1800"/>
              </a:spcAft>
              <a:buFont typeface="Wingdings" pitchFamily="2" charset="2"/>
              <a:buChar char="§"/>
            </a:pPr>
            <a:r>
              <a:rPr lang="en-US" altLang="en-US" sz="4000">
                <a:latin typeface="Calibri" pitchFamily="34" charset="0"/>
                <a:cs typeface="Courier New" pitchFamily="49" charset="0"/>
              </a:rPr>
              <a:t> Provide </a:t>
            </a:r>
            <a:r>
              <a:rPr lang="en-US" altLang="en-US" sz="4000" b="1">
                <a:solidFill>
                  <a:srgbClr val="C00000"/>
                </a:solidFill>
                <a:latin typeface="Calibri" pitchFamily="34" charset="0"/>
                <a:cs typeface="Courier New" pitchFamily="49" charset="0"/>
              </a:rPr>
              <a:t>no mutator </a:t>
            </a:r>
            <a:r>
              <a:rPr lang="en-US" altLang="en-US" sz="4000">
                <a:latin typeface="Calibri" pitchFamily="34" charset="0"/>
                <a:cs typeface="Courier New" pitchFamily="49" charset="0"/>
              </a:rPr>
              <a:t>methods.</a:t>
            </a:r>
          </a:p>
          <a:p>
            <a:pPr lvl="1" eaLnBrk="1" hangingPunct="1">
              <a:spcAft>
                <a:spcPts val="1800"/>
              </a:spcAft>
              <a:buFont typeface="Wingdings" pitchFamily="2" charset="2"/>
              <a:buChar char="§"/>
            </a:pPr>
            <a:r>
              <a:rPr lang="en-US" altLang="en-US" sz="4000">
                <a:latin typeface="Calibri" pitchFamily="34" charset="0"/>
                <a:cs typeface="Courier New" pitchFamily="49" charset="0"/>
              </a:rPr>
              <a:t> No accessor methods that would return a reference to a mutable data field object.</a:t>
            </a:r>
          </a:p>
        </p:txBody>
      </p:sp>
    </p:spTree>
    <p:extLst>
      <p:ext uri="{BB962C8B-B14F-4D97-AF65-F5344CB8AC3E}">
        <p14:creationId xmlns:p14="http://schemas.microsoft.com/office/powerpoint/2010/main" val="15697389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A3155E3-61E5-4CE6-8D69-C060CD6B66C4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44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214313"/>
            <a:ext cx="7526338" cy="690562"/>
          </a:xfrm>
        </p:spPr>
        <p:txBody>
          <a:bodyPr/>
          <a:lstStyle/>
          <a:p>
            <a:pPr eaLnBrk="1" hangingPunct="1"/>
            <a:r>
              <a:rPr lang="en-US" altLang="en-US" sz="6000" dirty="0"/>
              <a:t>Scope of Variables</a:t>
            </a:r>
            <a:endParaRPr lang="en-US" altLang="en-US" sz="6000" dirty="0">
              <a:hlinkClick r:id="rId2" action="ppaction://program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268413"/>
            <a:ext cx="8643938" cy="4681537"/>
          </a:xfrm>
        </p:spPr>
        <p:txBody>
          <a:bodyPr/>
          <a:lstStyle/>
          <a:p>
            <a:pPr eaLnBrk="1" hangingPunct="1"/>
            <a:r>
              <a:rPr lang="en-US" altLang="en-US"/>
              <a:t> The scope of </a:t>
            </a:r>
            <a:r>
              <a:rPr lang="en-US" altLang="en-US" b="1"/>
              <a:t>instance</a:t>
            </a:r>
            <a:r>
              <a:rPr lang="en-US" altLang="en-US"/>
              <a:t> and </a:t>
            </a:r>
            <a:r>
              <a:rPr lang="en-US" altLang="en-US" b="1"/>
              <a:t>static</a:t>
            </a:r>
            <a:r>
              <a:rPr lang="en-US" altLang="en-US"/>
              <a:t> variables is the entire class. They can be declared anywhere inside a class.</a:t>
            </a:r>
          </a:p>
          <a:p>
            <a:pPr eaLnBrk="1" hangingPunct="1"/>
            <a:r>
              <a:rPr lang="en-US" altLang="en-US"/>
              <a:t> The scope of a </a:t>
            </a:r>
            <a:r>
              <a:rPr lang="en-US" altLang="en-US" b="1"/>
              <a:t>local</a:t>
            </a:r>
            <a:r>
              <a:rPr lang="en-US" altLang="en-US"/>
              <a:t> variable starts from its declaration and continues to the end of the block that contains the variable. </a:t>
            </a:r>
          </a:p>
          <a:p>
            <a:pPr eaLnBrk="1" hangingPunct="1"/>
            <a:r>
              <a:rPr lang="en-US" altLang="en-US"/>
              <a:t> A local variable </a:t>
            </a:r>
            <a:r>
              <a:rPr lang="en-US" altLang="en-US" sz="4800" b="1" u="sng">
                <a:solidFill>
                  <a:srgbClr val="C00000"/>
                </a:solidFill>
              </a:rPr>
              <a:t>must</a:t>
            </a:r>
            <a:r>
              <a:rPr lang="en-US" altLang="en-US" sz="4800"/>
              <a:t> </a:t>
            </a:r>
            <a:r>
              <a:rPr lang="en-US" altLang="en-US"/>
              <a:t>be initialized explicitly before it can be used.</a:t>
            </a:r>
          </a:p>
        </p:txBody>
      </p:sp>
    </p:spTree>
    <p:extLst>
      <p:ext uri="{BB962C8B-B14F-4D97-AF65-F5344CB8AC3E}">
        <p14:creationId xmlns:p14="http://schemas.microsoft.com/office/powerpoint/2010/main" val="13497214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66700" y="212725"/>
            <a:ext cx="7761288" cy="715963"/>
          </a:xfrm>
        </p:spPr>
        <p:txBody>
          <a:bodyPr/>
          <a:lstStyle/>
          <a:p>
            <a:pPr eaLnBrk="1" hangingPunct="1"/>
            <a:r>
              <a:rPr lang="en-US" altLang="en-US" sz="6000"/>
              <a:t>Scope of Variables</a:t>
            </a:r>
            <a:endParaRPr lang="en-CA" altLang="en-US" sz="6000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476375" y="2000250"/>
            <a:ext cx="7056438" cy="4597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3200">
                <a:latin typeface="Calibri" pitchFamily="34" charset="0"/>
                <a:cs typeface="Courier New" pitchFamily="49" charset="0"/>
              </a:rPr>
              <a:t>public class </a:t>
            </a:r>
            <a:r>
              <a:rPr lang="en-US" altLang="en-US" sz="3200" b="1">
                <a:latin typeface="Calibri" pitchFamily="34" charset="0"/>
                <a:cs typeface="Courier New" pitchFamily="49" charset="0"/>
              </a:rPr>
              <a:t>A</a:t>
            </a:r>
            <a:r>
              <a:rPr lang="en-US" altLang="en-US" sz="3200">
                <a:latin typeface="Calibri" pitchFamily="34" charset="0"/>
                <a:cs typeface="Courier New" pitchFamily="49" charset="0"/>
              </a:rPr>
              <a:t>{</a:t>
            </a:r>
            <a:br>
              <a:rPr lang="en-US" altLang="en-US" sz="3200">
                <a:latin typeface="Calibri" pitchFamily="34" charset="0"/>
                <a:cs typeface="Courier New" pitchFamily="49" charset="0"/>
              </a:rPr>
            </a:br>
            <a:r>
              <a:rPr lang="en-US" altLang="en-US" sz="3200">
                <a:latin typeface="Calibri" pitchFamily="34" charset="0"/>
                <a:cs typeface="Courier New" pitchFamily="49" charset="0"/>
              </a:rPr>
              <a:t>  int </a:t>
            </a:r>
            <a:r>
              <a:rPr lang="en-US" altLang="en-US" sz="3200" b="1">
                <a:latin typeface="Calibri" pitchFamily="34" charset="0"/>
                <a:cs typeface="Courier New" pitchFamily="49" charset="0"/>
              </a:rPr>
              <a:t>year</a:t>
            </a:r>
            <a:r>
              <a:rPr lang="en-US" altLang="en-US" sz="3200">
                <a:latin typeface="Calibri" pitchFamily="34" charset="0"/>
                <a:cs typeface="Courier New" pitchFamily="49" charset="0"/>
              </a:rPr>
              <a:t> = 2014;   </a:t>
            </a:r>
            <a:r>
              <a:rPr lang="en-US" altLang="en-US" sz="2400" b="1">
                <a:solidFill>
                  <a:srgbClr val="E46C0A"/>
                </a:solidFill>
                <a:latin typeface="Calibri" pitchFamily="34" charset="0"/>
                <a:cs typeface="Courier New" pitchFamily="49" charset="0"/>
              </a:rPr>
              <a:t>// instance variable</a:t>
            </a:r>
            <a:br>
              <a:rPr lang="en-US" altLang="en-US" sz="2800">
                <a:latin typeface="Calibri" pitchFamily="34" charset="0"/>
                <a:cs typeface="Courier New" pitchFamily="49" charset="0"/>
              </a:rPr>
            </a:br>
            <a:br>
              <a:rPr lang="en-US" altLang="en-US" sz="3200">
                <a:latin typeface="Calibri" pitchFamily="34" charset="0"/>
                <a:cs typeface="Courier New" pitchFamily="49" charset="0"/>
              </a:rPr>
            </a:br>
            <a:r>
              <a:rPr lang="en-US" altLang="en-US" sz="3200">
                <a:latin typeface="Calibri" pitchFamily="34" charset="0"/>
                <a:cs typeface="Courier New" pitchFamily="49" charset="0"/>
              </a:rPr>
              <a:t>  void </a:t>
            </a:r>
            <a:r>
              <a:rPr lang="en-US" altLang="en-US" sz="3200" b="1">
                <a:latin typeface="Calibri" pitchFamily="34" charset="0"/>
                <a:cs typeface="Courier New" pitchFamily="49" charset="0"/>
              </a:rPr>
              <a:t>p</a:t>
            </a:r>
            <a:r>
              <a:rPr lang="en-US" altLang="en-US" sz="3200">
                <a:latin typeface="Calibri" pitchFamily="34" charset="0"/>
                <a:cs typeface="Courier New" pitchFamily="49" charset="0"/>
              </a:rPr>
              <a:t>() {</a:t>
            </a:r>
          </a:p>
          <a:p>
            <a:pPr eaLnBrk="1" hangingPunct="1"/>
            <a:r>
              <a:rPr lang="en-US" altLang="en-US" sz="3200">
                <a:latin typeface="Calibri" pitchFamily="34" charset="0"/>
                <a:cs typeface="Courier New" pitchFamily="49" charset="0"/>
              </a:rPr>
              <a:t>      System.out.println(“Year: ”+ </a:t>
            </a:r>
            <a:r>
              <a:rPr lang="en-US" altLang="en-US" sz="3200" b="1">
                <a:latin typeface="Calibri" pitchFamily="34" charset="0"/>
                <a:cs typeface="Courier New" pitchFamily="49" charset="0"/>
              </a:rPr>
              <a:t>year</a:t>
            </a:r>
            <a:r>
              <a:rPr lang="en-US" altLang="en-US" sz="3200">
                <a:latin typeface="Calibri" pitchFamily="34" charset="0"/>
                <a:cs typeface="Courier New" pitchFamily="49" charset="0"/>
              </a:rPr>
              <a:t>); </a:t>
            </a:r>
            <a:br>
              <a:rPr lang="en-US" altLang="en-US" sz="3200">
                <a:latin typeface="Calibri" pitchFamily="34" charset="0"/>
                <a:cs typeface="Courier New" pitchFamily="49" charset="0"/>
              </a:rPr>
            </a:br>
            <a:r>
              <a:rPr lang="en-US" altLang="en-US" sz="3200">
                <a:latin typeface="Calibri" pitchFamily="34" charset="0"/>
                <a:cs typeface="Courier New" pitchFamily="49" charset="0"/>
              </a:rPr>
              <a:t>      int </a:t>
            </a:r>
            <a:r>
              <a:rPr lang="en-US" altLang="en-US" sz="3200" b="1">
                <a:latin typeface="Calibri" pitchFamily="34" charset="0"/>
                <a:cs typeface="Courier New" pitchFamily="49" charset="0"/>
              </a:rPr>
              <a:t>year</a:t>
            </a:r>
            <a:r>
              <a:rPr lang="en-US" altLang="en-US" sz="3200">
                <a:latin typeface="Calibri" pitchFamily="34" charset="0"/>
                <a:cs typeface="Courier New" pitchFamily="49" charset="0"/>
              </a:rPr>
              <a:t> = 2015;   </a:t>
            </a:r>
            <a:r>
              <a:rPr lang="en-US" altLang="en-US" sz="2400" b="1">
                <a:solidFill>
                  <a:srgbClr val="E46C0A"/>
                </a:solidFill>
                <a:latin typeface="Calibri" pitchFamily="34" charset="0"/>
                <a:cs typeface="Courier New" pitchFamily="49" charset="0"/>
              </a:rPr>
              <a:t>// local variable</a:t>
            </a:r>
            <a:endParaRPr lang="en-US" altLang="en-US" sz="3200" b="1">
              <a:solidFill>
                <a:srgbClr val="E46C0A"/>
              </a:solidFill>
              <a:latin typeface="Calibri" pitchFamily="34" charset="0"/>
              <a:cs typeface="Courier New" pitchFamily="49" charset="0"/>
            </a:endParaRPr>
          </a:p>
          <a:p>
            <a:pPr eaLnBrk="1" hangingPunct="1"/>
            <a:r>
              <a:rPr lang="en-US" altLang="en-US" sz="3200">
                <a:latin typeface="Calibri" pitchFamily="34" charset="0"/>
                <a:cs typeface="Courier New" pitchFamily="49" charset="0"/>
              </a:rPr>
              <a:t>      System.out.println(“Year: ”+ </a:t>
            </a:r>
            <a:r>
              <a:rPr lang="en-US" altLang="en-US" sz="3200" b="1">
                <a:latin typeface="Calibri" pitchFamily="34" charset="0"/>
                <a:cs typeface="Courier New" pitchFamily="49" charset="0"/>
              </a:rPr>
              <a:t>year</a:t>
            </a:r>
            <a:r>
              <a:rPr lang="en-US" altLang="en-US" sz="3200">
                <a:latin typeface="Calibri" pitchFamily="34" charset="0"/>
                <a:cs typeface="Courier New" pitchFamily="49" charset="0"/>
              </a:rPr>
              <a:t>);</a:t>
            </a:r>
            <a:br>
              <a:rPr lang="en-US" altLang="en-US" sz="3200">
                <a:latin typeface="Calibri" pitchFamily="34" charset="0"/>
                <a:cs typeface="Courier New" pitchFamily="49" charset="0"/>
              </a:rPr>
            </a:br>
            <a:r>
              <a:rPr lang="en-US" altLang="en-US" sz="3200">
                <a:latin typeface="Calibri" pitchFamily="34" charset="0"/>
                <a:cs typeface="Courier New" pitchFamily="49" charset="0"/>
              </a:rPr>
              <a:t>  }</a:t>
            </a:r>
            <a:br>
              <a:rPr lang="en-US" altLang="en-US" sz="3200">
                <a:latin typeface="Calibri" pitchFamily="34" charset="0"/>
                <a:cs typeface="Courier New" pitchFamily="49" charset="0"/>
              </a:rPr>
            </a:br>
            <a:r>
              <a:rPr lang="en-US" altLang="en-US" sz="3200">
                <a:latin typeface="Calibri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85750" y="1143000"/>
            <a:ext cx="6373813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n-US" sz="4000" dirty="0">
                <a:latin typeface="+mn-lt"/>
                <a:cs typeface="+mn-cs"/>
              </a:rPr>
              <a:t> What is the output?</a:t>
            </a:r>
          </a:p>
        </p:txBody>
      </p:sp>
    </p:spTree>
    <p:extLst>
      <p:ext uri="{BB962C8B-B14F-4D97-AF65-F5344CB8AC3E}">
        <p14:creationId xmlns:p14="http://schemas.microsoft.com/office/powerpoint/2010/main" val="5138361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AC18F70-D055-4A10-8CB9-D4B2D373D6B1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46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6589713" cy="762000"/>
          </a:xfrm>
        </p:spPr>
        <p:txBody>
          <a:bodyPr/>
          <a:lstStyle/>
          <a:p>
            <a:pPr eaLnBrk="1" hangingPunct="1"/>
            <a:r>
              <a:rPr lang="en-US" altLang="en-US" sz="5400" dirty="0"/>
              <a:t>The </a:t>
            </a:r>
            <a:r>
              <a:rPr lang="en-US" altLang="en-US" sz="7200" dirty="0">
                <a:solidFill>
                  <a:srgbClr val="C00000"/>
                </a:solidFill>
              </a:rPr>
              <a:t>this</a:t>
            </a:r>
            <a:r>
              <a:rPr lang="en-US" altLang="en-US" sz="7200" dirty="0"/>
              <a:t> </a:t>
            </a:r>
            <a:r>
              <a:rPr lang="en-US" altLang="en-US" sz="5400" dirty="0"/>
              <a:t>Keyword </a:t>
            </a:r>
            <a:endParaRPr lang="en-US" altLang="en-US" sz="5400" dirty="0">
              <a:hlinkClick r:id="rId2" action="ppaction://program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563" y="1277938"/>
            <a:ext cx="8524875" cy="4894262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/>
              <a:t> The </a:t>
            </a:r>
            <a:r>
              <a:rPr lang="en-US" altLang="en-US" sz="3600" b="1">
                <a:solidFill>
                  <a:srgbClr val="C00000"/>
                </a:solidFill>
              </a:rPr>
              <a:t>this</a:t>
            </a:r>
            <a:r>
              <a:rPr lang="en-US" altLang="en-US" sz="3600"/>
              <a:t> </a:t>
            </a:r>
            <a:r>
              <a:rPr lang="en-US" altLang="en-US"/>
              <a:t>keyword is the name of a </a:t>
            </a:r>
            <a:r>
              <a:rPr lang="en-US" altLang="en-US" b="1"/>
              <a:t>reference </a:t>
            </a:r>
            <a:r>
              <a:rPr lang="en-US" altLang="en-US"/>
              <a:t>that refers to an </a:t>
            </a:r>
            <a:r>
              <a:rPr lang="en-US" altLang="en-US" sz="4400" b="1">
                <a:solidFill>
                  <a:srgbClr val="C00000"/>
                </a:solidFill>
              </a:rPr>
              <a:t>object itself</a:t>
            </a:r>
            <a:r>
              <a:rPr lang="en-US" altLang="en-US"/>
              <a:t>.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/>
              <a:t> One common use of the </a:t>
            </a:r>
            <a:r>
              <a:rPr lang="en-US" altLang="en-US" b="1">
                <a:solidFill>
                  <a:srgbClr val="C00000"/>
                </a:solidFill>
              </a:rPr>
              <a:t>this</a:t>
            </a:r>
            <a:r>
              <a:rPr lang="en-US" altLang="en-US"/>
              <a:t> keyword is reference a class’s </a:t>
            </a:r>
            <a:r>
              <a:rPr lang="en-US" altLang="en-US" b="1" i="1"/>
              <a:t>hidden</a:t>
            </a:r>
            <a:r>
              <a:rPr lang="en-US" altLang="en-US" i="1"/>
              <a:t> </a:t>
            </a:r>
            <a:r>
              <a:rPr lang="en-US" altLang="en-US" b="1" i="1"/>
              <a:t>data fields</a:t>
            </a:r>
            <a:r>
              <a:rPr lang="en-US" altLang="en-US"/>
              <a:t>.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/>
              <a:t> Another common use of the </a:t>
            </a:r>
            <a:r>
              <a:rPr lang="en-US" altLang="en-US" b="1">
                <a:solidFill>
                  <a:srgbClr val="C00000"/>
                </a:solidFill>
              </a:rPr>
              <a:t>this</a:t>
            </a:r>
            <a:r>
              <a:rPr lang="en-US" altLang="en-US"/>
              <a:t> keyword to enable a </a:t>
            </a:r>
            <a:r>
              <a:rPr lang="en-US" altLang="en-US" b="1"/>
              <a:t>constructor</a:t>
            </a:r>
            <a:r>
              <a:rPr lang="en-US" altLang="en-US"/>
              <a:t> to invoke another </a:t>
            </a:r>
            <a:r>
              <a:rPr lang="en-US" altLang="en-US" b="1"/>
              <a:t>constructor</a:t>
            </a:r>
            <a:r>
              <a:rPr lang="en-US" altLang="en-US"/>
              <a:t> of the same class. </a:t>
            </a:r>
          </a:p>
        </p:txBody>
      </p:sp>
    </p:spTree>
    <p:extLst>
      <p:ext uri="{BB962C8B-B14F-4D97-AF65-F5344CB8AC3E}">
        <p14:creationId xmlns:p14="http://schemas.microsoft.com/office/powerpoint/2010/main" val="33627065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CB84C57-300B-4E0F-BDFC-901A2B397134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47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50" y="166688"/>
            <a:ext cx="8072438" cy="762000"/>
          </a:xfrm>
        </p:spPr>
        <p:txBody>
          <a:bodyPr/>
          <a:lstStyle/>
          <a:p>
            <a:pPr eaLnBrk="1" hangingPunct="1"/>
            <a:r>
              <a:rPr lang="en-US" altLang="en-US"/>
              <a:t>Reference the Hidden Data Fields</a:t>
            </a:r>
            <a:endParaRPr lang="en-US" altLang="en-US">
              <a:hlinkClick r:id="rId2" action="ppaction://program"/>
            </a:endParaRPr>
          </a:p>
        </p:txBody>
      </p:sp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2047875" y="2609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7" name="Rectangle 8"/>
          <p:cNvSpPr>
            <a:spLocks noChangeArrowheads="1"/>
          </p:cNvSpPr>
          <p:nvPr/>
        </p:nvSpPr>
        <p:spPr bwMode="auto">
          <a:xfrm>
            <a:off x="0" y="2609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39" y="1106063"/>
            <a:ext cx="4388135" cy="3331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572630"/>
            <a:ext cx="6480720" cy="2240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7902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E713F59-933F-4CB8-A695-874BEF6348A1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48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228600"/>
            <a:ext cx="8501062" cy="762000"/>
          </a:xfrm>
        </p:spPr>
        <p:txBody>
          <a:bodyPr/>
          <a:lstStyle/>
          <a:p>
            <a:pPr eaLnBrk="1" hangingPunct="1"/>
            <a:r>
              <a:rPr lang="en-US" altLang="en-US" sz="4800"/>
              <a:t>Calling </a:t>
            </a:r>
            <a:r>
              <a:rPr lang="en-US" altLang="en-US" sz="5400">
                <a:solidFill>
                  <a:srgbClr val="C00000"/>
                </a:solidFill>
              </a:rPr>
              <a:t>Overloaded</a:t>
            </a:r>
            <a:r>
              <a:rPr lang="en-US" altLang="en-US" sz="5400"/>
              <a:t> </a:t>
            </a:r>
            <a:r>
              <a:rPr lang="en-US" altLang="en-US" sz="4800"/>
              <a:t>Constructor</a:t>
            </a:r>
            <a:endParaRPr lang="en-US" altLang="en-US" sz="4800">
              <a:hlinkClick r:id="rId2" action="ppaction://program"/>
            </a:endParaRP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2047875" y="2609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2919413" y="2433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2" name="Rectangle 8"/>
          <p:cNvSpPr>
            <a:spLocks noChangeArrowheads="1"/>
          </p:cNvSpPr>
          <p:nvPr/>
        </p:nvSpPr>
        <p:spPr bwMode="auto">
          <a:xfrm>
            <a:off x="2871788" y="2433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3" name="Text Box 8"/>
          <p:cNvSpPr txBox="1">
            <a:spLocks noChangeArrowheads="1"/>
          </p:cNvSpPr>
          <p:nvPr/>
        </p:nvSpPr>
        <p:spPr bwMode="auto">
          <a:xfrm>
            <a:off x="428625" y="1143000"/>
            <a:ext cx="7429500" cy="464343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lIns="18288" tIns="9144" rIns="9144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Courier New" pitchFamily="49" charset="0"/>
                <a:ea typeface="MS Mincho" pitchFamily="49" charset="-128"/>
              </a:rPr>
              <a:t>public class </a:t>
            </a:r>
            <a:r>
              <a:rPr lang="en-US" altLang="en-US" sz="2000" b="1">
                <a:latin typeface="Courier New" pitchFamily="49" charset="0"/>
                <a:ea typeface="MS Mincho" pitchFamily="49" charset="-128"/>
              </a:rPr>
              <a:t>Circle</a:t>
            </a:r>
            <a:r>
              <a:rPr lang="en-US" altLang="en-US" sz="2000">
                <a:latin typeface="Courier New" pitchFamily="49" charset="0"/>
                <a:ea typeface="MS Mincho" pitchFamily="49" charset="-128"/>
              </a:rPr>
              <a:t> {</a:t>
            </a:r>
          </a:p>
          <a:p>
            <a:pPr eaLnBrk="1" hangingPunct="1"/>
            <a:r>
              <a:rPr lang="en-US" altLang="en-US" sz="2000">
                <a:latin typeface="Courier New" pitchFamily="49" charset="0"/>
                <a:ea typeface="MS Mincho" pitchFamily="49" charset="-128"/>
              </a:rPr>
              <a:t>  private double radius;</a:t>
            </a:r>
          </a:p>
          <a:p>
            <a:pPr eaLnBrk="1" hangingPunct="1"/>
            <a:endParaRPr lang="en-US" altLang="en-US" sz="2000">
              <a:latin typeface="Courier New" pitchFamily="49" charset="0"/>
              <a:ea typeface="MS Mincho" pitchFamily="49" charset="-128"/>
            </a:endParaRPr>
          </a:p>
          <a:p>
            <a:pPr eaLnBrk="1" hangingPunct="1"/>
            <a:r>
              <a:rPr lang="en-US" altLang="en-US" sz="2000">
                <a:latin typeface="Courier New" pitchFamily="49" charset="0"/>
                <a:ea typeface="MS Mincho" pitchFamily="49" charset="-128"/>
              </a:rPr>
              <a:t>  public </a:t>
            </a:r>
            <a:r>
              <a:rPr lang="en-US" altLang="en-US" sz="2000" b="1">
                <a:latin typeface="Courier New" pitchFamily="49" charset="0"/>
                <a:ea typeface="MS Mincho" pitchFamily="49" charset="-128"/>
              </a:rPr>
              <a:t>Circle</a:t>
            </a:r>
            <a:r>
              <a:rPr lang="en-US" altLang="en-US" sz="2000">
                <a:latin typeface="Courier New" pitchFamily="49" charset="0"/>
                <a:ea typeface="MS Mincho" pitchFamily="49" charset="-128"/>
              </a:rPr>
              <a:t>(double radius) {</a:t>
            </a:r>
          </a:p>
          <a:p>
            <a:pPr eaLnBrk="1" hangingPunct="1"/>
            <a:r>
              <a:rPr lang="en-US" altLang="en-US" sz="2000" b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    this.radius = radius;</a:t>
            </a:r>
          </a:p>
          <a:p>
            <a:pPr eaLnBrk="1" hangingPunct="1"/>
            <a:r>
              <a:rPr lang="en-US" altLang="en-US" sz="2000">
                <a:latin typeface="Courier New" pitchFamily="49" charset="0"/>
                <a:ea typeface="MS Mincho" pitchFamily="49" charset="-128"/>
              </a:rPr>
              <a:t>  }</a:t>
            </a:r>
          </a:p>
          <a:p>
            <a:pPr eaLnBrk="1" hangingPunct="1"/>
            <a:endParaRPr lang="en-US" altLang="en-US" sz="2000">
              <a:latin typeface="Courier New" pitchFamily="49" charset="0"/>
              <a:ea typeface="MS Mincho" pitchFamily="49" charset="-128"/>
            </a:endParaRPr>
          </a:p>
          <a:p>
            <a:pPr eaLnBrk="1" hangingPunct="1"/>
            <a:r>
              <a:rPr lang="en-US" altLang="en-US" sz="2000">
                <a:latin typeface="Courier New" pitchFamily="49" charset="0"/>
                <a:ea typeface="MS Mincho" pitchFamily="49" charset="-128"/>
              </a:rPr>
              <a:t>  public </a:t>
            </a:r>
            <a:r>
              <a:rPr lang="en-US" altLang="en-US" sz="2000" b="1">
                <a:latin typeface="Courier New" pitchFamily="49" charset="0"/>
                <a:ea typeface="MS Mincho" pitchFamily="49" charset="-128"/>
              </a:rPr>
              <a:t>Circle</a:t>
            </a:r>
            <a:r>
              <a:rPr lang="en-US" altLang="en-US" sz="2000">
                <a:latin typeface="Courier New" pitchFamily="49" charset="0"/>
                <a:ea typeface="MS Mincho" pitchFamily="49" charset="-128"/>
              </a:rPr>
              <a:t>() {</a:t>
            </a:r>
          </a:p>
          <a:p>
            <a:pPr eaLnBrk="1" hangingPunct="1"/>
            <a:r>
              <a:rPr lang="en-US" altLang="en-US" sz="2000" b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    this(1.0);</a:t>
            </a:r>
          </a:p>
          <a:p>
            <a:pPr eaLnBrk="1" hangingPunct="1"/>
            <a:r>
              <a:rPr lang="en-US" altLang="en-US" sz="2000">
                <a:latin typeface="Courier New" pitchFamily="49" charset="0"/>
                <a:ea typeface="MS Mincho" pitchFamily="49" charset="-128"/>
              </a:rPr>
              <a:t>  }</a:t>
            </a:r>
          </a:p>
          <a:p>
            <a:pPr eaLnBrk="1" hangingPunct="1"/>
            <a:endParaRPr lang="en-US" altLang="en-US" sz="2000">
              <a:latin typeface="Courier New" pitchFamily="49" charset="0"/>
              <a:ea typeface="MS Mincho" pitchFamily="49" charset="-128"/>
            </a:endParaRPr>
          </a:p>
          <a:p>
            <a:pPr eaLnBrk="1" hangingPunct="1"/>
            <a:r>
              <a:rPr lang="en-US" altLang="en-US" sz="2000">
                <a:latin typeface="Courier New" pitchFamily="49" charset="0"/>
                <a:ea typeface="MS Mincho" pitchFamily="49" charset="-128"/>
              </a:rPr>
              <a:t>  public double </a:t>
            </a:r>
            <a:r>
              <a:rPr lang="en-US" altLang="en-US" sz="2000" b="1">
                <a:latin typeface="Courier New" pitchFamily="49" charset="0"/>
                <a:ea typeface="MS Mincho" pitchFamily="49" charset="-128"/>
              </a:rPr>
              <a:t>getArea</a:t>
            </a:r>
            <a:r>
              <a:rPr lang="en-US" altLang="en-US" sz="2000">
                <a:latin typeface="Courier New" pitchFamily="49" charset="0"/>
                <a:ea typeface="MS Mincho" pitchFamily="49" charset="-128"/>
              </a:rPr>
              <a:t>() {</a:t>
            </a:r>
          </a:p>
          <a:p>
            <a:pPr eaLnBrk="1" hangingPunct="1"/>
            <a:r>
              <a:rPr lang="en-US" altLang="en-US" sz="2000">
                <a:latin typeface="Courier New" pitchFamily="49" charset="0"/>
                <a:ea typeface="MS Mincho" pitchFamily="49" charset="-128"/>
              </a:rPr>
              <a:t>    return </a:t>
            </a:r>
            <a:r>
              <a:rPr lang="en-US" altLang="en-US" sz="2000" b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this</a:t>
            </a:r>
            <a:r>
              <a:rPr lang="en-US" altLang="en-US" sz="2000">
                <a:latin typeface="Courier New" pitchFamily="49" charset="0"/>
                <a:ea typeface="MS Mincho" pitchFamily="49" charset="-128"/>
              </a:rPr>
              <a:t>.radius * </a:t>
            </a:r>
            <a:r>
              <a:rPr lang="en-US" altLang="en-US" sz="2000" b="1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this</a:t>
            </a:r>
            <a:r>
              <a:rPr lang="en-US" altLang="en-US" sz="2000">
                <a:latin typeface="Courier New" pitchFamily="49" charset="0"/>
                <a:ea typeface="MS Mincho" pitchFamily="49" charset="-128"/>
              </a:rPr>
              <a:t>.radius * Math.PI;</a:t>
            </a:r>
          </a:p>
          <a:p>
            <a:pPr eaLnBrk="1" hangingPunct="1"/>
            <a:r>
              <a:rPr lang="en-US" altLang="en-US" sz="2000">
                <a:latin typeface="Courier New" pitchFamily="49" charset="0"/>
                <a:ea typeface="MS Mincho" pitchFamily="49" charset="-128"/>
              </a:rPr>
              <a:t>  }</a:t>
            </a:r>
          </a:p>
          <a:p>
            <a:pPr eaLnBrk="1" hangingPunct="1"/>
            <a:r>
              <a:rPr lang="en-US" altLang="en-US" sz="2000">
                <a:latin typeface="Courier New" pitchFamily="49" charset="0"/>
                <a:ea typeface="MS Mincho" pitchFamily="49" charset="-128"/>
              </a:rPr>
              <a:t>}</a:t>
            </a:r>
          </a:p>
          <a:p>
            <a:pPr eaLnBrk="1" hangingPunct="1"/>
            <a:endParaRPr lang="en-US" altLang="en-US" sz="5400">
              <a:ea typeface="MS Mincho" pitchFamily="49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85875" y="5854700"/>
            <a:ext cx="62055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CA" sz="2000" b="1" dirty="0">
                <a:solidFill>
                  <a:srgbClr val="C00000"/>
                </a:solidFill>
                <a:latin typeface="+mn-lt"/>
              </a:rPr>
              <a:t>Every instance variable belongs to an instance represented by this, which is normally omitted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86250" y="2925763"/>
            <a:ext cx="485775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CA" b="1" dirty="0">
                <a:solidFill>
                  <a:srgbClr val="C00000"/>
                </a:solidFill>
                <a:latin typeface="+mn-lt"/>
              </a:rPr>
              <a:t>this must be explicitly used  to reference the data field radius of the object being constructed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29125" y="4000500"/>
            <a:ext cx="4138613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b="1" dirty="0">
                <a:solidFill>
                  <a:srgbClr val="C00000"/>
                </a:solidFill>
                <a:latin typeface="+mn-lt"/>
              </a:rPr>
              <a:t>this is used to invoke another constructor</a:t>
            </a:r>
          </a:p>
        </p:txBody>
      </p:sp>
      <p:cxnSp>
        <p:nvCxnSpPr>
          <p:cNvPr id="17" name="Straight Arrow Connector 16"/>
          <p:cNvCxnSpPr>
            <a:endCxn id="14" idx="1"/>
          </p:cNvCxnSpPr>
          <p:nvPr/>
        </p:nvCxnSpPr>
        <p:spPr>
          <a:xfrm>
            <a:off x="1428750" y="2714625"/>
            <a:ext cx="2857500" cy="5334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5" idx="1"/>
          </p:cNvCxnSpPr>
          <p:nvPr/>
        </p:nvCxnSpPr>
        <p:spPr>
          <a:xfrm>
            <a:off x="1357313" y="3929063"/>
            <a:ext cx="3071812" cy="255587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V="1">
            <a:off x="2000251" y="5491162"/>
            <a:ext cx="723900" cy="952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6200000" flipV="1">
            <a:off x="4143376" y="5500687"/>
            <a:ext cx="723900" cy="9525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3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62634980-AEC2-4208-A9CE-03E9AE433D7D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188640"/>
            <a:ext cx="4502874" cy="740030"/>
          </a:xfrm>
        </p:spPr>
        <p:txBody>
          <a:bodyPr/>
          <a:lstStyle/>
          <a:p>
            <a:pPr eaLnBrk="1" hangingPunct="1"/>
            <a:r>
              <a:rPr lang="en-US" sz="5400" dirty="0"/>
              <a:t>Circle Class</a:t>
            </a:r>
          </a:p>
        </p:txBody>
      </p:sp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2686050" y="23431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800350" y="22860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08383"/>
            <a:ext cx="8280920" cy="5272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E9B4996F-1B53-4984-86D7-E2C89FBE8172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188641"/>
            <a:ext cx="6734552" cy="811468"/>
          </a:xfrm>
        </p:spPr>
        <p:txBody>
          <a:bodyPr/>
          <a:lstStyle/>
          <a:p>
            <a:pPr eaLnBrk="1" hangingPunct="1"/>
            <a:r>
              <a:rPr lang="en-US" sz="5400" dirty="0"/>
              <a:t>UML Class Diagram</a:t>
            </a:r>
          </a:p>
        </p:txBody>
      </p:sp>
      <p:sp>
        <p:nvSpPr>
          <p:cNvPr id="3077" name="Rectangle 8"/>
          <p:cNvSpPr>
            <a:spLocks noChangeArrowheads="1"/>
          </p:cNvSpPr>
          <p:nvPr/>
        </p:nvSpPr>
        <p:spPr bwMode="auto">
          <a:xfrm>
            <a:off x="2400300" y="22860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8" name="Rectangle 10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9" name="Rectangle 12"/>
          <p:cNvSpPr>
            <a:spLocks noChangeArrowheads="1"/>
          </p:cNvSpPr>
          <p:nvPr/>
        </p:nvSpPr>
        <p:spPr bwMode="auto">
          <a:xfrm>
            <a:off x="0" y="26289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8760"/>
            <a:ext cx="8616958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861048"/>
            <a:ext cx="2837115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7" y="3916700"/>
            <a:ext cx="2782105" cy="1168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916700"/>
            <a:ext cx="2735627" cy="1168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788" y="5755992"/>
            <a:ext cx="1966335" cy="802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ight Brace 12"/>
          <p:cNvSpPr/>
          <p:nvPr/>
        </p:nvSpPr>
        <p:spPr>
          <a:xfrm rot="5400000">
            <a:off x="3948598" y="2517566"/>
            <a:ext cx="454716" cy="58326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618DC627-FF48-4C82-AD06-06AAB1E68A29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188640"/>
            <a:ext cx="5366400" cy="740030"/>
          </a:xfrm>
        </p:spPr>
        <p:txBody>
          <a:bodyPr/>
          <a:lstStyle/>
          <a:p>
            <a:pPr eaLnBrk="1" hangingPunct="1"/>
            <a:r>
              <a:rPr lang="en-US" sz="5400" dirty="0"/>
              <a:t>Constructor</a:t>
            </a:r>
            <a:r>
              <a:rPr lang="en-US" sz="5400" dirty="0">
                <a:solidFill>
                  <a:srgbClr val="C00000"/>
                </a:solidFill>
              </a:rPr>
              <a:t>s</a:t>
            </a:r>
            <a:endParaRPr lang="en-US" sz="5400" dirty="0">
              <a:solidFill>
                <a:srgbClr val="C00000"/>
              </a:solidFill>
              <a:latin typeface="Book Antiqua" pitchFamily="18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7664" y="2714620"/>
            <a:ext cx="5544616" cy="3405187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sz="3600" b="1" dirty="0">
                <a:solidFill>
                  <a:srgbClr val="C00000"/>
                </a:solidFill>
              </a:rPr>
              <a:t>Circle() {</a:t>
            </a: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sz="3600" b="1" dirty="0">
                <a:solidFill>
                  <a:srgbClr val="C00000"/>
                </a:solidFill>
              </a:rPr>
              <a:t>}</a:t>
            </a: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endParaRPr lang="en-US" sz="3600" b="1" dirty="0">
              <a:solidFill>
                <a:srgbClr val="C00000"/>
              </a:solidFill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sz="3600" b="1" dirty="0">
                <a:solidFill>
                  <a:srgbClr val="C00000"/>
                </a:solidFill>
              </a:rPr>
              <a:t>Circle(double </a:t>
            </a:r>
            <a:r>
              <a:rPr lang="en-US" sz="3600" b="1" dirty="0" err="1">
                <a:solidFill>
                  <a:srgbClr val="C00000"/>
                </a:solidFill>
              </a:rPr>
              <a:t>newRadius</a:t>
            </a:r>
            <a:r>
              <a:rPr lang="en-US" sz="3600" b="1" dirty="0">
                <a:solidFill>
                  <a:srgbClr val="C00000"/>
                </a:solidFill>
              </a:rPr>
              <a:t>) {  </a:t>
            </a: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sz="3600" b="1" dirty="0">
                <a:solidFill>
                  <a:srgbClr val="C00000"/>
                </a:solidFill>
              </a:rPr>
              <a:t>       radius = </a:t>
            </a:r>
            <a:r>
              <a:rPr lang="en-US" sz="3600" b="1" dirty="0" err="1">
                <a:solidFill>
                  <a:srgbClr val="C00000"/>
                </a:solidFill>
              </a:rPr>
              <a:t>newRadius</a:t>
            </a:r>
            <a:r>
              <a:rPr lang="en-US" sz="3600" b="1" dirty="0">
                <a:solidFill>
                  <a:srgbClr val="C00000"/>
                </a:solidFill>
              </a:rPr>
              <a:t>;</a:t>
            </a: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sz="3600" b="1" dirty="0">
                <a:solidFill>
                  <a:srgbClr val="C00000"/>
                </a:solidFill>
              </a:rPr>
              <a:t>}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357188" y="1350963"/>
            <a:ext cx="8643968" cy="107721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3200" dirty="0"/>
              <a:t> Constructor</a:t>
            </a:r>
            <a:r>
              <a:rPr lang="en-US" sz="3200" b="1" dirty="0">
                <a:solidFill>
                  <a:srgbClr val="C00000"/>
                </a:solidFill>
              </a:rPr>
              <a:t>s</a:t>
            </a:r>
            <a:r>
              <a:rPr lang="en-US" sz="3200" dirty="0"/>
              <a:t> are a </a:t>
            </a:r>
            <a:r>
              <a:rPr lang="en-US" sz="3200" b="1" i="1" dirty="0"/>
              <a:t>special kind of methods </a:t>
            </a:r>
            <a:r>
              <a:rPr lang="en-US" sz="3200" dirty="0"/>
              <a:t>that are invoked to construct objects.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F921DAD3-0540-4817-92DF-9413DE6CC551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188639"/>
            <a:ext cx="5582424" cy="740031"/>
          </a:xfrm>
        </p:spPr>
        <p:txBody>
          <a:bodyPr/>
          <a:lstStyle/>
          <a:p>
            <a:pPr eaLnBrk="1" hangingPunct="1"/>
            <a:r>
              <a:rPr lang="en-US" sz="4800" dirty="0"/>
              <a:t>Constructors </a:t>
            </a:r>
            <a:r>
              <a:rPr lang="en-US" sz="3600" dirty="0"/>
              <a:t>cont.</a:t>
            </a:r>
            <a:endParaRPr lang="en-US" sz="3600" dirty="0">
              <a:latin typeface="Book Antiqua" pitchFamily="18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81000" y="1143000"/>
            <a:ext cx="8534400" cy="51085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800" dirty="0">
                <a:cs typeface="Times New Roman" pitchFamily="18" charset="0"/>
              </a:rPr>
              <a:t> A constructor with no parameters is referred to as a </a:t>
            </a:r>
            <a:r>
              <a:rPr lang="en-US" sz="2800" b="1" i="1" dirty="0">
                <a:solidFill>
                  <a:srgbClr val="C00000"/>
                </a:solidFill>
                <a:cs typeface="Times New Roman" pitchFamily="18" charset="0"/>
              </a:rPr>
              <a:t>no-</a:t>
            </a:r>
            <a:r>
              <a:rPr lang="en-US" sz="2800" b="1" i="1" dirty="0" err="1">
                <a:solidFill>
                  <a:srgbClr val="C00000"/>
                </a:solidFill>
                <a:cs typeface="Times New Roman" pitchFamily="18" charset="0"/>
              </a:rPr>
              <a:t>arg</a:t>
            </a:r>
            <a:r>
              <a:rPr lang="en-US" sz="2800" b="1" i="1" dirty="0">
                <a:solidFill>
                  <a:srgbClr val="C00000"/>
                </a:solidFill>
                <a:cs typeface="Times New Roman" pitchFamily="18" charset="0"/>
              </a:rPr>
              <a:t> constructor</a:t>
            </a:r>
            <a:r>
              <a:rPr lang="en-US" sz="2800" dirty="0">
                <a:cs typeface="Times New Roman" pitchFamily="18" charset="0"/>
              </a:rPr>
              <a:t>. </a:t>
            </a:r>
          </a:p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800" dirty="0">
                <a:cs typeface="Times New Roman" pitchFamily="18" charset="0"/>
              </a:rPr>
              <a:t> Constructors </a:t>
            </a:r>
            <a:r>
              <a:rPr lang="en-US" sz="3600" b="1" dirty="0">
                <a:solidFill>
                  <a:srgbClr val="C00000"/>
                </a:solidFill>
                <a:cs typeface="Times New Roman" pitchFamily="18" charset="0"/>
              </a:rPr>
              <a:t>must</a:t>
            </a:r>
            <a:r>
              <a:rPr lang="en-US" sz="3600" dirty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have the same name as the class itself. </a:t>
            </a:r>
          </a:p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800" dirty="0">
                <a:cs typeface="Times New Roman" pitchFamily="18" charset="0"/>
              </a:rPr>
              <a:t> Constructors do not have a return type—not even void. </a:t>
            </a:r>
          </a:p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800" dirty="0">
                <a:cs typeface="Times New Roman" pitchFamily="18" charset="0"/>
              </a:rPr>
              <a:t> Constructors are invoked using the </a:t>
            </a:r>
            <a:r>
              <a:rPr lang="en-US" sz="3200" b="1" dirty="0">
                <a:solidFill>
                  <a:srgbClr val="C00000"/>
                </a:solidFill>
                <a:cs typeface="Times New Roman" pitchFamily="18" charset="0"/>
              </a:rPr>
              <a:t>new</a:t>
            </a:r>
            <a:r>
              <a:rPr lang="en-US" sz="3200" dirty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operator when an object is created. </a:t>
            </a:r>
          </a:p>
          <a:p>
            <a:pPr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800" dirty="0">
                <a:cs typeface="Times New Roman" pitchFamily="18" charset="0"/>
              </a:rPr>
              <a:t> Constructors play the role of initializing objects.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6553200" y="6399213"/>
            <a:ext cx="1905000" cy="457200"/>
          </a:xfrm>
        </p:spPr>
        <p:txBody>
          <a:bodyPr/>
          <a:lstStyle/>
          <a:p>
            <a:pPr>
              <a:defRPr/>
            </a:pPr>
            <a:fld id="{FB8289F7-C4CF-419A-A85D-DE55CA701C4A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85728"/>
            <a:ext cx="8643998" cy="714397"/>
          </a:xfrm>
        </p:spPr>
        <p:txBody>
          <a:bodyPr/>
          <a:lstStyle/>
          <a:p>
            <a:pPr eaLnBrk="1" hangingPunct="1"/>
            <a:r>
              <a:rPr lang="en-US" sz="4400" dirty="0"/>
              <a:t>Creating Objects Using Constructors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77200" cy="4267200"/>
          </a:xfrm>
        </p:spPr>
        <p:txBody>
          <a:bodyPr/>
          <a:lstStyle/>
          <a:p>
            <a:pPr algn="ctr" eaLnBrk="1" hangingPunct="1">
              <a:buFont typeface="Monotype Sorts" pitchFamily="2" charset="2"/>
              <a:buNone/>
            </a:pPr>
            <a:r>
              <a:rPr lang="en-US" sz="6000" b="1" dirty="0"/>
              <a:t>new ClassName();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4000" dirty="0"/>
              <a:t>Example: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sz="4800" b="1" dirty="0">
                <a:solidFill>
                  <a:srgbClr val="C00000"/>
                </a:solidFill>
              </a:rPr>
              <a:t>	new Circle();</a:t>
            </a:r>
          </a:p>
          <a:p>
            <a:pPr eaLnBrk="1" hangingPunct="1">
              <a:buFont typeface="Monotype Sorts" pitchFamily="2" charset="2"/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Font typeface="Monotype Sorts" pitchFamily="2" charset="2"/>
              <a:buNone/>
            </a:pPr>
            <a:r>
              <a:rPr lang="en-US" sz="4800" b="1" dirty="0">
                <a:solidFill>
                  <a:srgbClr val="C00000"/>
                </a:solidFill>
              </a:rPr>
              <a:t>	new Circle(5.0);</a:t>
            </a:r>
            <a:r>
              <a:rPr lang="en-US" sz="5400" b="1" dirty="0">
                <a:solidFill>
                  <a:srgbClr val="C00000"/>
                </a:solidFill>
              </a:rPr>
              <a:t> </a:t>
            </a:r>
            <a:endParaRPr lang="en-US" sz="4800" b="1" dirty="0">
              <a:solidFill>
                <a:srgbClr val="C00000"/>
              </a:solidFill>
            </a:endParaRPr>
          </a:p>
          <a:p>
            <a:pPr eaLnBrk="1" hangingPunct="1">
              <a:buFont typeface="Monotype Sorts" pitchFamily="2" charset="2"/>
              <a:buNone/>
            </a:pP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e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Templet</Template>
  <TotalTime>369</TotalTime>
  <Words>1953</Words>
  <Application>Microsoft Office PowerPoint</Application>
  <PresentationFormat>On-screen Show (4:3)</PresentationFormat>
  <Paragraphs>287</Paragraphs>
  <Slides>48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MS Mincho</vt:lpstr>
      <vt:lpstr>Arial</vt:lpstr>
      <vt:lpstr>Book Antiqua</vt:lpstr>
      <vt:lpstr>Calibri</vt:lpstr>
      <vt:lpstr>Courier</vt:lpstr>
      <vt:lpstr>Courier New</vt:lpstr>
      <vt:lpstr>Monotype Sorts</vt:lpstr>
      <vt:lpstr>Times New Roman</vt:lpstr>
      <vt:lpstr>Wingdings</vt:lpstr>
      <vt:lpstr>Templet</vt:lpstr>
      <vt:lpstr>Objects &amp; Classes</vt:lpstr>
      <vt:lpstr>OO Programming Concepts</vt:lpstr>
      <vt:lpstr>Objects and Classes </vt:lpstr>
      <vt:lpstr>Objects and Classes cont.</vt:lpstr>
      <vt:lpstr>Circle Class</vt:lpstr>
      <vt:lpstr>UML Class Diagram</vt:lpstr>
      <vt:lpstr>Constructors</vt:lpstr>
      <vt:lpstr>Constructors cont.</vt:lpstr>
      <vt:lpstr>Creating Objects Using Constructors</vt:lpstr>
      <vt:lpstr>Default Constructor</vt:lpstr>
      <vt:lpstr>Declaring Object Reference Variables</vt:lpstr>
      <vt:lpstr>Declaring/Creating Objects in a Single Step</vt:lpstr>
      <vt:lpstr>Accessing Object’s Members</vt:lpstr>
      <vt:lpstr>Reference Data Fields</vt:lpstr>
      <vt:lpstr>Default Value for a Data Field</vt:lpstr>
      <vt:lpstr>Example</vt:lpstr>
      <vt:lpstr>Differences between Variables of  Primitive Data Types and Object Types </vt:lpstr>
      <vt:lpstr>Copying Variables of Primitive Data Types and Object Types</vt:lpstr>
      <vt:lpstr>Garbage Collection</vt:lpstr>
      <vt:lpstr>The Date Class</vt:lpstr>
      <vt:lpstr>The Date Class Example</vt:lpstr>
      <vt:lpstr>The Random Class</vt:lpstr>
      <vt:lpstr>Instance Variables, and Methods </vt:lpstr>
      <vt:lpstr>Static Variables, Constants, and Methods</vt:lpstr>
      <vt:lpstr>Static</vt:lpstr>
      <vt:lpstr>Static Variable</vt:lpstr>
      <vt:lpstr>Static Method</vt:lpstr>
      <vt:lpstr>Static example</vt:lpstr>
      <vt:lpstr>Static example cont.</vt:lpstr>
      <vt:lpstr>Visibility Modifiers</vt:lpstr>
      <vt:lpstr>PowerPoint Presentation</vt:lpstr>
      <vt:lpstr>NOTE</vt:lpstr>
      <vt:lpstr>Example of Data Field Encapsulation</vt:lpstr>
      <vt:lpstr>Overloading Methods and Constructors</vt:lpstr>
      <vt:lpstr>Passing Objects to Methods</vt:lpstr>
      <vt:lpstr>Passing Objects to Methods</vt:lpstr>
      <vt:lpstr>Array of Objects</vt:lpstr>
      <vt:lpstr>Array of Objects</vt:lpstr>
      <vt:lpstr>Immutable Objects and Classes</vt:lpstr>
      <vt:lpstr>Immutable Objects and Classes</vt:lpstr>
      <vt:lpstr>Immutable Objects and Classes</vt:lpstr>
      <vt:lpstr>Example</vt:lpstr>
      <vt:lpstr>What Class is Immutable?</vt:lpstr>
      <vt:lpstr>Scope of Variables</vt:lpstr>
      <vt:lpstr>Scope of Variables</vt:lpstr>
      <vt:lpstr>The this Keyword </vt:lpstr>
      <vt:lpstr>Reference the Hidden Data Fields</vt:lpstr>
      <vt:lpstr>Calling Overloaded Constructor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Mamoun Nawahdah</dc:creator>
  <cp:lastModifiedBy>Windows User</cp:lastModifiedBy>
  <cp:revision>95</cp:revision>
  <dcterms:created xsi:type="dcterms:W3CDTF">2013-11-27T15:43:14Z</dcterms:created>
  <dcterms:modified xsi:type="dcterms:W3CDTF">2017-08-31T00:02:00Z</dcterms:modified>
</cp:coreProperties>
</file>