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9" r:id="rId2"/>
    <p:sldId id="259" r:id="rId3"/>
    <p:sldId id="260" r:id="rId4"/>
    <p:sldId id="263" r:id="rId5"/>
    <p:sldId id="264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300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9144000" cy="6858000" type="screen4x3"/>
  <p:notesSz cx="7315200" cy="96012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2082082-34E8-47EB-A0B9-A3FCD02238A0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72063F-F1AF-404D-A4E0-64BE54D28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4D0BDBD-1B2B-4823-B1AA-E598E172956B}" type="datetimeFigureOut">
              <a:rPr lang="en-US"/>
              <a:pPr>
                <a:defRPr/>
              </a:pPr>
              <a:t>30-Aug-17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179E33-515E-42A4-966B-4112DD132F0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2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BBD3EB-6F06-4B19-A02B-CA45749ED0CB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0.gstatic.com/images?q=tbn:ANd9GcR4Bt44O92iWuOTUVmHTm47x5v6IF7FcD1UmHST8ixlI4AMKzN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30163"/>
            <a:ext cx="207168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867424"/>
            <a:ext cx="6400800" cy="990600"/>
          </a:xfr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8A635-4212-44FC-912F-C2EECBB2E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28D37-60A9-4099-971D-76D371BB2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AA822-40E8-4BE2-A4E9-97F69FFB5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389DC1-6861-4B15-A32B-8D2C4FCE0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6" descr="bzu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24588"/>
            <a:ext cx="9556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85750" y="998538"/>
            <a:ext cx="5072063" cy="1587"/>
          </a:xfrm>
          <a:prstGeom prst="line">
            <a:avLst/>
          </a:prstGeom>
          <a:ln w="31750">
            <a:solidFill>
              <a:srgbClr val="3B780E"/>
            </a:solidFill>
          </a:ln>
          <a:effectLst>
            <a:outerShdw blurRad="1143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95" y="692696"/>
            <a:ext cx="2572109" cy="5315692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0" y="2420888"/>
            <a:ext cx="6228184" cy="1656184"/>
          </a:xfrm>
        </p:spPr>
        <p:txBody>
          <a:bodyPr/>
          <a:lstStyle/>
          <a:p>
            <a:pPr>
              <a:lnSpc>
                <a:spcPts val="10000"/>
              </a:lnSpc>
              <a:defRPr/>
            </a:pPr>
            <a:r>
              <a:rPr lang="en-US" sz="13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Strings</a:t>
            </a:r>
          </a:p>
        </p:txBody>
      </p:sp>
      <p:pic>
        <p:nvPicPr>
          <p:cNvPr id="922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005064"/>
            <a:ext cx="6581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096B6B52-F8C7-4AFD-8AF3-19B37E54CB8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404664"/>
            <a:ext cx="7772400" cy="1095510"/>
          </a:xfrm>
          <a:noFill/>
        </p:spPr>
        <p:txBody>
          <a:bodyPr/>
          <a:lstStyle/>
          <a:p>
            <a:r>
              <a:rPr lang="en-US" sz="5400" dirty="0"/>
              <a:t>Retrieving Individual Characters in a </a:t>
            </a:r>
            <a:r>
              <a:rPr lang="en-US" sz="5400" dirty="0">
                <a:solidFill>
                  <a:srgbClr val="C00000"/>
                </a:solidFill>
              </a:rPr>
              <a:t>String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952426"/>
            <a:ext cx="7143800" cy="205263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sz="3600" dirty="0"/>
              <a:t>Do not </a:t>
            </a:r>
            <a:r>
              <a:rPr lang="en-US" dirty="0"/>
              <a:t>use </a:t>
            </a:r>
            <a:r>
              <a:rPr lang="en-US" sz="3000" b="1" dirty="0"/>
              <a:t>message[0]</a:t>
            </a:r>
            <a:endParaRPr lang="en-US" b="1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 Use </a:t>
            </a:r>
            <a:r>
              <a:rPr lang="en-US" sz="3600" b="1" dirty="0" err="1">
                <a:solidFill>
                  <a:srgbClr val="C00000"/>
                </a:solidFill>
              </a:rPr>
              <a:t>message.charAt</a:t>
            </a:r>
            <a:r>
              <a:rPr lang="en-US" sz="3600" b="1" dirty="0">
                <a:solidFill>
                  <a:srgbClr val="C00000"/>
                </a:solidFill>
              </a:rPr>
              <a:t>( index )</a:t>
            </a: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 Index starts from </a:t>
            </a:r>
            <a:r>
              <a:rPr lang="en-US" sz="3600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2362200" y="2933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01906" y="4000505"/>
          <a:ext cx="8070622" cy="200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Picture" r:id="rId3" imgW="4419600" imgH="990600" progId="Word.Picture.8">
                  <p:embed/>
                </p:oleObj>
              </mc:Choice>
              <mc:Fallback>
                <p:oleObj name="Picture" r:id="rId3" imgW="4419600" imgH="990600" progId="Word.Picture.8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06" y="4000505"/>
                        <a:ext cx="8070622" cy="2004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92F5EF9A-4C1E-4B20-9010-D0FF364FB71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3"/>
            <a:ext cx="7772400" cy="765868"/>
          </a:xfrm>
          <a:noFill/>
        </p:spPr>
        <p:txBody>
          <a:bodyPr/>
          <a:lstStyle/>
          <a:p>
            <a:r>
              <a:rPr lang="en-US" sz="6600" dirty="0">
                <a:solidFill>
                  <a:srgbClr val="C00000"/>
                </a:solidFill>
              </a:rPr>
              <a:t>String</a:t>
            </a:r>
            <a:r>
              <a:rPr lang="en-US" sz="6600" dirty="0"/>
              <a:t> </a:t>
            </a:r>
            <a:r>
              <a:rPr lang="en-US" sz="5400" dirty="0"/>
              <a:t>Concatenation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71600"/>
            <a:ext cx="8858250" cy="4700606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4400" b="1" dirty="0">
                <a:solidFill>
                  <a:srgbClr val="C00000"/>
                </a:solidFill>
              </a:rPr>
              <a:t>String s3 = s1.</a:t>
            </a:r>
            <a:r>
              <a:rPr lang="en-US" sz="6600" b="1" dirty="0">
                <a:solidFill>
                  <a:srgbClr val="C00000"/>
                </a:solidFill>
              </a:rPr>
              <a:t>concat</a:t>
            </a:r>
            <a:r>
              <a:rPr lang="en-US" sz="4400" b="1" dirty="0">
                <a:solidFill>
                  <a:srgbClr val="C00000"/>
                </a:solidFill>
              </a:rPr>
              <a:t>( s2 );</a:t>
            </a:r>
            <a:endParaRPr lang="en-US" sz="4800" b="1" dirty="0">
              <a:solidFill>
                <a:srgbClr val="C00000"/>
              </a:solidFill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4400" b="1" dirty="0">
                <a:solidFill>
                  <a:srgbClr val="C00000"/>
                </a:solidFill>
              </a:rPr>
              <a:t>String s3 = s1 + s2;</a:t>
            </a:r>
          </a:p>
          <a:p>
            <a:pPr marL="0" indent="0">
              <a:buFont typeface="Monotype Sorts" pitchFamily="2" charset="2"/>
              <a:buNone/>
            </a:pPr>
            <a:endParaRPr lang="en-US" sz="1600" dirty="0"/>
          </a:p>
          <a:p>
            <a:pPr marL="0" indent="0" algn="ctr">
              <a:buFont typeface="Monotype Sorts" pitchFamily="2" charset="2"/>
              <a:buNone/>
            </a:pPr>
            <a:r>
              <a:rPr lang="en-US" dirty="0"/>
              <a:t>s1 + s2 + s3 + s4 + s5    	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dirty="0"/>
              <a:t>same as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dirty="0"/>
              <a:t>(((s1.</a:t>
            </a:r>
            <a:r>
              <a:rPr lang="en-US" dirty="0">
                <a:solidFill>
                  <a:srgbClr val="C00000"/>
                </a:solidFill>
              </a:rPr>
              <a:t>concat</a:t>
            </a:r>
            <a:r>
              <a:rPr lang="en-US" dirty="0"/>
              <a:t>(s2)).</a:t>
            </a:r>
            <a:r>
              <a:rPr lang="en-US" dirty="0" err="1">
                <a:solidFill>
                  <a:srgbClr val="C00000"/>
                </a:solidFill>
              </a:rPr>
              <a:t>concat</a:t>
            </a:r>
            <a:r>
              <a:rPr lang="en-US" dirty="0"/>
              <a:t>(s3)).</a:t>
            </a:r>
            <a:r>
              <a:rPr lang="en-US" dirty="0" err="1">
                <a:solidFill>
                  <a:srgbClr val="C00000"/>
                </a:solidFill>
              </a:rPr>
              <a:t>concat</a:t>
            </a:r>
            <a:r>
              <a:rPr lang="en-US" dirty="0"/>
              <a:t>(s4)).</a:t>
            </a:r>
            <a:r>
              <a:rPr lang="en-US" dirty="0" err="1">
                <a:solidFill>
                  <a:srgbClr val="C00000"/>
                </a:solidFill>
              </a:rPr>
              <a:t>concat</a:t>
            </a:r>
            <a:r>
              <a:rPr lang="en-US" dirty="0"/>
              <a:t>(s5);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071EA472-32F7-444D-8ACC-1E5513CD674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7772400" cy="714397"/>
          </a:xfrm>
          <a:noFill/>
        </p:spPr>
        <p:txBody>
          <a:bodyPr/>
          <a:lstStyle/>
          <a:p>
            <a:r>
              <a:rPr lang="en-US" sz="6000" dirty="0"/>
              <a:t>Extracting Substrings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324100" y="2857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897038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11E83DB3-016D-4128-9338-D99248FA9A9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7772400" cy="714397"/>
          </a:xfrm>
          <a:noFill/>
        </p:spPr>
        <p:txBody>
          <a:bodyPr/>
          <a:lstStyle/>
          <a:p>
            <a:r>
              <a:rPr lang="en-US" sz="5400" dirty="0"/>
              <a:t>Extracting Substrings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624918" cy="3357586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You can extract a single character from a </a:t>
            </a:r>
            <a:r>
              <a:rPr lang="en-US" sz="2800" b="1" dirty="0"/>
              <a:t>string</a:t>
            </a:r>
            <a:r>
              <a:rPr lang="en-US" sz="2800" dirty="0"/>
              <a:t> using the </a:t>
            </a:r>
            <a:r>
              <a:rPr lang="en-US" b="1" dirty="0" err="1">
                <a:solidFill>
                  <a:srgbClr val="C00000"/>
                </a:solidFill>
              </a:rPr>
              <a:t>charAt</a:t>
            </a:r>
            <a:r>
              <a:rPr lang="en-US" dirty="0"/>
              <a:t> </a:t>
            </a:r>
            <a:r>
              <a:rPr lang="en-US" sz="2800" dirty="0"/>
              <a:t>method. 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You can also extract a substring from a </a:t>
            </a:r>
            <a:r>
              <a:rPr lang="en-US" sz="2800" b="1" dirty="0"/>
              <a:t>string</a:t>
            </a:r>
            <a:r>
              <a:rPr lang="en-US" sz="2800" dirty="0"/>
              <a:t> using the </a:t>
            </a:r>
            <a:r>
              <a:rPr lang="en-US" b="1" dirty="0">
                <a:solidFill>
                  <a:srgbClr val="C00000"/>
                </a:solidFill>
              </a:rPr>
              <a:t>substring</a:t>
            </a:r>
            <a:r>
              <a:rPr lang="en-US" dirty="0"/>
              <a:t> </a:t>
            </a:r>
            <a:r>
              <a:rPr lang="en-US" sz="2800" dirty="0"/>
              <a:t>method in the </a:t>
            </a:r>
            <a:r>
              <a:rPr lang="en-US" sz="2800" b="1" dirty="0">
                <a:solidFill>
                  <a:srgbClr val="C00000"/>
                </a:solidFill>
              </a:rPr>
              <a:t>String</a:t>
            </a:r>
            <a:r>
              <a:rPr lang="en-US" sz="2800" dirty="0"/>
              <a:t> class. 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Monotype Sorts" pitchFamily="2" charset="2"/>
              <a:buNone/>
            </a:pPr>
            <a:endParaRPr lang="en-US" sz="800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Monotype Sorts" pitchFamily="2" charset="2"/>
              <a:buNone/>
            </a:pPr>
            <a:r>
              <a:rPr lang="en-US" sz="2800" dirty="0"/>
              <a:t>String  s1 =  "Welcome to Java";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Monotype Sorts" pitchFamily="2" charset="2"/>
              <a:buNone/>
            </a:pPr>
            <a:r>
              <a:rPr lang="en-US" sz="2800" dirty="0"/>
              <a:t>String  s2 =  s1.</a:t>
            </a:r>
            <a:r>
              <a:rPr lang="en-US" sz="3600" b="1" dirty="0">
                <a:solidFill>
                  <a:srgbClr val="C00000"/>
                </a:solidFill>
              </a:rPr>
              <a:t>substring</a:t>
            </a:r>
            <a:r>
              <a:rPr lang="en-US" sz="2800" dirty="0"/>
              <a:t>(0, 11)      +      "HTML";</a:t>
            </a:r>
            <a:endParaRPr lang="en-US" sz="3600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Monotype Sorts" pitchFamily="2" charset="2"/>
              <a:buNone/>
            </a:pPr>
            <a:endParaRPr lang="en-US" sz="2800" dirty="0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324100" y="2857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-34879" y="4357694"/>
          <a:ext cx="9102679" cy="231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Picture" r:id="rId3" imgW="4495800" imgH="1143000" progId="Word.Picture.8">
                  <p:embed/>
                </p:oleObj>
              </mc:Choice>
              <mc:Fallback>
                <p:oleObj name="Picture" r:id="rId3" imgW="4495800" imgH="1143000" progId="Word.Picture.8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879" y="4357694"/>
                        <a:ext cx="9102679" cy="2314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B567D6D6-8FA2-41AB-84BE-77EF3FC0583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28612"/>
            <a:ext cx="8610600" cy="1143000"/>
          </a:xfrm>
          <a:noFill/>
        </p:spPr>
        <p:txBody>
          <a:bodyPr/>
          <a:lstStyle/>
          <a:p>
            <a:r>
              <a:rPr lang="en-US" sz="5400" dirty="0"/>
              <a:t>Converting, Replacing, and Splitting Strings 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1522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928992" cy="383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FD7B8B5B-B38C-487E-96E1-EF6A8233963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42870"/>
            <a:ext cx="2957506" cy="685800"/>
          </a:xfrm>
          <a:noFill/>
        </p:spPr>
        <p:txBody>
          <a:bodyPr/>
          <a:lstStyle/>
          <a:p>
            <a:r>
              <a:rPr lang="en-US" sz="5400" dirty="0"/>
              <a:t>Examples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1071546"/>
            <a:ext cx="7634310" cy="5405454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400" b="1" dirty="0"/>
              <a:t>"</a:t>
            </a:r>
            <a:r>
              <a:rPr lang="en-US" sz="2400" b="1" dirty="0" err="1"/>
              <a:t>Welcome".</a:t>
            </a:r>
            <a:r>
              <a:rPr lang="en-US" sz="2400" b="1" dirty="0" err="1">
                <a:solidFill>
                  <a:srgbClr val="C00000"/>
                </a:solidFill>
              </a:rPr>
              <a:t>toLowerCase</a:t>
            </a:r>
            <a:r>
              <a:rPr lang="en-US" sz="2400" b="1" dirty="0"/>
              <a:t>()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400" b="1" dirty="0"/>
              <a:t>		</a:t>
            </a:r>
            <a:r>
              <a:rPr lang="en-US" sz="2400" dirty="0"/>
              <a:t>returns a new string, </a:t>
            </a:r>
            <a:r>
              <a:rPr lang="en-US" sz="2400" b="1" dirty="0"/>
              <a:t>welcome</a:t>
            </a:r>
            <a:endParaRPr lang="en-US" sz="2400" b="1" i="1" dirty="0"/>
          </a:p>
          <a:p>
            <a:pPr marL="0" indent="0">
              <a:buFont typeface="Monotype Sorts" pitchFamily="2" charset="2"/>
              <a:buNone/>
            </a:pPr>
            <a:r>
              <a:rPr lang="en-US" sz="2400" b="1" dirty="0"/>
              <a:t>"</a:t>
            </a:r>
            <a:r>
              <a:rPr lang="en-US" sz="2400" b="1" dirty="0" err="1"/>
              <a:t>Welcome".</a:t>
            </a:r>
            <a:r>
              <a:rPr lang="en-US" sz="2400" b="1" dirty="0" err="1">
                <a:solidFill>
                  <a:srgbClr val="C00000"/>
                </a:solidFill>
              </a:rPr>
              <a:t>toUpperCase</a:t>
            </a:r>
            <a:r>
              <a:rPr lang="en-US" sz="2400" b="1" dirty="0"/>
              <a:t>()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400" b="1" dirty="0"/>
              <a:t>		</a:t>
            </a:r>
            <a:r>
              <a:rPr lang="en-US" sz="2400" dirty="0"/>
              <a:t>returns a new string, </a:t>
            </a:r>
            <a:r>
              <a:rPr lang="en-US" sz="2400" b="1" dirty="0"/>
              <a:t>WELCOME</a:t>
            </a:r>
            <a:endParaRPr lang="en-US" sz="2400" b="1" i="1" dirty="0"/>
          </a:p>
          <a:p>
            <a:pPr marL="0" indent="0">
              <a:buFont typeface="Monotype Sorts" pitchFamily="2" charset="2"/>
              <a:buNone/>
            </a:pPr>
            <a:r>
              <a:rPr lang="en-US" sz="2400" b="1" dirty="0"/>
              <a:t>"  Welcome</a:t>
            </a:r>
            <a:r>
              <a:rPr lang="en-US" sz="2400" b="1" dirty="0">
                <a:solidFill>
                  <a:srgbClr val="C00000"/>
                </a:solidFill>
              </a:rPr>
              <a:t>  </a:t>
            </a:r>
            <a:r>
              <a:rPr lang="en-US" sz="2400" b="1" dirty="0"/>
              <a:t>".</a:t>
            </a:r>
            <a:r>
              <a:rPr lang="en-US" sz="2400" b="1" dirty="0">
                <a:solidFill>
                  <a:srgbClr val="C00000"/>
                </a:solidFill>
              </a:rPr>
              <a:t>trim</a:t>
            </a:r>
            <a:r>
              <a:rPr lang="en-US" sz="2400" b="1" dirty="0"/>
              <a:t>()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400" b="1" dirty="0"/>
              <a:t>		</a:t>
            </a:r>
            <a:r>
              <a:rPr lang="en-US" sz="2400" dirty="0"/>
              <a:t>returns a new string, </a:t>
            </a:r>
            <a:r>
              <a:rPr lang="en-US" sz="2400" b="1" dirty="0"/>
              <a:t>Welcome</a:t>
            </a:r>
            <a:endParaRPr lang="en-US" sz="2400" b="1" i="1" dirty="0"/>
          </a:p>
          <a:p>
            <a:pPr marL="0" indent="0">
              <a:buFont typeface="Monotype Sorts" pitchFamily="2" charset="2"/>
              <a:buNone/>
            </a:pPr>
            <a:r>
              <a:rPr lang="en-US" sz="2400" b="1" dirty="0"/>
              <a:t>"</a:t>
            </a:r>
            <a:r>
              <a:rPr lang="en-US" sz="2400" b="1" dirty="0" err="1"/>
              <a:t>Welcome".</a:t>
            </a:r>
            <a:r>
              <a:rPr lang="en-US" sz="2400" b="1" dirty="0" err="1">
                <a:solidFill>
                  <a:srgbClr val="C00000"/>
                </a:solidFill>
              </a:rPr>
              <a:t>replace</a:t>
            </a:r>
            <a:r>
              <a:rPr lang="en-US" sz="2400" b="1" dirty="0"/>
              <a:t>('e', 'A')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400" b="1" dirty="0"/>
              <a:t>		</a:t>
            </a:r>
            <a:r>
              <a:rPr lang="en-US" sz="2400" dirty="0"/>
              <a:t>returns a new string, </a:t>
            </a:r>
            <a:r>
              <a:rPr lang="en-US" sz="2400" b="1" dirty="0" err="1"/>
              <a:t>WAlcomA</a:t>
            </a:r>
            <a:endParaRPr lang="en-US" sz="2400" b="1" i="1" dirty="0"/>
          </a:p>
          <a:p>
            <a:pPr marL="0" indent="0">
              <a:buFont typeface="Monotype Sorts" pitchFamily="2" charset="2"/>
              <a:buNone/>
            </a:pPr>
            <a:r>
              <a:rPr lang="en-US" sz="2400" b="1" dirty="0"/>
              <a:t>"</a:t>
            </a:r>
            <a:r>
              <a:rPr lang="en-US" sz="2400" b="1" dirty="0" err="1"/>
              <a:t>Welcome".</a:t>
            </a:r>
            <a:r>
              <a:rPr lang="en-US" sz="2400" b="1" dirty="0" err="1">
                <a:solidFill>
                  <a:srgbClr val="C00000"/>
                </a:solidFill>
              </a:rPr>
              <a:t>replaceFirst</a:t>
            </a:r>
            <a:r>
              <a:rPr lang="en-US" sz="2400" b="1" dirty="0"/>
              <a:t>("e", "AB")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400" b="1" dirty="0"/>
              <a:t>		</a:t>
            </a:r>
            <a:r>
              <a:rPr lang="en-US" sz="2400" dirty="0"/>
              <a:t>returns a new string, </a:t>
            </a:r>
            <a:r>
              <a:rPr lang="en-US" sz="2400" b="1" dirty="0" err="1"/>
              <a:t>WABlcome</a:t>
            </a:r>
            <a:endParaRPr lang="en-US" sz="2400" b="1" i="1" dirty="0"/>
          </a:p>
          <a:p>
            <a:pPr marL="0" indent="0">
              <a:buFont typeface="Monotype Sorts" pitchFamily="2" charset="2"/>
              <a:buNone/>
            </a:pPr>
            <a:r>
              <a:rPr lang="en-US" sz="2400" b="1" dirty="0"/>
              <a:t>"</a:t>
            </a:r>
            <a:r>
              <a:rPr lang="en-US" sz="2400" b="1" dirty="0" err="1"/>
              <a:t>Welcome".</a:t>
            </a:r>
            <a:r>
              <a:rPr lang="en-US" sz="2400" b="1" dirty="0" err="1">
                <a:solidFill>
                  <a:srgbClr val="C00000"/>
                </a:solidFill>
              </a:rPr>
              <a:t>replaceAll</a:t>
            </a:r>
            <a:r>
              <a:rPr lang="en-US" sz="2400" b="1" dirty="0"/>
              <a:t>("e", "AB")</a:t>
            </a:r>
            <a:r>
              <a:rPr lang="en-US" sz="2400" dirty="0"/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400" dirty="0"/>
              <a:t>		returns a new string, </a:t>
            </a:r>
            <a:r>
              <a:rPr lang="en-US" sz="2400" b="1" dirty="0" err="1"/>
              <a:t>WABlcomAB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AE0AA3FC-FD06-4346-A9D7-046E8CE0B7D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5357850" cy="609600"/>
          </a:xfrm>
          <a:noFill/>
        </p:spPr>
        <p:txBody>
          <a:bodyPr/>
          <a:lstStyle/>
          <a:p>
            <a:r>
              <a:rPr lang="en-US" sz="5400" dirty="0">
                <a:cs typeface="Times New Roman" pitchFamily="18" charset="0"/>
              </a:rPr>
              <a:t>Splitting a String</a:t>
            </a:r>
            <a:endParaRPr lang="en-US" sz="5400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357298"/>
            <a:ext cx="6715172" cy="2714644"/>
          </a:xfrm>
          <a:solidFill>
            <a:schemeClr val="accent1">
              <a:lumMod val="20000"/>
              <a:lumOff val="80000"/>
              <a:alpha val="41000"/>
            </a:schemeClr>
          </a:solidFill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b="1" dirty="0"/>
              <a:t>String s1 =  "</a:t>
            </a:r>
            <a:r>
              <a:rPr lang="en-US" b="1" dirty="0" err="1"/>
              <a:t>Java#HTML#Perl</a:t>
            </a:r>
            <a:r>
              <a:rPr lang="en-US" b="1" dirty="0"/>
              <a:t>“;</a:t>
            </a:r>
          </a:p>
          <a:p>
            <a:pPr marL="0" indent="0">
              <a:buFont typeface="Monotype Sorts" pitchFamily="2" charset="2"/>
              <a:buNone/>
            </a:pPr>
            <a:r>
              <a:rPr lang="en-US" b="1" dirty="0"/>
              <a:t>String[] tokens = s1.</a:t>
            </a:r>
            <a:r>
              <a:rPr lang="en-US" sz="4800" b="1" dirty="0">
                <a:solidFill>
                  <a:srgbClr val="C00000"/>
                </a:solidFill>
              </a:rPr>
              <a:t>split</a:t>
            </a:r>
            <a:r>
              <a:rPr lang="en-US" b="1" dirty="0"/>
              <a:t>( "#" , 0);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b="1" dirty="0"/>
              <a:t>for (int i = 0; i &lt; </a:t>
            </a:r>
            <a:r>
              <a:rPr lang="en-US" b="1" dirty="0" err="1"/>
              <a:t>tokens.length</a:t>
            </a:r>
            <a:r>
              <a:rPr lang="en-US" b="1" dirty="0"/>
              <a:t>; i++)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b="1" dirty="0"/>
              <a:t>  	System.out.println( tokens[i]  );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286116" y="4572008"/>
            <a:ext cx="128588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/>
              <a:t>Java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/>
              <a:t>HTML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/>
              <a:t>Perl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1142976" y="4500570"/>
            <a:ext cx="142876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/>
              <a:t>Displays: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572200"/>
            <a:ext cx="1905000" cy="457200"/>
          </a:xfrm>
        </p:spPr>
        <p:txBody>
          <a:bodyPr/>
          <a:lstStyle/>
          <a:p>
            <a:pPr>
              <a:defRPr/>
            </a:pPr>
            <a:fld id="{56A2F1A9-E127-4494-A4E6-63470964A75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735360"/>
            <a:ext cx="7929618" cy="533400"/>
          </a:xfrm>
          <a:noFill/>
        </p:spPr>
        <p:txBody>
          <a:bodyPr/>
          <a:lstStyle/>
          <a:p>
            <a:r>
              <a:rPr lang="en-US" sz="5400" dirty="0"/>
              <a:t>Matching, Replacing and Splitting by Patterns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16832"/>
            <a:ext cx="8686800" cy="2088232"/>
          </a:xfrm>
          <a:noFill/>
        </p:spPr>
        <p:txBody>
          <a:bodyPr/>
          <a:lstStyle/>
          <a:p>
            <a:pPr marL="0" indent="0">
              <a:lnSpc>
                <a:spcPct val="95000"/>
              </a:lnSpc>
            </a:pPr>
            <a:r>
              <a:rPr lang="en-US" dirty="0"/>
              <a:t> You can </a:t>
            </a:r>
            <a:r>
              <a:rPr lang="en-US" sz="3600" b="1" dirty="0"/>
              <a:t>match</a:t>
            </a:r>
            <a:r>
              <a:rPr lang="en-US" dirty="0"/>
              <a:t>, </a:t>
            </a:r>
            <a:r>
              <a:rPr lang="en-US" sz="3600" b="1" dirty="0"/>
              <a:t>replace</a:t>
            </a:r>
            <a:r>
              <a:rPr lang="en-US" dirty="0"/>
              <a:t>, or </a:t>
            </a:r>
            <a:r>
              <a:rPr lang="en-US" sz="3600" b="1" dirty="0"/>
              <a:t>split</a:t>
            </a:r>
            <a:r>
              <a:rPr lang="en-US" sz="3600" dirty="0"/>
              <a:t> </a:t>
            </a:r>
            <a:r>
              <a:rPr lang="en-US" dirty="0"/>
              <a:t>a string by specifying a pattern. </a:t>
            </a:r>
          </a:p>
          <a:p>
            <a:pPr marL="0" indent="0">
              <a:lnSpc>
                <a:spcPct val="95000"/>
              </a:lnSpc>
            </a:pPr>
            <a:r>
              <a:rPr lang="en-US" dirty="0"/>
              <a:t> This is an extremely useful and powerful feature, commonly known as </a:t>
            </a:r>
            <a:r>
              <a:rPr lang="en-US" sz="4800" b="1" i="1" dirty="0">
                <a:solidFill>
                  <a:srgbClr val="C00000"/>
                </a:solidFill>
              </a:rPr>
              <a:t>regular expression</a:t>
            </a:r>
            <a:r>
              <a:rPr lang="en-US" dirty="0"/>
              <a:t>. 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357290" y="4250059"/>
            <a:ext cx="542928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b="1" dirty="0">
                <a:latin typeface="+mn-lt"/>
              </a:rPr>
              <a:t>"</a:t>
            </a:r>
            <a:r>
              <a:rPr lang="en-US" sz="3200" b="1" dirty="0" err="1">
                <a:latin typeface="+mn-lt"/>
              </a:rPr>
              <a:t>Java".matches</a:t>
            </a:r>
            <a:r>
              <a:rPr lang="en-US" sz="3200" b="1" dirty="0">
                <a:latin typeface="+mn-lt"/>
              </a:rPr>
              <a:t>("Java")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b="1" dirty="0">
                <a:latin typeface="+mn-lt"/>
              </a:rPr>
              <a:t>"</a:t>
            </a:r>
            <a:r>
              <a:rPr lang="en-US" sz="3200" b="1" dirty="0" err="1">
                <a:latin typeface="+mn-lt"/>
              </a:rPr>
              <a:t>Java".equals</a:t>
            </a:r>
            <a:r>
              <a:rPr lang="en-US" sz="3200" b="1" dirty="0">
                <a:latin typeface="+mn-lt"/>
              </a:rPr>
              <a:t>("Java")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285852" y="5546203"/>
            <a:ext cx="7358114" cy="112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b="1" dirty="0">
                <a:latin typeface="+mn-lt"/>
              </a:rPr>
              <a:t>"Java is </a:t>
            </a:r>
            <a:r>
              <a:rPr lang="en-US" sz="3200" b="1" dirty="0" err="1">
                <a:latin typeface="+mn-lt"/>
              </a:rPr>
              <a:t>fun".matches</a:t>
            </a:r>
            <a:r>
              <a:rPr lang="en-US" sz="3200" b="1" dirty="0">
                <a:latin typeface="+mn-lt"/>
              </a:rPr>
              <a:t>("Java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.*</a:t>
            </a:r>
            <a:r>
              <a:rPr lang="en-US" sz="3200" b="1" dirty="0">
                <a:latin typeface="+mn-lt"/>
              </a:rPr>
              <a:t>")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b="1" dirty="0">
                <a:latin typeface="+mn-lt"/>
              </a:rPr>
              <a:t>"Java is </a:t>
            </a:r>
            <a:r>
              <a:rPr lang="en-US" sz="3200" b="1" dirty="0" err="1">
                <a:latin typeface="+mn-lt"/>
              </a:rPr>
              <a:t>cool".matches</a:t>
            </a:r>
            <a:r>
              <a:rPr lang="en-US" sz="3200" b="1" dirty="0">
                <a:latin typeface="+mn-lt"/>
              </a:rPr>
              <a:t>("Java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.*</a:t>
            </a:r>
            <a:r>
              <a:rPr lang="en-US" sz="3200" b="1" dirty="0">
                <a:latin typeface="+mn-lt"/>
              </a:rPr>
              <a:t>")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C8119EB5-D632-46FA-ADA1-6C005AE64B5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92696"/>
            <a:ext cx="8610600" cy="533400"/>
          </a:xfrm>
          <a:noFill/>
        </p:spPr>
        <p:txBody>
          <a:bodyPr/>
          <a:lstStyle/>
          <a:p>
            <a:r>
              <a:rPr lang="en-US" sz="4800" dirty="0"/>
              <a:t>Matching, Replacing and Splitting by Patterns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632" y="1700808"/>
            <a:ext cx="8591872" cy="4767808"/>
          </a:xfrm>
          <a:noFill/>
        </p:spPr>
        <p:txBody>
          <a:bodyPr/>
          <a:lstStyle/>
          <a:p>
            <a:pPr marL="0" indent="0"/>
            <a:r>
              <a:rPr lang="en-US" sz="2600" dirty="0"/>
              <a:t> The </a:t>
            </a:r>
            <a:r>
              <a:rPr lang="en-US" sz="2600" b="1" dirty="0" err="1">
                <a:solidFill>
                  <a:srgbClr val="C00000"/>
                </a:solidFill>
              </a:rPr>
              <a:t>replaceAll</a:t>
            </a:r>
            <a:r>
              <a:rPr lang="en-US" sz="2600" dirty="0"/>
              <a:t>, </a:t>
            </a:r>
            <a:r>
              <a:rPr lang="en-US" sz="2600" b="1" dirty="0" err="1">
                <a:solidFill>
                  <a:srgbClr val="C00000"/>
                </a:solidFill>
              </a:rPr>
              <a:t>replaceFirst</a:t>
            </a:r>
            <a:r>
              <a:rPr lang="en-US" sz="2600" dirty="0"/>
              <a:t>, and </a:t>
            </a:r>
            <a:r>
              <a:rPr lang="en-US" sz="2600" b="1" dirty="0">
                <a:solidFill>
                  <a:srgbClr val="C00000"/>
                </a:solidFill>
              </a:rPr>
              <a:t>split</a:t>
            </a:r>
            <a:r>
              <a:rPr lang="en-US" sz="2600" dirty="0"/>
              <a:t> methods can be used with a regular expression. </a:t>
            </a:r>
          </a:p>
          <a:p>
            <a:pPr marL="0" indent="0"/>
            <a:r>
              <a:rPr lang="en-US" sz="2600" dirty="0"/>
              <a:t> For example, the following statement returns a new string that </a:t>
            </a:r>
            <a:r>
              <a:rPr lang="en-US" sz="2600" b="1" dirty="0"/>
              <a:t>replaces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C00000"/>
                </a:solidFill>
              </a:rPr>
              <a:t>$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C00000"/>
                </a:solidFill>
              </a:rPr>
              <a:t>+</a:t>
            </a:r>
            <a:r>
              <a:rPr lang="en-US" sz="2600" dirty="0"/>
              <a:t>, or </a:t>
            </a:r>
            <a:r>
              <a:rPr lang="en-US" sz="2600" b="1" dirty="0">
                <a:solidFill>
                  <a:srgbClr val="C00000"/>
                </a:solidFill>
              </a:rPr>
              <a:t>#</a:t>
            </a:r>
            <a:r>
              <a:rPr lang="en-US" sz="2600" dirty="0"/>
              <a:t> in </a:t>
            </a:r>
            <a:r>
              <a:rPr lang="en-US" sz="2600" b="1" dirty="0"/>
              <a:t>"</a:t>
            </a:r>
            <a:r>
              <a:rPr lang="en-US" sz="2600" b="1" dirty="0" err="1">
                <a:solidFill>
                  <a:srgbClr val="C00000"/>
                </a:solidFill>
              </a:rPr>
              <a:t>a+b</a:t>
            </a:r>
            <a:r>
              <a:rPr lang="en-US" sz="2600" b="1" dirty="0">
                <a:solidFill>
                  <a:srgbClr val="C00000"/>
                </a:solidFill>
              </a:rPr>
              <a:t>$#c</a:t>
            </a:r>
            <a:r>
              <a:rPr lang="en-US" sz="2600" b="1" dirty="0"/>
              <a:t>" </a:t>
            </a:r>
            <a:r>
              <a:rPr lang="en-US" sz="2600" dirty="0"/>
              <a:t>by the string </a:t>
            </a:r>
            <a:r>
              <a:rPr lang="en-US" sz="2600" b="1" dirty="0">
                <a:solidFill>
                  <a:srgbClr val="C00000"/>
                </a:solidFill>
              </a:rPr>
              <a:t>NNN</a:t>
            </a:r>
            <a:r>
              <a:rPr lang="en-US" sz="2600" dirty="0"/>
              <a:t>.</a:t>
            </a:r>
            <a:endParaRPr lang="en-US" sz="2600" b="1" i="1" dirty="0"/>
          </a:p>
          <a:p>
            <a:pPr marL="0" indent="0">
              <a:buFont typeface="Monotype Sorts" pitchFamily="2" charset="2"/>
              <a:buNone/>
            </a:pPr>
            <a:endParaRPr lang="en-US" altLang="zh-CN" sz="600" dirty="0"/>
          </a:p>
          <a:p>
            <a:pPr marL="0" indent="0">
              <a:buFont typeface="Monotype Sorts" pitchFamily="2" charset="2"/>
              <a:buNone/>
            </a:pPr>
            <a:r>
              <a:rPr lang="en-US" altLang="zh-CN" sz="2800" b="1" dirty="0"/>
              <a:t>String s = "</a:t>
            </a:r>
            <a:r>
              <a:rPr lang="en-US" altLang="zh-CN" sz="2800" b="1" dirty="0" err="1"/>
              <a:t>a+b</a:t>
            </a:r>
            <a:r>
              <a:rPr lang="en-US" altLang="zh-CN" sz="2800" b="1" dirty="0"/>
              <a:t>$#</a:t>
            </a:r>
            <a:r>
              <a:rPr lang="en-US" altLang="zh-CN" sz="2800" b="1" dirty="0" err="1"/>
              <a:t>c".replaceAll</a:t>
            </a:r>
            <a:r>
              <a:rPr lang="en-US" altLang="zh-CN" sz="2800" b="1" dirty="0"/>
              <a:t>("</a:t>
            </a:r>
            <a:r>
              <a:rPr lang="en-US" altLang="zh-CN" b="1" dirty="0">
                <a:solidFill>
                  <a:srgbClr val="C00000"/>
                </a:solidFill>
              </a:rPr>
              <a:t>[$+#]</a:t>
            </a:r>
            <a:r>
              <a:rPr lang="en-US" altLang="zh-CN" sz="2800" b="1" dirty="0"/>
              <a:t>", "NNN");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800" b="1" dirty="0" err="1"/>
              <a:t>System.out.println</a:t>
            </a:r>
            <a:r>
              <a:rPr lang="en-US" altLang="zh-CN" sz="2800" b="1" dirty="0"/>
              <a:t>(s);</a:t>
            </a:r>
          </a:p>
          <a:p>
            <a:pPr marL="0" indent="0">
              <a:buFont typeface="Monotype Sorts" pitchFamily="2" charset="2"/>
              <a:buNone/>
            </a:pPr>
            <a:endParaRPr lang="en-US" altLang="zh-CN" sz="900" dirty="0"/>
          </a:p>
          <a:p>
            <a:pPr marL="0" indent="0">
              <a:buFont typeface="Monotype Sorts" pitchFamily="2" charset="2"/>
              <a:buNone/>
            </a:pPr>
            <a:r>
              <a:rPr lang="en-US" altLang="zh-CN" sz="2800" dirty="0"/>
              <a:t>Here the regular expression </a:t>
            </a:r>
            <a:r>
              <a:rPr lang="en-US" altLang="zh-CN" sz="2800" b="1" dirty="0"/>
              <a:t>[</a:t>
            </a:r>
            <a:r>
              <a:rPr lang="en-US" altLang="zh-CN" sz="2800" b="1" dirty="0">
                <a:solidFill>
                  <a:srgbClr val="C00000"/>
                </a:solidFill>
              </a:rPr>
              <a:t>$+#</a:t>
            </a:r>
            <a:r>
              <a:rPr lang="en-US" altLang="zh-CN" sz="2800" b="1" dirty="0"/>
              <a:t>]</a:t>
            </a:r>
            <a:r>
              <a:rPr lang="en-US" altLang="zh-CN" sz="2800" dirty="0"/>
              <a:t> specifies a pattern that matches </a:t>
            </a:r>
            <a:r>
              <a:rPr lang="en-US" altLang="zh-CN" sz="2800" b="1" dirty="0">
                <a:solidFill>
                  <a:srgbClr val="C00000"/>
                </a:solidFill>
              </a:rPr>
              <a:t>$</a:t>
            </a:r>
            <a:r>
              <a:rPr lang="en-US" altLang="zh-CN" sz="2800" dirty="0"/>
              <a:t>, </a:t>
            </a:r>
            <a:r>
              <a:rPr lang="en-US" altLang="zh-CN" sz="2800" b="1" dirty="0">
                <a:solidFill>
                  <a:srgbClr val="C00000"/>
                </a:solidFill>
              </a:rPr>
              <a:t>+</a:t>
            </a:r>
            <a:r>
              <a:rPr lang="en-US" altLang="zh-CN" sz="2800" dirty="0"/>
              <a:t>, or </a:t>
            </a:r>
            <a:r>
              <a:rPr lang="en-US" altLang="zh-CN" sz="2800" b="1" dirty="0">
                <a:solidFill>
                  <a:srgbClr val="C00000"/>
                </a:solidFill>
              </a:rPr>
              <a:t>#</a:t>
            </a:r>
            <a:r>
              <a:rPr lang="en-US" altLang="zh-CN" sz="2800" dirty="0"/>
              <a:t>.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800" dirty="0"/>
              <a:t>            So, the output is </a:t>
            </a:r>
            <a:r>
              <a:rPr lang="en-US" altLang="zh-CN" b="1" dirty="0" err="1"/>
              <a:t>a</a:t>
            </a:r>
            <a:r>
              <a:rPr lang="en-US" altLang="zh-CN" b="1" dirty="0" err="1">
                <a:solidFill>
                  <a:srgbClr val="C00000"/>
                </a:solidFill>
              </a:rPr>
              <a:t>NNN</a:t>
            </a:r>
            <a:r>
              <a:rPr lang="en-US" altLang="zh-CN" b="1" dirty="0" err="1"/>
              <a:t>b</a:t>
            </a:r>
            <a:r>
              <a:rPr lang="en-US" altLang="zh-CN" b="1" dirty="0" err="1">
                <a:solidFill>
                  <a:srgbClr val="C00000"/>
                </a:solidFill>
              </a:rPr>
              <a:t>NNNNNN</a:t>
            </a:r>
            <a:r>
              <a:rPr lang="en-US" altLang="zh-CN" b="1" dirty="0" err="1"/>
              <a:t>c</a:t>
            </a:r>
            <a:br>
              <a:rPr lang="en-US" altLang="zh-CN" sz="2600" dirty="0"/>
            </a:br>
            <a:br>
              <a:rPr lang="en-US" altLang="zh-CN" sz="2600" dirty="0"/>
            </a:br>
            <a:endParaRPr lang="en-US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957C7D1F-0D11-4F5A-8F7F-188DC2959DF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35360"/>
            <a:ext cx="8610600" cy="533400"/>
          </a:xfrm>
          <a:noFill/>
        </p:spPr>
        <p:txBody>
          <a:bodyPr/>
          <a:lstStyle/>
          <a:p>
            <a:r>
              <a:rPr lang="en-US" sz="5400" dirty="0"/>
              <a:t>Matching, Replacing and Splitting by Patterns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8840"/>
            <a:ext cx="8686800" cy="3312368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dirty="0"/>
              <a:t> The following statement </a:t>
            </a:r>
            <a:r>
              <a:rPr lang="en-US" sz="3600" b="1" dirty="0"/>
              <a:t>splits</a:t>
            </a:r>
            <a:r>
              <a:rPr lang="en-US" sz="3600" dirty="0"/>
              <a:t> </a:t>
            </a:r>
            <a:r>
              <a:rPr lang="en-US" dirty="0"/>
              <a:t>the string into an array of strings delimited by some punctuation marks: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/>
              <a:t>String[] tokens = "</a:t>
            </a:r>
            <a:r>
              <a:rPr lang="en-US" altLang="zh-CN" b="1" dirty="0" err="1"/>
              <a:t>Java,C?C#,C</a:t>
            </a:r>
            <a:r>
              <a:rPr lang="en-US" altLang="zh-CN" b="1" dirty="0"/>
              <a:t>++".</a:t>
            </a:r>
            <a:r>
              <a:rPr lang="en-US" altLang="zh-CN" sz="4400" b="1" dirty="0">
                <a:solidFill>
                  <a:srgbClr val="C00000"/>
                </a:solidFill>
              </a:rPr>
              <a:t>split</a:t>
            </a:r>
            <a:r>
              <a:rPr lang="en-US" altLang="zh-CN" b="1" dirty="0"/>
              <a:t>("</a:t>
            </a:r>
            <a:r>
              <a:rPr lang="en-US" altLang="zh-CN" b="1" dirty="0">
                <a:solidFill>
                  <a:srgbClr val="C00000"/>
                </a:solidFill>
              </a:rPr>
              <a:t>[</a:t>
            </a:r>
            <a:r>
              <a:rPr lang="en-US" altLang="zh-CN" sz="4000" b="1" dirty="0">
                <a:solidFill>
                  <a:srgbClr val="C00000"/>
                </a:solidFill>
              </a:rPr>
              <a:t>.,:;?</a:t>
            </a:r>
            <a:r>
              <a:rPr lang="en-US" altLang="zh-CN" b="1" dirty="0">
                <a:solidFill>
                  <a:srgbClr val="C00000"/>
                </a:solidFill>
              </a:rPr>
              <a:t>]</a:t>
            </a:r>
            <a:r>
              <a:rPr lang="en-US" altLang="zh-CN" b="1" dirty="0"/>
              <a:t>");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/>
              <a:t> </a:t>
            </a:r>
            <a:r>
              <a:rPr lang="en-US" altLang="zh-CN" b="1" dirty="0"/>
              <a:t>for (int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</a:t>
            </a:r>
            <a:r>
              <a:rPr lang="en-US" altLang="zh-CN" b="1" dirty="0" err="1"/>
              <a:t>tokens.length</a:t>
            </a:r>
            <a:r>
              <a:rPr lang="en-US" altLang="zh-CN" b="1" dirty="0"/>
              <a:t>; </a:t>
            </a:r>
            <a:r>
              <a:rPr lang="en-US" altLang="zh-CN" b="1" dirty="0" err="1"/>
              <a:t>i</a:t>
            </a:r>
            <a:r>
              <a:rPr lang="en-US" altLang="zh-CN" b="1" dirty="0"/>
              <a:t>++)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/>
              <a:t>  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(tokens[</a:t>
            </a:r>
            <a:r>
              <a:rPr lang="en-US" altLang="zh-CN" b="1" dirty="0" err="1"/>
              <a:t>i</a:t>
            </a:r>
            <a:r>
              <a:rPr lang="en-US" altLang="zh-CN" b="1" dirty="0"/>
              <a:t>]);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308304" y="4365104"/>
            <a:ext cx="1008112" cy="206210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n-lt"/>
              </a:rPr>
              <a:t>Java</a:t>
            </a:r>
          </a:p>
          <a:p>
            <a:r>
              <a:rPr lang="en-US" altLang="zh-CN" sz="3200" b="1" dirty="0">
                <a:latin typeface="+mn-lt"/>
              </a:rPr>
              <a:t>C</a:t>
            </a:r>
          </a:p>
          <a:p>
            <a:r>
              <a:rPr lang="en-US" altLang="zh-CN" sz="3200" b="1" dirty="0">
                <a:latin typeface="+mn-lt"/>
              </a:rPr>
              <a:t>C#</a:t>
            </a:r>
          </a:p>
          <a:p>
            <a:r>
              <a:rPr lang="en-US" altLang="zh-CN" sz="3200" b="1" dirty="0">
                <a:latin typeface="+mn-lt"/>
              </a:rPr>
              <a:t>C++</a:t>
            </a:r>
            <a:endParaRPr lang="en-CA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D9AA05D6-4983-4319-9979-3BB7412FFF2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88640"/>
            <a:ext cx="6158488" cy="740048"/>
          </a:xfrm>
          <a:noFill/>
        </p:spPr>
        <p:txBody>
          <a:bodyPr/>
          <a:lstStyle/>
          <a:p>
            <a:r>
              <a:rPr lang="en-US" sz="5400" dirty="0"/>
              <a:t>Constructing Strings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24918" cy="4648200"/>
          </a:xfrm>
          <a:noFill/>
        </p:spPr>
        <p:txBody>
          <a:bodyPr/>
          <a:lstStyle/>
          <a:p>
            <a:pPr marL="0" indent="0" algn="ctr">
              <a:buFont typeface="Monotype Sorts" pitchFamily="2" charset="2"/>
              <a:buNone/>
            </a:pPr>
            <a:r>
              <a:rPr lang="en-US" b="1" dirty="0">
                <a:cs typeface="Times New Roman" pitchFamily="18" charset="0"/>
              </a:rPr>
              <a:t>String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newString</a:t>
            </a:r>
            <a:r>
              <a:rPr lang="en-US" dirty="0">
                <a:cs typeface="Times New Roman" pitchFamily="18" charset="0"/>
              </a:rPr>
              <a:t> =  </a:t>
            </a:r>
            <a:r>
              <a:rPr lang="en-US" b="1" dirty="0">
                <a:cs typeface="Times New Roman" pitchFamily="18" charset="0"/>
              </a:rPr>
              <a:t>new  String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 err="1">
                <a:cs typeface="Times New Roman" pitchFamily="18" charset="0"/>
              </a:rPr>
              <a:t>stringLiteral</a:t>
            </a:r>
            <a:r>
              <a:rPr lang="en-US" dirty="0">
                <a:cs typeface="Times New Roman" pitchFamily="18" charset="0"/>
              </a:rPr>
              <a:t>);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dirty="0">
                <a:cs typeface="Courier New" pitchFamily="49" charset="0"/>
              </a:rPr>
              <a:t> 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String  message = new String("Welcome to Java");</a:t>
            </a:r>
          </a:p>
          <a:p>
            <a:pPr marL="0" indent="0">
              <a:buFont typeface="Monotype Sorts" pitchFamily="2" charset="2"/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dirty="0">
                <a:cs typeface="Courier New" pitchFamily="49" charset="0"/>
              </a:rPr>
              <a:t>Since strings are used frequently, Java provides a shorthand </a:t>
            </a:r>
            <a:r>
              <a:rPr lang="en-US" sz="3600" b="1" dirty="0" err="1">
                <a:solidFill>
                  <a:srgbClr val="C00000"/>
                </a:solidFill>
                <a:cs typeface="Courier New" pitchFamily="49" charset="0"/>
              </a:rPr>
              <a:t>initializer</a:t>
            </a:r>
            <a:r>
              <a:rPr lang="en-US" dirty="0">
                <a:cs typeface="Courier New" pitchFamily="49" charset="0"/>
              </a:rPr>
              <a:t> for creating a </a:t>
            </a:r>
            <a:r>
              <a:rPr lang="en-US" b="1" dirty="0">
                <a:cs typeface="Courier New" pitchFamily="49" charset="0"/>
              </a:rPr>
              <a:t>string</a:t>
            </a:r>
            <a:r>
              <a:rPr lang="en-US" dirty="0">
                <a:cs typeface="Courier New" pitchFamily="49" charset="0"/>
              </a:rPr>
              <a:t>:</a:t>
            </a:r>
          </a:p>
          <a:p>
            <a:pPr marL="0" indent="0">
              <a:buFont typeface="Monotype Sorts" pitchFamily="2" charset="2"/>
              <a:buNone/>
            </a:pPr>
            <a:endParaRPr lang="en-US" sz="2000" dirty="0"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4000" b="1" dirty="0">
                <a:solidFill>
                  <a:srgbClr val="C00000"/>
                </a:solidFill>
                <a:cs typeface="Times New Roman" pitchFamily="18" charset="0"/>
              </a:rPr>
              <a:t>String message = "Welcome to Java";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C457102D-F6F7-4841-A022-83CA4F32EE3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357166"/>
            <a:ext cx="8153400" cy="1219200"/>
          </a:xfrm>
          <a:noFill/>
        </p:spPr>
        <p:txBody>
          <a:bodyPr/>
          <a:lstStyle/>
          <a:p>
            <a:r>
              <a:rPr lang="en-US" sz="4800" dirty="0">
                <a:cs typeface="Times New Roman" pitchFamily="18" charset="0"/>
              </a:rPr>
              <a:t>Finding a Character or a Substring in a String</a:t>
            </a:r>
            <a:endParaRPr lang="en-US" sz="4800" dirty="0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2547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798"/>
            <a:ext cx="8568952" cy="516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7894D3F5-CC8F-477F-A1CD-67F3DCD0347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433374"/>
            <a:ext cx="7772400" cy="1066800"/>
          </a:xfrm>
          <a:noFill/>
        </p:spPr>
        <p:txBody>
          <a:bodyPr/>
          <a:lstStyle/>
          <a:p>
            <a:r>
              <a:rPr lang="en-US" sz="5400" dirty="0">
                <a:cs typeface="Times New Roman" pitchFamily="18" charset="0"/>
              </a:rPr>
              <a:t>Finding a Character or a Substring in a String</a:t>
            </a:r>
            <a:endParaRPr lang="en-US" sz="5400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828800"/>
            <a:ext cx="7244308" cy="47244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b="1" dirty="0">
                <a:cs typeface="Courier New" pitchFamily="49" charset="0"/>
              </a:rPr>
              <a:t>String  s =  "Welcome to Java”;</a:t>
            </a:r>
          </a:p>
          <a:p>
            <a:pPr marL="0" indent="0">
              <a:buFont typeface="Monotype Sorts" pitchFamily="2" charset="2"/>
              <a:buNone/>
            </a:pPr>
            <a:r>
              <a:rPr lang="en-US" dirty="0" err="1">
                <a:cs typeface="Courier New" pitchFamily="49" charset="0"/>
              </a:rPr>
              <a:t>s.indexOf</a:t>
            </a:r>
            <a:r>
              <a:rPr lang="en-US" dirty="0">
                <a:cs typeface="Courier New" pitchFamily="49" charset="0"/>
              </a:rPr>
              <a:t>('W') 			returns </a:t>
            </a:r>
            <a:r>
              <a:rPr lang="en-US" b="1" dirty="0">
                <a:cs typeface="Courier New" pitchFamily="49" charset="0"/>
              </a:rPr>
              <a:t>0</a:t>
            </a:r>
          </a:p>
          <a:p>
            <a:pPr marL="0" indent="0">
              <a:buFont typeface="Monotype Sorts" pitchFamily="2" charset="2"/>
              <a:buNone/>
            </a:pPr>
            <a:r>
              <a:rPr lang="en-US" dirty="0" err="1">
                <a:cs typeface="Courier New" pitchFamily="49" charset="0"/>
              </a:rPr>
              <a:t>s.indexOf</a:t>
            </a:r>
            <a:r>
              <a:rPr lang="en-US" dirty="0">
                <a:cs typeface="Courier New" pitchFamily="49" charset="0"/>
              </a:rPr>
              <a:t>('x') 			returns </a:t>
            </a:r>
            <a:r>
              <a:rPr lang="en-US" b="1" dirty="0">
                <a:cs typeface="Courier New" pitchFamily="49" charset="0"/>
              </a:rPr>
              <a:t>-1</a:t>
            </a:r>
          </a:p>
          <a:p>
            <a:pPr marL="0" indent="0">
              <a:buFont typeface="Monotype Sorts" pitchFamily="2" charset="2"/>
              <a:buNone/>
            </a:pPr>
            <a:r>
              <a:rPr lang="en-US" dirty="0" err="1">
                <a:cs typeface="Courier New" pitchFamily="49" charset="0"/>
              </a:rPr>
              <a:t>s.indexOf</a:t>
            </a:r>
            <a:r>
              <a:rPr lang="en-US" dirty="0">
                <a:cs typeface="Courier New" pitchFamily="49" charset="0"/>
              </a:rPr>
              <a:t>('o', 5) 			returns </a:t>
            </a:r>
            <a:r>
              <a:rPr lang="en-US" b="1" dirty="0">
                <a:cs typeface="Courier New" pitchFamily="49" charset="0"/>
              </a:rPr>
              <a:t>9</a:t>
            </a:r>
          </a:p>
          <a:p>
            <a:pPr marL="0" indent="0">
              <a:buFont typeface="Monotype Sorts" pitchFamily="2" charset="2"/>
              <a:buNone/>
            </a:pPr>
            <a:r>
              <a:rPr lang="en-US" dirty="0" err="1">
                <a:cs typeface="Courier New" pitchFamily="49" charset="0"/>
              </a:rPr>
              <a:t>s.indexOf</a:t>
            </a:r>
            <a:r>
              <a:rPr lang="en-US" dirty="0">
                <a:cs typeface="Courier New" pitchFamily="49" charset="0"/>
              </a:rPr>
              <a:t>("come") 		returns </a:t>
            </a:r>
            <a:r>
              <a:rPr lang="en-US" b="1" dirty="0">
                <a:cs typeface="Courier New" pitchFamily="49" charset="0"/>
              </a:rPr>
              <a:t>3</a:t>
            </a:r>
          </a:p>
          <a:p>
            <a:pPr marL="0" indent="0">
              <a:buFont typeface="Monotype Sorts" pitchFamily="2" charset="2"/>
              <a:buNone/>
            </a:pPr>
            <a:r>
              <a:rPr lang="en-US" dirty="0" err="1">
                <a:cs typeface="Courier New" pitchFamily="49" charset="0"/>
              </a:rPr>
              <a:t>s.indexOf</a:t>
            </a:r>
            <a:r>
              <a:rPr lang="en-US" dirty="0">
                <a:cs typeface="Courier New" pitchFamily="49" charset="0"/>
              </a:rPr>
              <a:t>("Java", 5) 	        	returns </a:t>
            </a:r>
            <a:r>
              <a:rPr lang="en-US" b="1" dirty="0">
                <a:cs typeface="Courier New" pitchFamily="49" charset="0"/>
              </a:rPr>
              <a:t>11</a:t>
            </a:r>
          </a:p>
          <a:p>
            <a:pPr marL="0" indent="0">
              <a:buFont typeface="Monotype Sorts" pitchFamily="2" charset="2"/>
              <a:buNone/>
            </a:pPr>
            <a:r>
              <a:rPr lang="en-US" dirty="0" err="1">
                <a:cs typeface="Courier New" pitchFamily="49" charset="0"/>
              </a:rPr>
              <a:t>s.indexOf</a:t>
            </a:r>
            <a:r>
              <a:rPr lang="en-US" dirty="0">
                <a:cs typeface="Courier New" pitchFamily="49" charset="0"/>
              </a:rPr>
              <a:t>("java", 5) 		returns </a:t>
            </a:r>
            <a:r>
              <a:rPr lang="en-US" b="1" dirty="0">
                <a:cs typeface="Courier New" pitchFamily="49" charset="0"/>
              </a:rPr>
              <a:t>-1</a:t>
            </a:r>
            <a:endParaRPr lang="en-US" b="1" dirty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dirty="0" err="1">
                <a:cs typeface="Courier New" pitchFamily="49" charset="0"/>
              </a:rPr>
              <a:t>s.lastIndexOf</a:t>
            </a:r>
            <a:r>
              <a:rPr lang="en-US" dirty="0">
                <a:cs typeface="Courier New" pitchFamily="49" charset="0"/>
              </a:rPr>
              <a:t>('a') 	        	returns </a:t>
            </a:r>
            <a:r>
              <a:rPr lang="en-US" b="1" dirty="0">
                <a:cs typeface="Courier New" pitchFamily="49" charset="0"/>
              </a:rPr>
              <a:t>14</a:t>
            </a:r>
          </a:p>
          <a:p>
            <a:pPr marL="0" indent="0">
              <a:buFont typeface="Monotype Sort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FC249E5F-1C1E-4FE0-B83B-15582C71BE3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2" y="505382"/>
            <a:ext cx="8429652" cy="907394"/>
          </a:xfrm>
          <a:noFill/>
        </p:spPr>
        <p:txBody>
          <a:bodyPr/>
          <a:lstStyle/>
          <a:p>
            <a:r>
              <a:rPr lang="en-US" sz="5400" dirty="0"/>
              <a:t>Convert Character and Numbers to Strings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00808"/>
            <a:ext cx="8486804" cy="4852392"/>
          </a:xfrm>
          <a:noFill/>
        </p:spPr>
        <p:txBody>
          <a:bodyPr/>
          <a:lstStyle/>
          <a:p>
            <a:pPr marL="0" indent="0">
              <a:spcAft>
                <a:spcPts val="0"/>
              </a:spcAft>
            </a:pPr>
            <a:r>
              <a:rPr lang="en-US" dirty="0">
                <a:cs typeface="Times New Roman" pitchFamily="18" charset="0"/>
              </a:rPr>
              <a:t> The </a:t>
            </a:r>
            <a:r>
              <a:rPr lang="en-US" b="1" dirty="0">
                <a:cs typeface="Times New Roman" pitchFamily="18" charset="0"/>
              </a:rPr>
              <a:t>String</a:t>
            </a:r>
            <a:r>
              <a:rPr lang="en-US" dirty="0">
                <a:cs typeface="Times New Roman" pitchFamily="18" charset="0"/>
              </a:rPr>
              <a:t> class provides several static </a:t>
            </a:r>
            <a:r>
              <a:rPr lang="en-US" b="1" dirty="0" err="1">
                <a:cs typeface="Times New Roman" pitchFamily="18" charset="0"/>
              </a:rPr>
              <a:t>valueOf</a:t>
            </a:r>
            <a:r>
              <a:rPr lang="en-US" dirty="0">
                <a:cs typeface="Times New Roman" pitchFamily="18" charset="0"/>
              </a:rPr>
              <a:t> methods for converting a character, an array of characters, and numeric values to strings. </a:t>
            </a:r>
          </a:p>
          <a:p>
            <a:pPr marL="0" indent="0">
              <a:spcAft>
                <a:spcPts val="0"/>
              </a:spcAft>
            </a:pPr>
            <a:r>
              <a:rPr lang="en-US" dirty="0">
                <a:cs typeface="Times New Roman" pitchFamily="18" charset="0"/>
              </a:rPr>
              <a:t> These methods have the same name </a:t>
            </a:r>
            <a:r>
              <a:rPr lang="en-US" b="1" dirty="0" err="1">
                <a:cs typeface="Times New Roman" pitchFamily="18" charset="0"/>
              </a:rPr>
              <a:t>valueOf</a:t>
            </a:r>
            <a:r>
              <a:rPr lang="en-US" dirty="0">
                <a:cs typeface="Times New Roman" pitchFamily="18" charset="0"/>
              </a:rPr>
              <a:t> with different argument types </a:t>
            </a:r>
            <a:r>
              <a:rPr lang="en-US" b="1" dirty="0">
                <a:cs typeface="Times New Roman" pitchFamily="18" charset="0"/>
              </a:rPr>
              <a:t>char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b="1" dirty="0">
                <a:cs typeface="Times New Roman" pitchFamily="18" charset="0"/>
              </a:rPr>
              <a:t>char[]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b="1" dirty="0">
                <a:cs typeface="Times New Roman" pitchFamily="18" charset="0"/>
              </a:rPr>
              <a:t>double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b="1" dirty="0">
                <a:cs typeface="Times New Roman" pitchFamily="18" charset="0"/>
              </a:rPr>
              <a:t>long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b="1" dirty="0" err="1"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, and </a:t>
            </a:r>
            <a:r>
              <a:rPr lang="en-US" b="1" dirty="0">
                <a:cs typeface="Times New Roman" pitchFamily="18" charset="0"/>
              </a:rPr>
              <a:t>float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 marL="0" indent="0">
              <a:spcAft>
                <a:spcPts val="0"/>
              </a:spcAft>
            </a:pPr>
            <a:r>
              <a:rPr lang="en-US" dirty="0">
                <a:cs typeface="Times New Roman" pitchFamily="18" charset="0"/>
              </a:rPr>
              <a:t> For example, to convert a </a:t>
            </a: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double</a:t>
            </a:r>
            <a:r>
              <a:rPr lang="en-US" dirty="0">
                <a:cs typeface="Times New Roman" pitchFamily="18" charset="0"/>
              </a:rPr>
              <a:t> value to a </a:t>
            </a: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string</a:t>
            </a:r>
            <a:r>
              <a:rPr lang="en-US" dirty="0">
                <a:cs typeface="Times New Roman" pitchFamily="18" charset="0"/>
              </a:rPr>
              <a:t>, use </a:t>
            </a:r>
            <a:r>
              <a:rPr lang="en-US" b="1" dirty="0" err="1">
                <a:cs typeface="Times New Roman" pitchFamily="18" charset="0"/>
              </a:rPr>
              <a:t>String.valueOf</a:t>
            </a:r>
            <a:r>
              <a:rPr lang="en-US" b="1" dirty="0">
                <a:cs typeface="Times New Roman" pitchFamily="18" charset="0"/>
              </a:rPr>
              <a:t>(5.44)</a:t>
            </a:r>
            <a:r>
              <a:rPr lang="en-US" dirty="0">
                <a:cs typeface="Times New Roman" pitchFamily="18" charset="0"/>
              </a:rPr>
              <a:t>. The return value is string consists of characters </a:t>
            </a:r>
            <a:r>
              <a:rPr lang="en-US" b="1" dirty="0">
                <a:cs typeface="Times New Roman" pitchFamily="18" charset="0"/>
              </a:rPr>
              <a:t>‘5’, ‘.’, ‘4’,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b="1" dirty="0">
                <a:cs typeface="Times New Roman" pitchFamily="18" charset="0"/>
              </a:rPr>
              <a:t>‘4’</a:t>
            </a:r>
            <a:r>
              <a:rPr lang="en-US" dirty="0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592223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B558C8D4-2E43-496B-A9BE-831C01A2140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88640"/>
            <a:ext cx="6446520" cy="740031"/>
          </a:xfrm>
        </p:spPr>
        <p:txBody>
          <a:bodyPr/>
          <a:lstStyle/>
          <a:p>
            <a:r>
              <a:rPr lang="en-US" sz="5400" dirty="0"/>
              <a:t>The </a:t>
            </a:r>
            <a:r>
              <a:rPr lang="en-US" sz="6600" dirty="0">
                <a:solidFill>
                  <a:srgbClr val="C00000"/>
                </a:solidFill>
              </a:rPr>
              <a:t>Character</a:t>
            </a:r>
            <a:r>
              <a:rPr lang="en-US" sz="7200" dirty="0"/>
              <a:t> </a:t>
            </a:r>
            <a:r>
              <a:rPr lang="en-US" sz="5400" dirty="0"/>
              <a:t>Class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713038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883856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613B7484-1461-4F2E-90A7-C8C3106F17C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9"/>
            <a:ext cx="3429024" cy="642942"/>
          </a:xfrm>
        </p:spPr>
        <p:txBody>
          <a:bodyPr/>
          <a:lstStyle/>
          <a:p>
            <a:r>
              <a:rPr lang="en-US" sz="5400" dirty="0"/>
              <a:t>Examples</a:t>
            </a:r>
            <a:endParaRPr lang="en-US" sz="5400" dirty="0">
              <a:latin typeface="Book Antiqua" pitchFamily="18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736"/>
            <a:ext cx="8915400" cy="403860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Monotype Sort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Character c = new Character('b');</a:t>
            </a:r>
          </a:p>
          <a:p>
            <a:pPr marL="0" indent="0">
              <a:lnSpc>
                <a:spcPct val="150000"/>
              </a:lnSpc>
              <a:buFont typeface="Monotype Sorts" pitchFamily="2" charset="2"/>
              <a:buNone/>
            </a:pPr>
            <a:r>
              <a:rPr lang="en-US" sz="2800" dirty="0" err="1">
                <a:cs typeface="Times New Roman" pitchFamily="18" charset="0"/>
              </a:rPr>
              <a:t>c.compareTo</a:t>
            </a:r>
            <a:r>
              <a:rPr lang="en-US" sz="2800" dirty="0">
                <a:cs typeface="Times New Roman" pitchFamily="18" charset="0"/>
              </a:rPr>
              <a:t>(new Character('a')) 		returns </a:t>
            </a:r>
            <a:r>
              <a:rPr lang="en-US" sz="2800" b="1" dirty="0">
                <a:cs typeface="Times New Roman" pitchFamily="18" charset="0"/>
              </a:rPr>
              <a:t>1</a:t>
            </a:r>
          </a:p>
          <a:p>
            <a:pPr marL="0" indent="0">
              <a:lnSpc>
                <a:spcPct val="150000"/>
              </a:lnSpc>
              <a:buFont typeface="Monotype Sorts" pitchFamily="2" charset="2"/>
              <a:buNone/>
            </a:pPr>
            <a:r>
              <a:rPr lang="en-US" sz="2800" dirty="0" err="1">
                <a:cs typeface="Times New Roman" pitchFamily="18" charset="0"/>
              </a:rPr>
              <a:t>c.compareTo</a:t>
            </a:r>
            <a:r>
              <a:rPr lang="en-US" sz="2800" dirty="0">
                <a:cs typeface="Times New Roman" pitchFamily="18" charset="0"/>
              </a:rPr>
              <a:t>(new Character('b')) 		returns </a:t>
            </a:r>
            <a:r>
              <a:rPr lang="en-US" sz="2800" b="1" dirty="0">
                <a:cs typeface="Times New Roman" pitchFamily="18" charset="0"/>
              </a:rPr>
              <a:t>0</a:t>
            </a:r>
          </a:p>
          <a:p>
            <a:pPr marL="0" indent="0">
              <a:lnSpc>
                <a:spcPct val="150000"/>
              </a:lnSpc>
              <a:buFont typeface="Monotype Sorts" pitchFamily="2" charset="2"/>
              <a:buNone/>
            </a:pPr>
            <a:r>
              <a:rPr lang="en-US" sz="2800" dirty="0" err="1">
                <a:cs typeface="Times New Roman" pitchFamily="18" charset="0"/>
              </a:rPr>
              <a:t>c.compareTo</a:t>
            </a:r>
            <a:r>
              <a:rPr lang="en-US" sz="2800" dirty="0">
                <a:cs typeface="Times New Roman" pitchFamily="18" charset="0"/>
              </a:rPr>
              <a:t>(new Character('c')) 		returns </a:t>
            </a:r>
            <a:r>
              <a:rPr lang="en-US" sz="2800" b="1" dirty="0">
                <a:cs typeface="Times New Roman" pitchFamily="18" charset="0"/>
              </a:rPr>
              <a:t>-1</a:t>
            </a:r>
          </a:p>
          <a:p>
            <a:pPr marL="0" indent="0">
              <a:lnSpc>
                <a:spcPct val="150000"/>
              </a:lnSpc>
              <a:buFont typeface="Monotype Sorts" pitchFamily="2" charset="2"/>
              <a:buNone/>
            </a:pPr>
            <a:r>
              <a:rPr lang="en-US" sz="2800" dirty="0" err="1">
                <a:cs typeface="Times New Roman" pitchFamily="18" charset="0"/>
              </a:rPr>
              <a:t>c.compareTo</a:t>
            </a:r>
            <a:r>
              <a:rPr lang="en-US" sz="2800" dirty="0">
                <a:cs typeface="Times New Roman" pitchFamily="18" charset="0"/>
              </a:rPr>
              <a:t>(new Character('d') 		returns </a:t>
            </a:r>
            <a:r>
              <a:rPr lang="en-US" sz="2800" b="1" dirty="0">
                <a:cs typeface="Times New Roman" pitchFamily="18" charset="0"/>
              </a:rPr>
              <a:t>-2</a:t>
            </a:r>
          </a:p>
          <a:p>
            <a:pPr marL="0" indent="0">
              <a:lnSpc>
                <a:spcPct val="150000"/>
              </a:lnSpc>
              <a:buFont typeface="Monotype Sorts" pitchFamily="2" charset="2"/>
              <a:buNone/>
            </a:pPr>
            <a:r>
              <a:rPr lang="en-US" sz="2800" dirty="0" err="1">
                <a:cs typeface="Times New Roman" pitchFamily="18" charset="0"/>
              </a:rPr>
              <a:t>c.equals</a:t>
            </a:r>
            <a:r>
              <a:rPr lang="en-US" sz="2800" dirty="0">
                <a:cs typeface="Times New Roman" pitchFamily="18" charset="0"/>
              </a:rPr>
              <a:t>(new Character('b')) 			returns </a:t>
            </a:r>
            <a:r>
              <a:rPr lang="en-US" sz="2800" b="1" dirty="0">
                <a:cs typeface="Times New Roman" pitchFamily="18" charset="0"/>
              </a:rPr>
              <a:t>true</a:t>
            </a:r>
          </a:p>
          <a:p>
            <a:pPr marL="0" indent="0">
              <a:lnSpc>
                <a:spcPct val="150000"/>
              </a:lnSpc>
              <a:buFont typeface="Monotype Sorts" pitchFamily="2" charset="2"/>
              <a:buNone/>
            </a:pPr>
            <a:r>
              <a:rPr lang="en-US" sz="2800" dirty="0" err="1">
                <a:cs typeface="Times New Roman" pitchFamily="18" charset="0"/>
              </a:rPr>
              <a:t>c.equals</a:t>
            </a:r>
            <a:r>
              <a:rPr lang="en-US" sz="2800" dirty="0">
                <a:cs typeface="Times New Roman" pitchFamily="18" charset="0"/>
              </a:rPr>
              <a:t>(new Character('d')) 			returns </a:t>
            </a:r>
            <a:r>
              <a:rPr lang="en-US" sz="2800" b="1" dirty="0">
                <a:cs typeface="Times New Roman" pitchFamily="18" charset="0"/>
              </a:rPr>
              <a:t>false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7647968B-A32C-4467-BED0-A46BE885C91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04800"/>
            <a:ext cx="8072494" cy="695325"/>
          </a:xfrm>
        </p:spPr>
        <p:txBody>
          <a:bodyPr/>
          <a:lstStyle/>
          <a:p>
            <a:r>
              <a:rPr lang="en-US" sz="4800" dirty="0" err="1">
                <a:solidFill>
                  <a:srgbClr val="C00000"/>
                </a:solidFill>
              </a:rPr>
              <a:t>StringBuilder</a:t>
            </a:r>
            <a:r>
              <a:rPr lang="en-US" sz="4800" dirty="0"/>
              <a:t> and </a:t>
            </a:r>
            <a:r>
              <a:rPr lang="en-US" sz="4800" dirty="0" err="1">
                <a:solidFill>
                  <a:srgbClr val="C00000"/>
                </a:solidFill>
              </a:rPr>
              <a:t>StringBuffer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142984"/>
            <a:ext cx="8405842" cy="5029216"/>
          </a:xfrm>
        </p:spPr>
        <p:txBody>
          <a:bodyPr/>
          <a:lstStyle/>
          <a:p>
            <a:pPr marL="0" indent="0"/>
            <a:r>
              <a:rPr lang="en-US" dirty="0"/>
              <a:t> The </a:t>
            </a:r>
            <a:r>
              <a:rPr lang="en-US" sz="3000" b="1" dirty="0" err="1"/>
              <a:t>StringBuilder</a:t>
            </a:r>
            <a:r>
              <a:rPr lang="en-US" dirty="0"/>
              <a:t>/</a:t>
            </a:r>
            <a:r>
              <a:rPr lang="en-US" sz="3000" b="1" dirty="0" err="1"/>
              <a:t>StringBuffer</a:t>
            </a:r>
            <a:r>
              <a:rPr lang="en-US" dirty="0"/>
              <a:t> class is an alternative to the </a:t>
            </a:r>
            <a:r>
              <a:rPr lang="en-US" sz="3000" b="1" dirty="0"/>
              <a:t>String</a:t>
            </a:r>
            <a:r>
              <a:rPr lang="en-US" dirty="0"/>
              <a:t> class. </a:t>
            </a:r>
          </a:p>
          <a:p>
            <a:pPr marL="0" indent="0"/>
            <a:r>
              <a:rPr lang="en-US" dirty="0"/>
              <a:t> In general, a </a:t>
            </a:r>
            <a:r>
              <a:rPr lang="en-US" b="1" dirty="0" err="1"/>
              <a:t>StringBuilder</a:t>
            </a:r>
            <a:r>
              <a:rPr lang="en-US" dirty="0"/>
              <a:t>/</a:t>
            </a:r>
            <a:r>
              <a:rPr lang="en-US" b="1" dirty="0" err="1"/>
              <a:t>StringBuffer</a:t>
            </a:r>
            <a:r>
              <a:rPr lang="en-US" dirty="0"/>
              <a:t> can be used wherever a </a:t>
            </a:r>
            <a:r>
              <a:rPr lang="en-US" b="1" dirty="0"/>
              <a:t>String</a:t>
            </a:r>
            <a:r>
              <a:rPr lang="en-US" dirty="0"/>
              <a:t> is used. </a:t>
            </a:r>
          </a:p>
          <a:p>
            <a:pPr marL="0" indent="0"/>
            <a:r>
              <a:rPr lang="en-US" dirty="0"/>
              <a:t> </a:t>
            </a:r>
            <a:r>
              <a:rPr lang="en-US" b="1" dirty="0" err="1"/>
              <a:t>StringBuilder</a:t>
            </a:r>
            <a:r>
              <a:rPr lang="en-US" b="1" dirty="0"/>
              <a:t>/</a:t>
            </a:r>
            <a:r>
              <a:rPr lang="en-US" b="1" dirty="0" err="1"/>
              <a:t>StringBuffer</a:t>
            </a:r>
            <a:r>
              <a:rPr lang="en-US" dirty="0"/>
              <a:t> is more </a:t>
            </a:r>
            <a:r>
              <a:rPr lang="en-US" sz="3600" b="1" dirty="0">
                <a:solidFill>
                  <a:srgbClr val="C00000"/>
                </a:solidFill>
              </a:rPr>
              <a:t>flexible</a:t>
            </a:r>
            <a:r>
              <a:rPr lang="en-US" dirty="0"/>
              <a:t> than </a:t>
            </a:r>
            <a:r>
              <a:rPr lang="en-US" b="1" dirty="0"/>
              <a:t>String</a:t>
            </a:r>
            <a:r>
              <a:rPr lang="en-US" dirty="0"/>
              <a:t>. </a:t>
            </a:r>
          </a:p>
          <a:p>
            <a:pPr marL="0" indent="0"/>
            <a:r>
              <a:rPr lang="en-US" dirty="0"/>
              <a:t> You can </a:t>
            </a:r>
            <a:r>
              <a:rPr lang="en-US" sz="4000" b="1" dirty="0">
                <a:solidFill>
                  <a:srgbClr val="C00000"/>
                </a:solidFill>
              </a:rPr>
              <a:t>add</a:t>
            </a:r>
            <a:r>
              <a:rPr lang="en-US" dirty="0"/>
              <a:t>, </a:t>
            </a:r>
            <a:r>
              <a:rPr lang="en-US" sz="4000" b="1" dirty="0">
                <a:solidFill>
                  <a:srgbClr val="C00000"/>
                </a:solidFill>
              </a:rPr>
              <a:t>insert</a:t>
            </a:r>
            <a:r>
              <a:rPr lang="en-US" dirty="0"/>
              <a:t>, or </a:t>
            </a:r>
            <a:r>
              <a:rPr lang="en-US" sz="4000" b="1" dirty="0">
                <a:solidFill>
                  <a:srgbClr val="C00000"/>
                </a:solidFill>
              </a:rPr>
              <a:t>append</a:t>
            </a:r>
            <a:r>
              <a:rPr lang="en-US" sz="4000" dirty="0"/>
              <a:t> </a:t>
            </a:r>
            <a:r>
              <a:rPr lang="en-US" dirty="0"/>
              <a:t>new contents into a string buffer, whereas the value of a </a:t>
            </a:r>
            <a:r>
              <a:rPr lang="en-US" b="1" dirty="0"/>
              <a:t>String</a:t>
            </a:r>
            <a:r>
              <a:rPr lang="en-US" dirty="0"/>
              <a:t> object is fixed once the string is created.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B1BBA6B6-6FC3-4B3A-89ED-9A50D596AA8F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222" y="304800"/>
            <a:ext cx="7858116" cy="623888"/>
          </a:xfrm>
        </p:spPr>
        <p:txBody>
          <a:bodyPr/>
          <a:lstStyle/>
          <a:p>
            <a:r>
              <a:rPr lang="en-US" sz="5400" dirty="0" err="1">
                <a:solidFill>
                  <a:srgbClr val="C00000"/>
                </a:solidFill>
              </a:rPr>
              <a:t>StringBuilder</a:t>
            </a:r>
            <a:r>
              <a:rPr lang="en-US" sz="5400" dirty="0"/>
              <a:t> Constructors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98628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071BB9CB-4D32-4F91-96D3-A413D039E64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/>
          <a:lstStyle/>
          <a:p>
            <a:r>
              <a:rPr lang="en-US" sz="4800" dirty="0"/>
              <a:t>Modifying Strings in the Builder</a:t>
            </a:r>
            <a:endParaRPr lang="en-US" sz="4800" u="sng" dirty="0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5621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128792" cy="570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34C7C8C4-875B-420F-ACDB-1F657FC7E0C4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4" y="304800"/>
            <a:ext cx="3133716" cy="609600"/>
          </a:xfrm>
        </p:spPr>
        <p:txBody>
          <a:bodyPr/>
          <a:lstStyle/>
          <a:p>
            <a:r>
              <a:rPr lang="en-US" sz="4800" dirty="0"/>
              <a:t>Examples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143000"/>
            <a:ext cx="8205814" cy="51054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err="1"/>
              <a:t>StringBuilder</a:t>
            </a:r>
            <a:r>
              <a:rPr lang="en-US" sz="2400" dirty="0"/>
              <a:t> </a:t>
            </a:r>
            <a:r>
              <a:rPr lang="en-US" sz="2400" dirty="0" err="1"/>
              <a:t>sb</a:t>
            </a:r>
            <a:r>
              <a:rPr lang="en-US" sz="2400" dirty="0"/>
              <a:t> = new </a:t>
            </a:r>
            <a:r>
              <a:rPr lang="en-US" sz="2400" dirty="0" err="1"/>
              <a:t>StringBuilder</a:t>
            </a:r>
            <a:r>
              <a:rPr lang="en-US" sz="2400" dirty="0"/>
              <a:t>(“Welcome to “);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sz="2400" dirty="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err="1"/>
              <a:t>sb.append</a:t>
            </a:r>
            <a:r>
              <a:rPr lang="en-US" sz="2400" dirty="0"/>
              <a:t>("Java");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err="1"/>
              <a:t>sb.insert</a:t>
            </a:r>
            <a:r>
              <a:rPr lang="en-US" sz="2400" dirty="0"/>
              <a:t>(11, "HTML and ");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err="1"/>
              <a:t>sb.delete</a:t>
            </a:r>
            <a:r>
              <a:rPr lang="en-US" sz="2400" dirty="0"/>
              <a:t>(8, 11) ;	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i="1" dirty="0"/>
              <a:t>			// changes the builder to </a:t>
            </a:r>
            <a:r>
              <a:rPr lang="en-US" sz="2400" b="1" i="1" dirty="0"/>
              <a:t>Welcome Java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err="1"/>
              <a:t>sb.deleteCharAt</a:t>
            </a:r>
            <a:r>
              <a:rPr lang="en-US" sz="2400" dirty="0"/>
              <a:t>(8) 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i="1" dirty="0"/>
              <a:t>			// changes the builder to </a:t>
            </a:r>
            <a:r>
              <a:rPr lang="en-US" sz="2400" b="1" i="1" dirty="0"/>
              <a:t>Welcome o Java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err="1"/>
              <a:t>sb.reverse</a:t>
            </a:r>
            <a:r>
              <a:rPr lang="en-US" sz="2400" dirty="0"/>
              <a:t>() 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i="1" dirty="0"/>
              <a:t>			// changes the builder to </a:t>
            </a:r>
            <a:r>
              <a:rPr lang="en-US" sz="2400" b="1" i="1" dirty="0" err="1"/>
              <a:t>avaJ</a:t>
            </a:r>
            <a:r>
              <a:rPr lang="en-US" sz="2400" b="1" i="1" dirty="0"/>
              <a:t> </a:t>
            </a:r>
            <a:r>
              <a:rPr lang="en-US" sz="2400" b="1" i="1" dirty="0" err="1"/>
              <a:t>ot</a:t>
            </a:r>
            <a:r>
              <a:rPr lang="en-US" sz="2400" b="1" i="1" dirty="0"/>
              <a:t> </a:t>
            </a:r>
            <a:r>
              <a:rPr lang="en-US" sz="2400" b="1" i="1" dirty="0" err="1"/>
              <a:t>emocleW</a:t>
            </a:r>
            <a:endParaRPr lang="en-US" sz="2400" b="1" i="1" dirty="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err="1"/>
              <a:t>sb.replace</a:t>
            </a:r>
            <a:r>
              <a:rPr lang="en-US" sz="2400" dirty="0"/>
              <a:t>(11, 15, "HTML") 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/>
              <a:t>  		// </a:t>
            </a:r>
            <a:r>
              <a:rPr lang="en-US" sz="2400" i="1" dirty="0"/>
              <a:t>changes the builder to </a:t>
            </a:r>
            <a:r>
              <a:rPr lang="en-US" sz="2400" b="1" i="1" dirty="0"/>
              <a:t>Welcome to HTML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err="1"/>
              <a:t>sb.setCharAt</a:t>
            </a:r>
            <a:r>
              <a:rPr lang="en-US" sz="2400" dirty="0"/>
              <a:t>(0, 'w') 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i="1" dirty="0"/>
              <a:t>			// sets the builder to </a:t>
            </a:r>
            <a:r>
              <a:rPr lang="en-US" sz="2400" b="1" i="1" dirty="0"/>
              <a:t>welcome to Java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039173"/>
            <a:ext cx="1905000" cy="457200"/>
          </a:xfrm>
        </p:spPr>
        <p:txBody>
          <a:bodyPr/>
          <a:lstStyle/>
          <a:p>
            <a:pPr>
              <a:defRPr/>
            </a:pPr>
            <a:fld id="{C060BF15-AA59-4F14-9E54-29A691F8A03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7772400" cy="690562"/>
          </a:xfrm>
          <a:noFill/>
        </p:spPr>
        <p:txBody>
          <a:bodyPr/>
          <a:lstStyle/>
          <a:p>
            <a:r>
              <a:rPr lang="en-US" dirty="0"/>
              <a:t>Strings Are </a:t>
            </a:r>
            <a:r>
              <a:rPr lang="en-US" sz="7200" dirty="0">
                <a:solidFill>
                  <a:srgbClr val="C00000"/>
                </a:solidFill>
              </a:rPr>
              <a:t>Immutable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143000"/>
            <a:ext cx="8606760" cy="2069976"/>
          </a:xfrm>
          <a:noFill/>
        </p:spPr>
        <p:txBody>
          <a:bodyPr/>
          <a:lstStyle/>
          <a:p>
            <a:pPr marL="0" indent="0"/>
            <a:r>
              <a:rPr lang="en-US" dirty="0">
                <a:cs typeface="Courier New" pitchFamily="49" charset="0"/>
              </a:rPr>
              <a:t> A </a:t>
            </a:r>
            <a:r>
              <a:rPr lang="en-US" b="1" dirty="0">
                <a:cs typeface="Courier New" pitchFamily="49" charset="0"/>
              </a:rPr>
              <a:t>String</a:t>
            </a:r>
            <a:r>
              <a:rPr lang="en-US" dirty="0">
                <a:cs typeface="Courier New" pitchFamily="49" charset="0"/>
              </a:rPr>
              <a:t> object is immutable; its contents cannot be changed. </a:t>
            </a:r>
          </a:p>
          <a:p>
            <a:pPr marL="0" indent="0"/>
            <a:r>
              <a:rPr lang="en-US" dirty="0">
                <a:cs typeface="Courier New" pitchFamily="49" charset="0"/>
              </a:rPr>
              <a:t> Does the following code change the contents of the string </a:t>
            </a:r>
            <a:r>
              <a:rPr lang="en-US" b="1" dirty="0">
                <a:cs typeface="Courier New" pitchFamily="49" charset="0"/>
              </a:rPr>
              <a:t>s</a:t>
            </a:r>
            <a:r>
              <a:rPr lang="en-US" dirty="0">
                <a:cs typeface="Courier New" pitchFamily="49" charset="0"/>
              </a:rPr>
              <a:t>?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8" name="Rectangle 11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0" name="Rectangle 15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672680" y="2756281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  String s = "Java";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  s = "HTML";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48000" y="2832481"/>
            <a:ext cx="3124200" cy="4572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4169455"/>
            <a:ext cx="3786214" cy="199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6199" y="4025014"/>
            <a:ext cx="529780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224808" y="3427787"/>
            <a:ext cx="3124200" cy="4572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9230D66F-4306-4670-8C27-FF6721215273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371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toString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length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setLength</a:t>
            </a:r>
            <a:r>
              <a:rPr lang="en-US" dirty="0"/>
              <a:t>, and </a:t>
            </a:r>
            <a:r>
              <a:rPr lang="en-US" dirty="0" err="1">
                <a:solidFill>
                  <a:srgbClr val="C00000"/>
                </a:solidFill>
              </a:rPr>
              <a:t>charAt</a:t>
            </a:r>
            <a:r>
              <a:rPr lang="en-US" dirty="0"/>
              <a:t> Methods 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6645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90119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FF1DCD91-CDF0-4EF1-B356-9D261C4FF7A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5510416" cy="869183"/>
          </a:xfrm>
          <a:noFill/>
        </p:spPr>
        <p:txBody>
          <a:bodyPr/>
          <a:lstStyle/>
          <a:p>
            <a:r>
              <a:rPr lang="en-US" sz="6000" dirty="0">
                <a:solidFill>
                  <a:srgbClr val="C00000"/>
                </a:solidFill>
              </a:rPr>
              <a:t>Interned</a:t>
            </a:r>
            <a:r>
              <a:rPr lang="en-US" sz="6000" dirty="0"/>
              <a:t> </a:t>
            </a:r>
            <a:r>
              <a:rPr lang="en-US" sz="4800" dirty="0"/>
              <a:t>Strings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noFill/>
        </p:spPr>
        <p:txBody>
          <a:bodyPr/>
          <a:lstStyle/>
          <a:p>
            <a:pPr marL="0" indent="0"/>
            <a:r>
              <a:rPr lang="en-US" sz="3600" dirty="0"/>
              <a:t> Since strings are immutable and are frequently used, </a:t>
            </a:r>
            <a:r>
              <a:rPr lang="en-US" sz="3600" b="1" dirty="0"/>
              <a:t>to improve efficiency and save memory</a:t>
            </a:r>
            <a:r>
              <a:rPr lang="en-US" sz="3600" dirty="0"/>
              <a:t>, the </a:t>
            </a:r>
            <a:r>
              <a:rPr lang="en-US" sz="3600" b="1" dirty="0"/>
              <a:t>JVM</a:t>
            </a:r>
            <a:r>
              <a:rPr lang="en-US" sz="3600" dirty="0"/>
              <a:t> uses a </a:t>
            </a:r>
            <a:r>
              <a:rPr lang="en-US" sz="4800" b="1" dirty="0">
                <a:solidFill>
                  <a:srgbClr val="C00000"/>
                </a:solidFill>
              </a:rPr>
              <a:t>unique</a:t>
            </a:r>
            <a:r>
              <a:rPr lang="en-US" sz="3600" dirty="0"/>
              <a:t> instance for string literals with the same character sequence. </a:t>
            </a:r>
          </a:p>
          <a:p>
            <a:pPr marL="0" indent="0"/>
            <a:r>
              <a:rPr lang="en-US" sz="3600" dirty="0"/>
              <a:t> Such an instance is called</a:t>
            </a:r>
            <a:r>
              <a:rPr lang="en-US" sz="3600" i="1" dirty="0"/>
              <a:t> </a:t>
            </a:r>
            <a:r>
              <a:rPr lang="en-US" sz="5400" b="1" dirty="0">
                <a:solidFill>
                  <a:srgbClr val="C00000"/>
                </a:solidFill>
              </a:rPr>
              <a:t>interned</a:t>
            </a:r>
            <a:r>
              <a:rPr lang="en-US" sz="3600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1678654"/>
            <a:ext cx="3568137" cy="106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8BC96705-CDFE-4AC2-AF14-8821B4A554A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165070"/>
            <a:ext cx="3782794" cy="692162"/>
          </a:xfrm>
          <a:noFill/>
        </p:spPr>
        <p:txBody>
          <a:bodyPr/>
          <a:lstStyle/>
          <a:p>
            <a:r>
              <a:rPr lang="en-US" sz="5400" dirty="0"/>
              <a:t>Example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86200"/>
            <a:ext cx="2819400" cy="1905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800" dirty="0">
                <a:cs typeface="Courier New" pitchFamily="49" charset="0"/>
              </a:rPr>
              <a:t>Display: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800" dirty="0">
                <a:cs typeface="Courier New" pitchFamily="49" charset="0"/>
              </a:rPr>
              <a:t> </a:t>
            </a:r>
            <a:r>
              <a:rPr lang="en-US" sz="2800" dirty="0">
                <a:cs typeface="Times New Roman" pitchFamily="18" charset="0"/>
              </a:rPr>
              <a:t>  s1 == s2 is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false  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   s1 == s3 is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true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3133756" y="3881438"/>
            <a:ext cx="5867400" cy="247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2800" dirty="0">
                <a:cs typeface="Courier New" pitchFamily="49" charset="0"/>
              </a:rPr>
              <a:t> A new object is created if you use the 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new</a:t>
            </a:r>
            <a:r>
              <a:rPr lang="en-US" sz="2800" dirty="0">
                <a:cs typeface="Courier New" pitchFamily="49" charset="0"/>
              </a:rPr>
              <a:t> operator.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2800" dirty="0">
                <a:cs typeface="Courier New" pitchFamily="49" charset="0"/>
              </a:rPr>
              <a:t> If you use the string </a:t>
            </a:r>
            <a:r>
              <a:rPr lang="en-US" sz="2800" b="1" dirty="0" err="1">
                <a:cs typeface="Courier New" pitchFamily="49" charset="0"/>
              </a:rPr>
              <a:t>initializer</a:t>
            </a:r>
            <a:r>
              <a:rPr lang="en-US" sz="2800" dirty="0">
                <a:cs typeface="Courier New" pitchFamily="49" charset="0"/>
              </a:rPr>
              <a:t>, no new object is created </a:t>
            </a:r>
            <a:r>
              <a:rPr lang="en-US" sz="4400" b="1" dirty="0">
                <a:solidFill>
                  <a:srgbClr val="C00000"/>
                </a:solidFill>
                <a:cs typeface="Courier New" pitchFamily="49" charset="0"/>
              </a:rPr>
              <a:t>if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800" dirty="0">
                <a:cs typeface="Courier New" pitchFamily="49" charset="0"/>
              </a:rPr>
              <a:t>the interned object is already created.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3081" name="Rectangle 11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2" name="Rectangle 13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3" name="Rectangle 15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4" name="Rectangle 17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5" name="Rectangle 19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32" y="1366897"/>
            <a:ext cx="607223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25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ourier"/>
                <a:cs typeface="Times New Roman" pitchFamily="18" charset="0"/>
              </a:rPr>
              <a:t>String s1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+mn-lt"/>
                <a:ea typeface="Courier"/>
                <a:cs typeface="Courier New" pitchFamily="49" charset="0"/>
              </a:rPr>
              <a:t>"Welcome to Java"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ourier"/>
                <a:cs typeface="Times New Roman" pitchFamily="18" charset="0"/>
              </a:rPr>
              <a:t>;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ourier"/>
                <a:cs typeface="Times New Roman" pitchFamily="18" charset="0"/>
              </a:rPr>
              <a:t>String s2 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+mn-lt"/>
                <a:ea typeface="Courier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ourier"/>
                <a:cs typeface="Times New Roman" pitchFamily="18" charset="0"/>
              </a:rPr>
              <a:t> String(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+mn-lt"/>
                <a:ea typeface="Courier"/>
                <a:cs typeface="Courier New" pitchFamily="49" charset="0"/>
              </a:rPr>
              <a:t>"Welcome to Java"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ourier"/>
                <a:cs typeface="Times New Roman" pitchFamily="18" charset="0"/>
              </a:rPr>
              <a:t>); 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ourier"/>
                <a:cs typeface="Times New Roman" pitchFamily="18" charset="0"/>
              </a:rPr>
              <a:t>String s3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+mn-lt"/>
                <a:ea typeface="Courier"/>
                <a:cs typeface="Courier New" pitchFamily="49" charset="0"/>
              </a:rPr>
              <a:t>"Welcome to Java"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ourier"/>
                <a:cs typeface="Times New Roman" pitchFamily="18" charset="0"/>
              </a:rPr>
              <a:t>;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ourier"/>
                <a:cs typeface="Times New Roman" pitchFamily="18" charset="0"/>
              </a:rPr>
              <a:t>System.out.println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ourier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+mn-lt"/>
                <a:ea typeface="Courier"/>
                <a:cs typeface="Courier New" pitchFamily="49" charset="0"/>
              </a:rPr>
              <a:t>"s1 == s2 is 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ourier"/>
                <a:cs typeface="Times New Roman" pitchFamily="18" charset="0"/>
              </a:rPr>
              <a:t> + (s1 == s2));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Arial" pitchFamily="34" charset="0"/>
            </a:endParaRPr>
          </a:p>
          <a:p>
            <a:pPr marL="0" marR="0" lvl="0" indent="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+mn-lt"/>
                <a:ea typeface="Times New Roman" pitchFamily="18" charset="0"/>
                <a:cs typeface="Courier New" pitchFamily="49" charset="0"/>
              </a:rPr>
              <a:t>"s1 == s3 is 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(s1 == s3));</a:t>
            </a:r>
            <a:r>
              <a: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  <a:endParaRPr kumimoji="0" lang="en-C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65070"/>
            <a:ext cx="3514729" cy="135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500042"/>
            <a:ext cx="1409702" cy="42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E5647C67-248D-4E7A-9B9D-50CD8DF4A82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88640"/>
            <a:ext cx="6734552" cy="740047"/>
          </a:xfrm>
          <a:noFill/>
        </p:spPr>
        <p:txBody>
          <a:bodyPr/>
          <a:lstStyle/>
          <a:p>
            <a:r>
              <a:rPr lang="en-US" sz="5400" dirty="0"/>
              <a:t>String Comparisons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0" y="2247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84976" cy="492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D55503A0-2A51-4DC4-80E4-1E978548E86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58" y="188640"/>
            <a:ext cx="6087050" cy="740048"/>
          </a:xfrm>
          <a:noFill/>
        </p:spPr>
        <p:txBody>
          <a:bodyPr/>
          <a:lstStyle/>
          <a:p>
            <a:r>
              <a:rPr lang="en-US" sz="5400" dirty="0"/>
              <a:t>String Comparisons</a:t>
            </a:r>
          </a:p>
        </p:txBody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8662" y="1295400"/>
            <a:ext cx="7834338" cy="5181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/>
              <a:t>String s1 = </a:t>
            </a:r>
            <a:r>
              <a:rPr lang="en-US" b="1" dirty="0"/>
              <a:t>new</a:t>
            </a:r>
            <a:r>
              <a:rPr lang="en-US" dirty="0"/>
              <a:t>  String("Welcome");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String s2 = “Welcome";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/>
              <a:t>	</a:t>
            </a:r>
            <a:endParaRPr lang="en-US" sz="8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if (s1.</a:t>
            </a:r>
            <a:r>
              <a:rPr lang="en-US" b="1" dirty="0">
                <a:solidFill>
                  <a:srgbClr val="C00000"/>
                </a:solidFill>
              </a:rPr>
              <a:t>equals</a:t>
            </a:r>
            <a:r>
              <a:rPr lang="en-US" dirty="0"/>
              <a:t>(s2)){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</a:rPr>
              <a:t>    // </a:t>
            </a:r>
            <a:r>
              <a:rPr lang="en-US" b="1" dirty="0">
                <a:solidFill>
                  <a:srgbClr val="C00000"/>
                </a:solidFill>
              </a:rPr>
              <a:t>s1 and s2 have the same </a:t>
            </a:r>
            <a:r>
              <a:rPr lang="en-US" sz="3600" b="1" dirty="0">
                <a:solidFill>
                  <a:srgbClr val="C00000"/>
                </a:solidFill>
              </a:rPr>
              <a:t>contents</a:t>
            </a:r>
            <a:r>
              <a:rPr lang="en-US" sz="4000" b="1" dirty="0">
                <a:solidFill>
                  <a:srgbClr val="C00000"/>
                </a:solidFill>
              </a:rPr>
              <a:t>  </a:t>
            </a: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/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if (s1 </a:t>
            </a:r>
            <a:r>
              <a:rPr lang="en-US" b="1" dirty="0"/>
              <a:t>==</a:t>
            </a:r>
            <a:r>
              <a:rPr lang="en-US" dirty="0"/>
              <a:t> s2)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    // s1 and s2 have the same </a:t>
            </a:r>
            <a:r>
              <a:rPr lang="en-US" sz="3600" b="1" dirty="0">
                <a:solidFill>
                  <a:srgbClr val="C00000"/>
                </a:solidFill>
              </a:rPr>
              <a:t>reference</a:t>
            </a:r>
            <a:r>
              <a:rPr lang="en-US" sz="4400" b="1" dirty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}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397BC03F-E8B6-4130-B40C-2E9BF4DB3C7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7000924" cy="785835"/>
          </a:xfrm>
          <a:noFill/>
        </p:spPr>
        <p:txBody>
          <a:bodyPr/>
          <a:lstStyle/>
          <a:p>
            <a:r>
              <a:rPr lang="en-US" sz="5400" dirty="0"/>
              <a:t>String Comparisons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071546"/>
            <a:ext cx="7429552" cy="5405454"/>
          </a:xfrm>
          <a:noFill/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sz="4000" b="1" dirty="0" err="1">
                <a:solidFill>
                  <a:srgbClr val="C00000"/>
                </a:solidFill>
              </a:rPr>
              <a:t>compareTo</a:t>
            </a:r>
            <a:r>
              <a:rPr lang="en-US" sz="4000" b="1" dirty="0">
                <a:solidFill>
                  <a:srgbClr val="C00000"/>
                </a:solidFill>
              </a:rPr>
              <a:t>(Object </a:t>
            </a:r>
            <a:r>
              <a:rPr lang="en-US" sz="4000" b="1" dirty="0" err="1">
                <a:solidFill>
                  <a:srgbClr val="C00000"/>
                </a:solidFill>
              </a:rPr>
              <a:t>object</a:t>
            </a:r>
            <a:r>
              <a:rPr lang="en-US" sz="4000" b="1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dirty="0"/>
              <a:t>String s1 = new String("Welcome");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/>
              <a:t>String s2 = “Welcome";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dirty="0"/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/>
              <a:t>if (s1.</a:t>
            </a:r>
            <a:r>
              <a:rPr lang="en-US" sz="2400" b="1" dirty="0">
                <a:solidFill>
                  <a:srgbClr val="C00000"/>
                </a:solidFill>
              </a:rPr>
              <a:t>compareTo</a:t>
            </a:r>
            <a:r>
              <a:rPr lang="en-US" sz="2400" b="1" dirty="0"/>
              <a:t>(s2) &gt; 0) 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</a:rPr>
              <a:t>       // s1 is greater than s2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/>
              <a:t>else if (s1.</a:t>
            </a:r>
            <a:r>
              <a:rPr lang="en-US" sz="2400" b="1" dirty="0">
                <a:solidFill>
                  <a:srgbClr val="C00000"/>
                </a:solidFill>
              </a:rPr>
              <a:t>compareTo</a:t>
            </a:r>
            <a:r>
              <a:rPr lang="en-US" sz="2400" b="1" dirty="0"/>
              <a:t>(s2) == 0)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    		</a:t>
            </a:r>
            <a:r>
              <a:rPr lang="en-US" sz="2800" b="1" dirty="0">
                <a:solidFill>
                  <a:srgbClr val="C00000"/>
                </a:solidFill>
              </a:rPr>
              <a:t>// s1 and s2 have the same contents 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/>
              <a:t>  	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/>
              <a:t>          else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/>
              <a:t>     	  </a:t>
            </a:r>
            <a:r>
              <a:rPr lang="en-US" sz="2800" b="1" dirty="0">
                <a:solidFill>
                  <a:srgbClr val="C00000"/>
                </a:solidFill>
              </a:rPr>
              <a:t>// s1 is less than s2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/>
              <a:t> 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E72563BC-E819-49D2-9D30-C07D32E68E2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38"/>
            <a:ext cx="7958166" cy="1428750"/>
          </a:xfrm>
          <a:noFill/>
        </p:spPr>
        <p:txBody>
          <a:bodyPr/>
          <a:lstStyle/>
          <a:p>
            <a:r>
              <a:rPr lang="en-US" sz="5400" dirty="0"/>
              <a:t>String Length, Characters, and Combining Strings 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5720" y="3717032"/>
            <a:ext cx="7382624" cy="81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Finding String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Length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4437112"/>
            <a:ext cx="7743804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Finding string length using the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length()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 = "Welcome to Java";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message.length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returns 15</a:t>
            </a:r>
          </a:p>
        </p:txBody>
      </p: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6" y="1916832"/>
            <a:ext cx="903119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Templ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</Template>
  <TotalTime>1149</TotalTime>
  <Words>978</Words>
  <Application>Microsoft Office PowerPoint</Application>
  <PresentationFormat>On-screen Show (4:3)</PresentationFormat>
  <Paragraphs>204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宋体</vt:lpstr>
      <vt:lpstr>Arial</vt:lpstr>
      <vt:lpstr>Book Antiqua</vt:lpstr>
      <vt:lpstr>Calibri</vt:lpstr>
      <vt:lpstr>Courier</vt:lpstr>
      <vt:lpstr>Courier New</vt:lpstr>
      <vt:lpstr>Monotype Sorts</vt:lpstr>
      <vt:lpstr>Times New Roman</vt:lpstr>
      <vt:lpstr>Wingdings</vt:lpstr>
      <vt:lpstr>Templet</vt:lpstr>
      <vt:lpstr>Picture</vt:lpstr>
      <vt:lpstr> Strings</vt:lpstr>
      <vt:lpstr>Constructing Strings</vt:lpstr>
      <vt:lpstr>Strings Are Immutable</vt:lpstr>
      <vt:lpstr>Interned Strings</vt:lpstr>
      <vt:lpstr>Example</vt:lpstr>
      <vt:lpstr>String Comparisons</vt:lpstr>
      <vt:lpstr>String Comparisons</vt:lpstr>
      <vt:lpstr>String Comparisons</vt:lpstr>
      <vt:lpstr>String Length, Characters, and Combining Strings </vt:lpstr>
      <vt:lpstr>Retrieving Individual Characters in a String</vt:lpstr>
      <vt:lpstr>String Concatenation</vt:lpstr>
      <vt:lpstr>Extracting Substrings</vt:lpstr>
      <vt:lpstr>Extracting Substrings</vt:lpstr>
      <vt:lpstr>Converting, Replacing, and Splitting Strings </vt:lpstr>
      <vt:lpstr>Examples</vt:lpstr>
      <vt:lpstr>Splitting a String</vt:lpstr>
      <vt:lpstr>Matching, Replacing and Splitting by Patterns </vt:lpstr>
      <vt:lpstr>Matching, Replacing and Splitting by Patterns </vt:lpstr>
      <vt:lpstr>Matching, Replacing and Splitting by Patterns </vt:lpstr>
      <vt:lpstr>Finding a Character or a Substring in a String</vt:lpstr>
      <vt:lpstr>Finding a Character or a Substring in a String</vt:lpstr>
      <vt:lpstr>Convert Character and Numbers to Strings</vt:lpstr>
      <vt:lpstr>PowerPoint Presentation</vt:lpstr>
      <vt:lpstr>The Character Class</vt:lpstr>
      <vt:lpstr>Examples</vt:lpstr>
      <vt:lpstr>StringBuilder and StringBuffer</vt:lpstr>
      <vt:lpstr>StringBuilder Constructors</vt:lpstr>
      <vt:lpstr>Modifying Strings in the Builder</vt:lpstr>
      <vt:lpstr>Examples</vt:lpstr>
      <vt:lpstr>The toString, capacity, length, setLength, and charAt 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Mamoun Nawahdah</dc:creator>
  <cp:lastModifiedBy>Windows User</cp:lastModifiedBy>
  <cp:revision>83</cp:revision>
  <cp:lastPrinted>2015-06-17T07:58:49Z</cp:lastPrinted>
  <dcterms:created xsi:type="dcterms:W3CDTF">2013-11-22T15:16:34Z</dcterms:created>
  <dcterms:modified xsi:type="dcterms:W3CDTF">2017-08-31T00:02:52Z</dcterms:modified>
</cp:coreProperties>
</file>