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14" r:id="rId2"/>
    <p:sldId id="258" r:id="rId3"/>
    <p:sldId id="260" r:id="rId4"/>
    <p:sldId id="306" r:id="rId5"/>
    <p:sldId id="261" r:id="rId6"/>
    <p:sldId id="262" r:id="rId7"/>
    <p:sldId id="263" r:id="rId8"/>
    <p:sldId id="264" r:id="rId9"/>
    <p:sldId id="265" r:id="rId10"/>
    <p:sldId id="275" r:id="rId11"/>
    <p:sldId id="276" r:id="rId12"/>
    <p:sldId id="277" r:id="rId13"/>
    <p:sldId id="316" r:id="rId14"/>
    <p:sldId id="278" r:id="rId15"/>
    <p:sldId id="279" r:id="rId16"/>
    <p:sldId id="280" r:id="rId17"/>
    <p:sldId id="281" r:id="rId18"/>
    <p:sldId id="315" r:id="rId19"/>
    <p:sldId id="282" r:id="rId20"/>
    <p:sldId id="283" r:id="rId21"/>
    <p:sldId id="310" r:id="rId22"/>
    <p:sldId id="308" r:id="rId23"/>
    <p:sldId id="284" r:id="rId24"/>
    <p:sldId id="311" r:id="rId25"/>
    <p:sldId id="317" r:id="rId26"/>
    <p:sldId id="285" r:id="rId27"/>
    <p:sldId id="287" r:id="rId28"/>
    <p:sldId id="288" r:id="rId29"/>
    <p:sldId id="289" r:id="rId30"/>
    <p:sldId id="312" r:id="rId31"/>
    <p:sldId id="290" r:id="rId32"/>
    <p:sldId id="291" r:id="rId33"/>
    <p:sldId id="294" r:id="rId34"/>
    <p:sldId id="295" r:id="rId35"/>
    <p:sldId id="296" r:id="rId36"/>
    <p:sldId id="313" r:id="rId37"/>
    <p:sldId id="297" r:id="rId38"/>
    <p:sldId id="298" r:id="rId39"/>
    <p:sldId id="318" r:id="rId40"/>
    <p:sldId id="319" r:id="rId41"/>
    <p:sldId id="300" r:id="rId42"/>
    <p:sldId id="301" r:id="rId43"/>
    <p:sldId id="302" r:id="rId44"/>
    <p:sldId id="303" r:id="rId45"/>
    <p:sldId id="305" r:id="rId46"/>
    <p:sldId id="304" r:id="rId47"/>
  </p:sldIdLst>
  <p:sldSz cx="9144000" cy="6858000" type="screen4x3"/>
  <p:notesSz cx="7315200" cy="96012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772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3BEFAD0-75D6-4FA5-90E7-59E51F895ACE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655CCF-1661-49B9-84BC-07509E07F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1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/>
            </a:lvl1pPr>
          </a:lstStyle>
          <a:p>
            <a:pPr>
              <a:defRPr/>
            </a:pPr>
            <a:fld id="{4EB3DDC3-2182-4262-8497-76E834CA87CC}" type="datetimeFigureOut">
              <a:rPr lang="en-US"/>
              <a:pPr>
                <a:defRPr/>
              </a:pPr>
              <a:t>30-Aug-17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DB283EC8-6752-4E2E-9B63-5022636231D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449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/>
              <a:t>3 lectures...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BBD3EB-6F06-4B19-A02B-CA45749ED0CB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83EC8-6752-4E2E-9B63-5022636231D6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Fruit has no-</a:t>
            </a:r>
            <a:r>
              <a:rPr lang="en-CA" dirty="0" err="1"/>
              <a:t>arg</a:t>
            </a:r>
            <a:r>
              <a:rPr lang="en-CA" baseline="0" dirty="0"/>
              <a:t> constructor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83EC8-6752-4E2E-9B63-5022636231D6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dirty="0">
                <a:cs typeface="Courier New" pitchFamily="49" charset="0"/>
              </a:rPr>
              <a:t>You have already used the casting operator to convert variables of one primitive type to another.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83EC8-6752-4E2E-9B63-5022636231D6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0.gstatic.com/images?q=tbn:ANd9GcR4Bt44O92iWuOTUVmHTm47x5v6IF7FcD1UmHST8ixlI4AMKzN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38" y="30163"/>
            <a:ext cx="2071687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867424"/>
            <a:ext cx="6400800" cy="990600"/>
          </a:xfr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A6343-E669-43B0-90D8-5CF6F4E40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5BDD7-B26C-400E-9260-30E2D4FEE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1749E-0E02-44C0-A337-0943E0735C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305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9989A5-9587-49D0-9246-E3C374427C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6" descr="bzu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24588"/>
            <a:ext cx="9556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285750" y="998538"/>
            <a:ext cx="5072063" cy="1587"/>
          </a:xfrm>
          <a:prstGeom prst="line">
            <a:avLst/>
          </a:prstGeom>
          <a:ln w="31750">
            <a:solidFill>
              <a:srgbClr val="3B780E"/>
            </a:solidFill>
          </a:ln>
          <a:effectLst>
            <a:outerShdw blurRad="1143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144000" cy="2439145"/>
          </a:xfrm>
        </p:spPr>
        <p:txBody>
          <a:bodyPr/>
          <a:lstStyle/>
          <a:p>
            <a:pPr>
              <a:lnSpc>
                <a:spcPts val="8000"/>
              </a:lnSpc>
              <a:defRPr/>
            </a:pPr>
            <a:r>
              <a:rPr lang="en-US" sz="8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8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and Polymorphism</a:t>
            </a:r>
            <a:endParaRPr lang="en-US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2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429000"/>
            <a:ext cx="6581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2" name="Picture 2" descr="https://s-media-cache-ak0.pinimg.com/736x/62/78/88/62788814a0fd725517ef27b3d28f631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861048"/>
            <a:ext cx="5410572" cy="23590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A75FDD7E-D91C-4910-A557-751EEDD993C4}" type="slidenum">
              <a:rPr lang="en-US"/>
              <a:pPr/>
              <a:t>10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76672"/>
            <a:ext cx="8892480" cy="933008"/>
          </a:xfrm>
          <a:noFill/>
          <a:ln/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4200" dirty="0"/>
              <a:t>Example on the Impact of a Superclass without no-</a:t>
            </a:r>
            <a:r>
              <a:rPr lang="en-US" sz="4200" dirty="0" err="1"/>
              <a:t>arg</a:t>
            </a:r>
            <a:r>
              <a:rPr lang="en-US" sz="4200" dirty="0"/>
              <a:t> Constructor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791486" y="2667104"/>
            <a:ext cx="8173002" cy="3570208"/>
          </a:xfrm>
          <a:prstGeom prst="rect">
            <a:avLst/>
          </a:prstGeom>
          <a:solidFill>
            <a:schemeClr val="accent1">
              <a:lumMod val="20000"/>
              <a:lumOff val="80000"/>
              <a:alpha val="51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200" dirty="0">
              <a:latin typeface="+mn-lt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 dirty="0">
                <a:latin typeface="+mn-lt"/>
                <a:cs typeface="Times New Roman" pitchFamily="18" charset="0"/>
              </a:rPr>
              <a:t>public class </a:t>
            </a:r>
            <a:r>
              <a:rPr lang="en-US" sz="2800" b="1" dirty="0">
                <a:latin typeface="+mn-lt"/>
                <a:cs typeface="Times New Roman" pitchFamily="18" charset="0"/>
              </a:rPr>
              <a:t>Apple</a:t>
            </a:r>
            <a:r>
              <a:rPr lang="en-US" sz="2800" dirty="0">
                <a:latin typeface="+mn-lt"/>
                <a:cs typeface="Times New Roman" pitchFamily="18" charset="0"/>
              </a:rPr>
              <a:t> extends </a:t>
            </a:r>
            <a:r>
              <a:rPr lang="en-US" sz="2800" b="1" dirty="0">
                <a:latin typeface="+mn-lt"/>
                <a:cs typeface="Times New Roman" pitchFamily="18" charset="0"/>
              </a:rPr>
              <a:t>Fruit</a:t>
            </a:r>
            <a:r>
              <a:rPr lang="en-US" sz="2800" dirty="0">
                <a:latin typeface="+mn-lt"/>
                <a:cs typeface="Times New Roman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 dirty="0">
                <a:latin typeface="+mn-lt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+mn-lt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 dirty="0">
                <a:latin typeface="+mn-lt"/>
                <a:cs typeface="Times New Roman" pitchFamily="18" charset="0"/>
              </a:rPr>
              <a:t>public class </a:t>
            </a:r>
            <a:r>
              <a:rPr lang="en-US" sz="2800" b="1" dirty="0">
                <a:latin typeface="+mn-lt"/>
                <a:cs typeface="Times New Roman" pitchFamily="18" charset="0"/>
              </a:rPr>
              <a:t>Fruit</a:t>
            </a:r>
            <a:r>
              <a:rPr lang="en-US" sz="2800" dirty="0">
                <a:latin typeface="+mn-lt"/>
                <a:cs typeface="Times New Roman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 dirty="0">
                <a:latin typeface="+mn-lt"/>
                <a:cs typeface="Times New Roman" pitchFamily="18" charset="0"/>
              </a:rPr>
              <a:t>  public </a:t>
            </a:r>
            <a:r>
              <a:rPr lang="en-US" sz="2800" b="1" dirty="0">
                <a:latin typeface="+mn-lt"/>
                <a:cs typeface="Times New Roman" pitchFamily="18" charset="0"/>
              </a:rPr>
              <a:t>Fruit</a:t>
            </a:r>
            <a:r>
              <a:rPr lang="en-US" sz="2800" dirty="0">
                <a:latin typeface="+mn-lt"/>
                <a:cs typeface="Times New Roman" pitchFamily="18" charset="0"/>
              </a:rPr>
              <a:t>(String name)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 dirty="0">
                <a:latin typeface="+mn-lt"/>
                <a:cs typeface="Times New Roman" pitchFamily="18" charset="0"/>
              </a:rPr>
              <a:t>       </a:t>
            </a:r>
            <a:r>
              <a:rPr lang="en-US" sz="28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sz="2800" dirty="0">
                <a:latin typeface="+mn-lt"/>
                <a:cs typeface="Times New Roman" pitchFamily="18" charset="0"/>
              </a:rPr>
              <a:t>("Fruit's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 dirty="0">
                <a:latin typeface="+mn-lt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 dirty="0">
                <a:latin typeface="+mn-lt"/>
                <a:cs typeface="Times New Roman" pitchFamily="18" charset="0"/>
              </a:rPr>
              <a:t>}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381000" y="1772655"/>
            <a:ext cx="822960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>
                <a:latin typeface="+mn-lt"/>
                <a:cs typeface="Times New Roman" pitchFamily="18" charset="0"/>
              </a:rPr>
              <a:t> Find out the </a:t>
            </a:r>
            <a:r>
              <a:rPr lang="en-US" sz="3200" b="1" dirty="0">
                <a:latin typeface="+mn-lt"/>
                <a:cs typeface="Times New Roman" pitchFamily="18" charset="0"/>
              </a:rPr>
              <a:t>errors</a:t>
            </a:r>
            <a:r>
              <a:rPr lang="en-US" sz="3200" dirty="0">
                <a:latin typeface="+mn-lt"/>
                <a:cs typeface="Times New Roman" pitchFamily="18" charset="0"/>
              </a:rPr>
              <a:t> in the following program:</a:t>
            </a:r>
            <a:r>
              <a:rPr lang="en-US" sz="3200" i="1" dirty="0">
                <a:latin typeface="+mn-lt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86E96FD2-981A-4931-806C-558296BF56FD}" type="slidenum">
              <a:rPr lang="en-US"/>
              <a:pPr/>
              <a:t>11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14290"/>
            <a:ext cx="6215106" cy="762000"/>
          </a:xfrm>
          <a:noFill/>
          <a:ln/>
        </p:spPr>
        <p:txBody>
          <a:bodyPr/>
          <a:lstStyle/>
          <a:p>
            <a:r>
              <a:rPr lang="en-US" sz="5400" dirty="0"/>
              <a:t>Defining a Subclass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142984"/>
            <a:ext cx="8477280" cy="5094328"/>
          </a:xfrm>
          <a:noFill/>
          <a:ln/>
        </p:spPr>
        <p:txBody>
          <a:bodyPr/>
          <a:lstStyle/>
          <a:p>
            <a:pPr marL="1588" indent="-1588"/>
            <a:r>
              <a:rPr lang="en-US" sz="4000" dirty="0"/>
              <a:t> A </a:t>
            </a:r>
            <a:r>
              <a:rPr lang="en-US" sz="4000" b="1" dirty="0"/>
              <a:t>subclass</a:t>
            </a:r>
            <a:r>
              <a:rPr lang="en-US" sz="4000" dirty="0"/>
              <a:t> inherits from a superclass. You can also:</a:t>
            </a:r>
            <a:endParaRPr lang="en-US" sz="4400" dirty="0"/>
          </a:p>
          <a:p>
            <a:pPr marL="344488" lvl="1" indent="-341313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4400" b="1" dirty="0"/>
              <a:t> Add new properties.</a:t>
            </a:r>
          </a:p>
          <a:p>
            <a:pPr marL="344488" lvl="1" indent="-341313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4400" b="1" dirty="0"/>
              <a:t> Add new methods.</a:t>
            </a:r>
          </a:p>
          <a:p>
            <a:pPr marL="344488" lvl="1" indent="-341313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4400" b="1" dirty="0">
                <a:solidFill>
                  <a:srgbClr val="C00000"/>
                </a:solidFill>
              </a:rPr>
              <a:t>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/>
              <a:t>the methods of the superclass</a:t>
            </a:r>
            <a:r>
              <a:rPr lang="en-US" sz="4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5E5002D8-1261-4AB9-8B59-290B0927A29B}" type="slidenum">
              <a:rPr lang="en-US"/>
              <a:pPr/>
              <a:t>12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28600"/>
            <a:ext cx="8172480" cy="685800"/>
          </a:xfrm>
          <a:noFill/>
          <a:ln/>
        </p:spPr>
        <p:txBody>
          <a:bodyPr/>
          <a:lstStyle/>
          <a:p>
            <a:r>
              <a:rPr lang="en-US" sz="5400" dirty="0"/>
              <a:t>Calling Superclass Methods</a:t>
            </a:r>
            <a:endParaRPr lang="en-US" sz="6600" dirty="0"/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228600" y="1442853"/>
            <a:ext cx="86106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600" dirty="0">
                <a:latin typeface="+mn-lt"/>
              </a:rPr>
              <a:t> You could rewrite the </a:t>
            </a:r>
            <a:r>
              <a:rPr lang="en-US" sz="3600" b="1" dirty="0" err="1">
                <a:latin typeface="+mn-lt"/>
              </a:rPr>
              <a:t>printCircle</a:t>
            </a:r>
            <a:r>
              <a:rPr lang="en-US" sz="3600" b="1" dirty="0">
                <a:latin typeface="+mn-lt"/>
              </a:rPr>
              <a:t>() </a:t>
            </a:r>
            <a:r>
              <a:rPr lang="en-US" sz="3600" dirty="0">
                <a:latin typeface="+mn-lt"/>
              </a:rPr>
              <a:t>method in the </a:t>
            </a:r>
            <a:r>
              <a:rPr lang="en-US" sz="3600" b="1" dirty="0">
                <a:latin typeface="+mn-lt"/>
              </a:rPr>
              <a:t>Circle</a:t>
            </a:r>
            <a:r>
              <a:rPr lang="en-US" sz="3600" dirty="0">
                <a:latin typeface="+mn-lt"/>
              </a:rPr>
              <a:t> class as follows:</a:t>
            </a: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717768" y="2861447"/>
            <a:ext cx="7886680" cy="3139321"/>
          </a:xfrm>
          <a:prstGeom prst="rect">
            <a:avLst/>
          </a:prstGeom>
          <a:solidFill>
            <a:schemeClr val="accent1">
              <a:lumMod val="20000"/>
              <a:lumOff val="80000"/>
              <a:alpha val="5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endParaRPr lang="en-US" sz="1600" dirty="0">
              <a:latin typeface="+mn-lt"/>
            </a:endParaRPr>
          </a:p>
          <a:p>
            <a:r>
              <a:rPr lang="en-US" sz="3200" dirty="0">
                <a:latin typeface="+mn-lt"/>
              </a:rPr>
              <a:t>public void </a:t>
            </a:r>
            <a:r>
              <a:rPr lang="en-US" sz="3200" b="1" dirty="0" err="1">
                <a:latin typeface="+mn-lt"/>
              </a:rPr>
              <a:t>printCircle</a:t>
            </a:r>
            <a:r>
              <a:rPr lang="en-US" sz="3200" b="1" dirty="0">
                <a:latin typeface="+mn-lt"/>
              </a:rPr>
              <a:t>() </a:t>
            </a:r>
            <a:r>
              <a:rPr lang="en-US" sz="3200" dirty="0">
                <a:latin typeface="+mn-lt"/>
              </a:rPr>
              <a:t>{</a:t>
            </a:r>
          </a:p>
          <a:p>
            <a:r>
              <a:rPr lang="en-US" sz="3200" dirty="0">
                <a:latin typeface="+mn-lt"/>
              </a:rPr>
              <a:t>   </a:t>
            </a:r>
            <a:r>
              <a:rPr lang="en-US" sz="3200" dirty="0" err="1">
                <a:latin typeface="+mn-lt"/>
              </a:rPr>
              <a:t>System.out.println</a:t>
            </a:r>
            <a:r>
              <a:rPr lang="en-US" sz="3200" dirty="0">
                <a:latin typeface="+mn-lt"/>
              </a:rPr>
              <a:t>("The circle is created " + </a:t>
            </a:r>
          </a:p>
          <a:p>
            <a:r>
              <a:rPr lang="en-US" sz="3200" dirty="0">
                <a:latin typeface="+mn-lt"/>
              </a:rPr>
              <a:t>    		</a:t>
            </a:r>
            <a:r>
              <a:rPr lang="en-US" sz="5400" b="1" dirty="0" err="1">
                <a:solidFill>
                  <a:srgbClr val="C00000"/>
                </a:solidFill>
                <a:latin typeface="+mn-lt"/>
              </a:rPr>
              <a:t>super</a:t>
            </a:r>
            <a:r>
              <a:rPr lang="en-US" sz="3200" dirty="0" err="1">
                <a:latin typeface="+mn-lt"/>
              </a:rPr>
              <a:t>.getDateCreated</a:t>
            </a:r>
            <a:r>
              <a:rPr lang="en-US" sz="3200" dirty="0">
                <a:latin typeface="+mn-lt"/>
              </a:rPr>
              <a:t>() + </a:t>
            </a:r>
          </a:p>
          <a:p>
            <a:r>
              <a:rPr lang="en-US" sz="3200" dirty="0">
                <a:latin typeface="+mn-lt"/>
              </a:rPr>
              <a:t>		" and the radius is " + radius);</a:t>
            </a:r>
          </a:p>
          <a:p>
            <a:r>
              <a:rPr lang="en-US" sz="32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CE607A44-F224-42AA-AE5A-AF2049422DD6}" type="slidenum">
              <a:rPr lang="en-US"/>
              <a:pPr/>
              <a:t>13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28600"/>
            <a:ext cx="8401080" cy="628632"/>
          </a:xfrm>
        </p:spPr>
        <p:txBody>
          <a:bodyPr/>
          <a:lstStyle/>
          <a:p>
            <a:r>
              <a:rPr lang="en-US" sz="5400" dirty="0"/>
              <a:t>Superclasses and Subclasses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0" y="14636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07214" name="Rectangle 14"/>
          <p:cNvSpPr>
            <a:spLocks noChangeArrowheads="1"/>
          </p:cNvSpPr>
          <p:nvPr/>
        </p:nvSpPr>
        <p:spPr bwMode="auto">
          <a:xfrm>
            <a:off x="0" y="11239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graphicFrame>
        <p:nvGraphicFramePr>
          <p:cNvPr id="307213" name="Object 13"/>
          <p:cNvGraphicFramePr>
            <a:graphicFrameLocks noChangeAspect="1"/>
          </p:cNvGraphicFramePr>
          <p:nvPr/>
        </p:nvGraphicFramePr>
        <p:xfrm>
          <a:off x="1625617" y="1076550"/>
          <a:ext cx="5661027" cy="578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5" name="Picture" r:id="rId3" imgW="4526280" imgH="4608576" progId="Word.Picture.8">
                  <p:embed/>
                </p:oleObj>
              </mc:Choice>
              <mc:Fallback>
                <p:oleObj name="Picture" r:id="rId3" imgW="4526280" imgH="4608576" progId="Word.Picture.8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17" y="1076550"/>
                        <a:ext cx="5661027" cy="57814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94928"/>
            <a:ext cx="8572560" cy="6858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/>
              <a:t>Methods in the Superclass</a:t>
            </a:r>
            <a:endParaRPr lang="en-US" sz="4800" dirty="0"/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179512" y="1124744"/>
            <a:ext cx="8784976" cy="2323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>
                <a:latin typeface="+mn-lt"/>
              </a:rPr>
              <a:t> Sometimes it is necessary for the subclass to </a:t>
            </a:r>
            <a:r>
              <a:rPr lang="en-US" sz="3200" b="1" dirty="0">
                <a:latin typeface="+mn-lt"/>
              </a:rPr>
              <a:t>modify</a:t>
            </a:r>
            <a:r>
              <a:rPr lang="en-US" sz="3200" dirty="0">
                <a:latin typeface="+mn-lt"/>
              </a:rPr>
              <a:t> the implementation of a method defined in the superclass. </a:t>
            </a:r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en-US" sz="3200" dirty="0">
                <a:latin typeface="+mn-lt"/>
              </a:rPr>
              <a:t> This is referred to as </a:t>
            </a:r>
            <a:r>
              <a:rPr lang="en-US" sz="4400" b="1" dirty="0">
                <a:solidFill>
                  <a:srgbClr val="C00000"/>
                </a:solidFill>
                <a:latin typeface="+mn-lt"/>
              </a:rPr>
              <a:t>method overriding</a:t>
            </a:r>
            <a:r>
              <a:rPr lang="en-US" sz="3200" dirty="0">
                <a:latin typeface="+mn-lt"/>
              </a:rPr>
              <a:t>. </a:t>
            </a: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1072678" y="3406928"/>
            <a:ext cx="7531770" cy="3262432"/>
          </a:xfrm>
          <a:prstGeom prst="rect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sz="2000" dirty="0">
                <a:latin typeface="+mn-lt"/>
                <a:cs typeface="Courier New" pitchFamily="49" charset="0"/>
              </a:rPr>
              <a:t>public  class  </a:t>
            </a:r>
            <a:r>
              <a:rPr lang="en-US" sz="2400" b="1" dirty="0">
                <a:latin typeface="+mn-lt"/>
                <a:cs typeface="Courier New" pitchFamily="49" charset="0"/>
              </a:rPr>
              <a:t>Circle</a:t>
            </a:r>
            <a:r>
              <a:rPr lang="en-US" sz="2400" dirty="0">
                <a:latin typeface="+mn-lt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extends</a:t>
            </a:r>
            <a:r>
              <a:rPr lang="en-US" sz="3200" dirty="0">
                <a:latin typeface="+mn-lt"/>
                <a:cs typeface="Courier New" pitchFamily="49" charset="0"/>
              </a:rPr>
              <a:t> </a:t>
            </a:r>
            <a:r>
              <a:rPr lang="en-US" sz="2400" b="1" dirty="0" err="1">
                <a:latin typeface="+mn-lt"/>
                <a:cs typeface="Courier New" pitchFamily="49" charset="0"/>
              </a:rPr>
              <a:t>GeometricObject</a:t>
            </a:r>
            <a:r>
              <a:rPr lang="en-US" sz="2400" dirty="0">
                <a:latin typeface="+mn-lt"/>
                <a:cs typeface="Courier New" pitchFamily="49" charset="0"/>
              </a:rPr>
              <a:t> </a:t>
            </a:r>
            <a:r>
              <a:rPr lang="en-US" sz="2000" dirty="0">
                <a:latin typeface="+mn-lt"/>
                <a:cs typeface="Courier New" pitchFamily="49" charset="0"/>
              </a:rPr>
              <a:t>{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+mn-lt"/>
                <a:cs typeface="Courier New" pitchFamily="49" charset="0"/>
              </a:rPr>
              <a:t>  // Other methods are omitted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+mn-lt"/>
                <a:cs typeface="Courier New" pitchFamily="49" charset="0"/>
              </a:rPr>
              <a:t>  /** Override the </a:t>
            </a:r>
            <a:r>
              <a:rPr lang="en-US" sz="2000" b="1" dirty="0">
                <a:latin typeface="+mn-lt"/>
                <a:cs typeface="Courier New" pitchFamily="49" charset="0"/>
              </a:rPr>
              <a:t>toString</a:t>
            </a:r>
            <a:r>
              <a:rPr lang="en-US" sz="2000" dirty="0">
                <a:latin typeface="+mn-lt"/>
                <a:cs typeface="Courier New" pitchFamily="49" charset="0"/>
              </a:rPr>
              <a:t> method defined in </a:t>
            </a:r>
            <a:r>
              <a:rPr lang="en-US" sz="2000" dirty="0" err="1">
                <a:latin typeface="+mn-lt"/>
                <a:cs typeface="Courier New" pitchFamily="49" charset="0"/>
              </a:rPr>
              <a:t>GeometricObject</a:t>
            </a:r>
            <a:r>
              <a:rPr lang="en-US" sz="2000" dirty="0">
                <a:latin typeface="+mn-lt"/>
                <a:cs typeface="Courier New" pitchFamily="49" charset="0"/>
              </a:rPr>
              <a:t> */</a:t>
            </a:r>
          </a:p>
          <a:p>
            <a:pPr lvl="1"/>
            <a:r>
              <a:rPr lang="en-US" sz="2000" dirty="0">
                <a:latin typeface="+mn-lt"/>
                <a:cs typeface="Courier New" pitchFamily="49" charset="0"/>
              </a:rPr>
              <a:t>  public  String  </a:t>
            </a:r>
            <a:r>
              <a:rPr lang="en-US" sz="2800" b="1" dirty="0" err="1">
                <a:latin typeface="+mn-lt"/>
                <a:cs typeface="Courier New" pitchFamily="49" charset="0"/>
              </a:rPr>
              <a:t>toString</a:t>
            </a:r>
            <a:r>
              <a:rPr lang="en-US" sz="2000" dirty="0">
                <a:latin typeface="+mn-lt"/>
                <a:cs typeface="Courier New" pitchFamily="49" charset="0"/>
              </a:rPr>
              <a:t>() {</a:t>
            </a:r>
          </a:p>
          <a:p>
            <a:pPr lvl="1"/>
            <a:r>
              <a:rPr lang="en-US" sz="2000" dirty="0">
                <a:latin typeface="+mn-lt"/>
                <a:cs typeface="Courier New" pitchFamily="49" charset="0"/>
              </a:rPr>
              <a:t>        return </a:t>
            </a:r>
            <a:r>
              <a:rPr lang="en-US" sz="3600" b="1" dirty="0" err="1">
                <a:solidFill>
                  <a:srgbClr val="C00000"/>
                </a:solidFill>
                <a:latin typeface="+mn-lt"/>
                <a:cs typeface="Courier New" pitchFamily="49" charset="0"/>
              </a:rPr>
              <a:t>super</a:t>
            </a:r>
            <a:r>
              <a:rPr lang="en-US" sz="3600" b="1" dirty="0" err="1">
                <a:latin typeface="+mn-lt"/>
                <a:cs typeface="Courier New" pitchFamily="49" charset="0"/>
              </a:rPr>
              <a:t>.toString</a:t>
            </a:r>
            <a:r>
              <a:rPr lang="en-US" sz="2800" dirty="0">
                <a:latin typeface="+mn-lt"/>
                <a:cs typeface="Courier New" pitchFamily="49" charset="0"/>
              </a:rPr>
              <a:t>() </a:t>
            </a:r>
            <a:r>
              <a:rPr lang="en-US" sz="2000" dirty="0">
                <a:latin typeface="+mn-lt"/>
                <a:cs typeface="Courier New" pitchFamily="49" charset="0"/>
              </a:rPr>
              <a:t>+ "\n radius is " + radius;</a:t>
            </a:r>
          </a:p>
          <a:p>
            <a:pPr lvl="1"/>
            <a:r>
              <a:rPr lang="en-US" sz="2000" dirty="0">
                <a:latin typeface="+mn-lt"/>
                <a:cs typeface="Courier New" pitchFamily="49" charset="0"/>
              </a:rPr>
              <a:t>  } </a:t>
            </a:r>
          </a:p>
          <a:p>
            <a:pPr lvl="1">
              <a:spcBef>
                <a:spcPct val="50000"/>
              </a:spcBef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49621274-919D-46F3-B842-CF836A42B71E}" type="slidenum">
              <a:rPr lang="en-US"/>
              <a:pPr/>
              <a:t>15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28600"/>
            <a:ext cx="2071702" cy="685800"/>
          </a:xfrm>
          <a:noFill/>
          <a:ln/>
        </p:spPr>
        <p:txBody>
          <a:bodyPr/>
          <a:lstStyle/>
          <a:p>
            <a:r>
              <a:rPr lang="en-US" sz="5400" dirty="0"/>
              <a:t>Note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285720" y="1214422"/>
            <a:ext cx="8572560" cy="520142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4000" dirty="0">
                <a:latin typeface="+mn-lt"/>
                <a:cs typeface="Times New Roman" pitchFamily="18" charset="0"/>
              </a:rPr>
              <a:t> An </a:t>
            </a:r>
            <a:r>
              <a:rPr lang="en-US" sz="4000" b="1" dirty="0">
                <a:latin typeface="+mn-lt"/>
                <a:cs typeface="Times New Roman" pitchFamily="18" charset="0"/>
              </a:rPr>
              <a:t>instance method </a:t>
            </a:r>
            <a:r>
              <a:rPr lang="en-US" sz="4000" dirty="0">
                <a:latin typeface="+mn-lt"/>
                <a:cs typeface="Times New Roman" pitchFamily="18" charset="0"/>
              </a:rPr>
              <a:t>can be overridden 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only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if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sz="4000" dirty="0">
                <a:latin typeface="+mn-lt"/>
                <a:cs typeface="Times New Roman" pitchFamily="18" charset="0"/>
              </a:rPr>
              <a:t>it is accessible.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600" dirty="0">
                <a:latin typeface="+mn-lt"/>
                <a:cs typeface="Times New Roman" pitchFamily="18" charset="0"/>
              </a:rPr>
              <a:t> Thus a </a:t>
            </a:r>
            <a:r>
              <a:rPr lang="en-US" sz="36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private</a:t>
            </a:r>
            <a:r>
              <a:rPr lang="en-US" sz="3600" dirty="0">
                <a:latin typeface="+mn-lt"/>
                <a:cs typeface="Times New Roman" pitchFamily="18" charset="0"/>
              </a:rPr>
              <a:t> </a:t>
            </a:r>
            <a:r>
              <a:rPr lang="en-US" sz="3600" b="1" dirty="0">
                <a:latin typeface="+mn-lt"/>
                <a:cs typeface="Times New Roman" pitchFamily="18" charset="0"/>
              </a:rPr>
              <a:t>method</a:t>
            </a:r>
            <a:r>
              <a:rPr lang="en-US" sz="3600" dirty="0">
                <a:latin typeface="+mn-lt"/>
                <a:cs typeface="Times New Roman" pitchFamily="18" charset="0"/>
              </a:rPr>
              <a:t> cannot be overridden, because it is not accessible outside its own class.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600" dirty="0">
                <a:latin typeface="+mn-lt"/>
                <a:cs typeface="Times New Roman" pitchFamily="18" charset="0"/>
              </a:rPr>
              <a:t> If a method defined in a subclass is </a:t>
            </a:r>
            <a:r>
              <a:rPr lang="en-US" sz="36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private</a:t>
            </a:r>
            <a:r>
              <a:rPr lang="en-US" sz="3600" dirty="0">
                <a:latin typeface="+mn-lt"/>
                <a:cs typeface="Times New Roman" pitchFamily="18" charset="0"/>
              </a:rPr>
              <a:t> in its superclass, the two methods are completely unrelated.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BB3FAE03-12C3-4FDC-B2C5-ADA26C6AF84B}" type="slidenum">
              <a:rPr lang="en-US"/>
              <a:pPr/>
              <a:t>16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28600"/>
            <a:ext cx="3214710" cy="685800"/>
          </a:xfrm>
          <a:noFill/>
          <a:ln/>
        </p:spPr>
        <p:txBody>
          <a:bodyPr/>
          <a:lstStyle/>
          <a:p>
            <a:r>
              <a:rPr lang="en-US" sz="5400" dirty="0"/>
              <a:t>Note </a:t>
            </a:r>
            <a:r>
              <a:rPr lang="en-US" sz="3600" dirty="0"/>
              <a:t>cont.</a:t>
            </a:r>
            <a:endParaRPr lang="en-US" sz="5400" dirty="0"/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357158" y="1214422"/>
            <a:ext cx="8572560" cy="51706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600" dirty="0">
                <a:latin typeface="+mn-lt"/>
                <a:cs typeface="Times New Roman" pitchFamily="18" charset="0"/>
              </a:rPr>
              <a:t> Like an instance method, a </a:t>
            </a:r>
            <a:r>
              <a:rPr lang="en-US" sz="36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static</a:t>
            </a:r>
            <a:r>
              <a:rPr lang="en-US" sz="3600" dirty="0">
                <a:latin typeface="+mn-lt"/>
                <a:cs typeface="Times New Roman" pitchFamily="18" charset="0"/>
              </a:rPr>
              <a:t> method can be inherited.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600" dirty="0">
                <a:latin typeface="+mn-lt"/>
                <a:cs typeface="Times New Roman" pitchFamily="18" charset="0"/>
              </a:rPr>
              <a:t> However, a </a:t>
            </a:r>
            <a:r>
              <a:rPr lang="en-US" sz="36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static</a:t>
            </a:r>
            <a:r>
              <a:rPr lang="en-US" sz="3600" dirty="0">
                <a:latin typeface="+mn-lt"/>
                <a:cs typeface="Times New Roman" pitchFamily="18" charset="0"/>
              </a:rPr>
              <a:t> method </a:t>
            </a:r>
            <a:r>
              <a:rPr lang="en-US" sz="40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cannot</a:t>
            </a:r>
            <a:r>
              <a:rPr lang="en-US" sz="4000" dirty="0">
                <a:latin typeface="+mn-lt"/>
                <a:cs typeface="Times New Roman" pitchFamily="18" charset="0"/>
              </a:rPr>
              <a:t> </a:t>
            </a:r>
            <a:r>
              <a:rPr lang="en-US" sz="3600" dirty="0">
                <a:latin typeface="+mn-lt"/>
                <a:cs typeface="Times New Roman" pitchFamily="18" charset="0"/>
              </a:rPr>
              <a:t>be overridden.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600" dirty="0">
                <a:latin typeface="+mn-lt"/>
                <a:cs typeface="Times New Roman" pitchFamily="18" charset="0"/>
              </a:rPr>
              <a:t> If a </a:t>
            </a:r>
            <a:r>
              <a:rPr lang="en-US" sz="36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static</a:t>
            </a:r>
            <a:r>
              <a:rPr lang="en-US" sz="3600" dirty="0">
                <a:latin typeface="+mn-lt"/>
                <a:cs typeface="Times New Roman" pitchFamily="18" charset="0"/>
              </a:rPr>
              <a:t> method defined in the superclass is redefined in a subclass, the method defined in the superclass is </a:t>
            </a:r>
            <a:r>
              <a:rPr lang="en-US" sz="3600" b="1" dirty="0">
                <a:latin typeface="+mn-lt"/>
                <a:cs typeface="Times New Roman" pitchFamily="18" charset="0"/>
              </a:rPr>
              <a:t>hidden</a:t>
            </a:r>
            <a:r>
              <a:rPr lang="en-US" sz="3600" dirty="0">
                <a:latin typeface="+mn-lt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BF491153-5007-4B22-A749-A2AAEDBA345D}" type="slidenum">
              <a:rPr lang="en-US"/>
              <a:pPr/>
              <a:t>17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28600"/>
            <a:ext cx="8286808" cy="609600"/>
          </a:xfrm>
        </p:spPr>
        <p:txBody>
          <a:bodyPr/>
          <a:lstStyle/>
          <a:p>
            <a:r>
              <a:rPr lang="en-US" sz="6000" dirty="0">
                <a:solidFill>
                  <a:srgbClr val="C00000"/>
                </a:solidFill>
              </a:rPr>
              <a:t>Overriding</a:t>
            </a:r>
            <a:r>
              <a:rPr lang="en-US" sz="6000" dirty="0"/>
              <a:t>  vs. </a:t>
            </a:r>
            <a:r>
              <a:rPr lang="en-US" dirty="0">
                <a:solidFill>
                  <a:srgbClr val="C00000"/>
                </a:solidFill>
              </a:rPr>
              <a:t>Overloading</a:t>
            </a: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2286000" y="3162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0" y="23542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19498" name="Rectangle 10"/>
          <p:cNvSpPr>
            <a:spLocks noChangeArrowheads="1"/>
          </p:cNvSpPr>
          <p:nvPr/>
        </p:nvSpPr>
        <p:spPr bwMode="auto">
          <a:xfrm>
            <a:off x="0" y="22447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142976" y="1214422"/>
            <a:ext cx="6715172" cy="5500726"/>
          </a:xfrm>
          <a:prstGeom prst="rect">
            <a:avLst/>
          </a:prstGeom>
          <a:solidFill>
            <a:schemeClr val="accent1">
              <a:lumMod val="20000"/>
              <a:lumOff val="80000"/>
              <a:alpha val="48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288" tIns="9144" rIns="9144" bIns="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public 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MS Mincho" pitchFamily="49" charset="-128"/>
                <a:cs typeface="Arial" pitchFamily="34" charset="0"/>
              </a:rPr>
              <a:t>Test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{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public static 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main(String[]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args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) {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  A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A();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a.p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10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);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a.p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10.0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);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}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}</a:t>
            </a:r>
          </a:p>
          <a:p>
            <a:pPr lvl="1"/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MS Mincho" pitchFamily="49" charset="-128"/>
              <a:cs typeface="Arial" pitchFamily="34" charset="0"/>
            </a:endParaRPr>
          </a:p>
          <a:p>
            <a:pPr lvl="1"/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MS Mincho" pitchFamily="49" charset="-128"/>
                <a:cs typeface="Arial" pitchFamily="34" charset="0"/>
              </a:rPr>
              <a:t>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{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public 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p(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double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) {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*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2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);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}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}</a:t>
            </a:r>
          </a:p>
          <a:p>
            <a:pPr lvl="1"/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MS Mincho" pitchFamily="49" charset="-128"/>
              <a:cs typeface="Arial" pitchFamily="34" charset="0"/>
            </a:endParaRPr>
          </a:p>
          <a:p>
            <a:pPr lvl="1"/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MS Mincho" pitchFamily="49" charset="-128"/>
                <a:cs typeface="Arial" pitchFamily="34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extends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MS Mincho" pitchFamily="49" charset="-128"/>
                <a:cs typeface="Arial" pitchFamily="34" charset="0"/>
              </a:rPr>
              <a:t>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{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// This method overrides the method in B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public 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p(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double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) {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);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}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}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MS Mincho" pitchFamily="49" charset="-128"/>
                <a:cs typeface="Courier" charset="0"/>
              </a:rPr>
              <a:t>    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BF491153-5007-4B22-A749-A2AAEDBA345D}" type="slidenum">
              <a:rPr lang="en-US"/>
              <a:pPr/>
              <a:t>18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28600"/>
            <a:ext cx="8286808" cy="609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Overriding</a:t>
            </a:r>
            <a:r>
              <a:rPr lang="en-US" dirty="0"/>
              <a:t>  </a:t>
            </a:r>
            <a:r>
              <a:rPr lang="en-US" sz="6000" dirty="0"/>
              <a:t>vs. </a:t>
            </a:r>
            <a:r>
              <a:rPr lang="en-US" sz="6000" dirty="0">
                <a:solidFill>
                  <a:srgbClr val="C00000"/>
                </a:solidFill>
              </a:rPr>
              <a:t>Overloading</a:t>
            </a: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2286000" y="3162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0" y="23542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19498" name="Rectangle 10"/>
          <p:cNvSpPr>
            <a:spLocks noChangeArrowheads="1"/>
          </p:cNvSpPr>
          <p:nvPr/>
        </p:nvSpPr>
        <p:spPr bwMode="auto">
          <a:xfrm>
            <a:off x="0" y="22447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142976" y="1214422"/>
            <a:ext cx="6786610" cy="5500726"/>
          </a:xfrm>
          <a:prstGeom prst="rect">
            <a:avLst/>
          </a:prstGeom>
          <a:solidFill>
            <a:schemeClr val="accent1">
              <a:lumMod val="20000"/>
              <a:lumOff val="80000"/>
              <a:alpha val="56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288" tIns="9144" rIns="9144" bIns="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public 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MS Mincho" pitchFamily="49" charset="-128"/>
                <a:cs typeface="Arial" pitchFamily="34" charset="0"/>
              </a:rPr>
              <a:t>Test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{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public static 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main(String[]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args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) {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  A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=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A();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a.p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10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);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a.p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10.0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);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}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}</a:t>
            </a:r>
          </a:p>
          <a:p>
            <a:pPr lvl="1"/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MS Mincho" pitchFamily="49" charset="-128"/>
              <a:cs typeface="Arial" pitchFamily="34" charset="0"/>
            </a:endParaRPr>
          </a:p>
          <a:p>
            <a:pPr lvl="1"/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MS Mincho" pitchFamily="49" charset="-128"/>
                <a:cs typeface="Arial" pitchFamily="34" charset="0"/>
              </a:rPr>
              <a:t>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{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public 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p(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double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) {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*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2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);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}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}</a:t>
            </a:r>
          </a:p>
          <a:p>
            <a:pPr lvl="1"/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MS Mincho" pitchFamily="49" charset="-128"/>
              <a:cs typeface="Arial" pitchFamily="34" charset="0"/>
            </a:endParaRPr>
          </a:p>
          <a:p>
            <a:pPr lvl="1"/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MS Mincho" pitchFamily="49" charset="-128"/>
                <a:cs typeface="Arial" pitchFamily="34" charset="0"/>
              </a:rPr>
              <a:t>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extends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MS Mincho" pitchFamily="49" charset="-128"/>
                <a:cs typeface="Arial" pitchFamily="34" charset="0"/>
              </a:rPr>
              <a:t>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{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// This method overloads the method in B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public void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p(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5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) {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);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}</a:t>
            </a:r>
          </a:p>
          <a:p>
            <a:pPr lvl="1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}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MS Mincho" pitchFamily="49" charset="-128"/>
                <a:cs typeface="Arial" pitchFamily="34" charset="0"/>
              </a:rPr>
              <a:t>    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BDF5CB86-AE80-4894-AF43-8C274B6CC705}" type="slidenum">
              <a:rPr lang="en-US"/>
              <a:pPr/>
              <a:t>19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5276" y="142852"/>
            <a:ext cx="5705484" cy="700070"/>
          </a:xfrm>
        </p:spPr>
        <p:txBody>
          <a:bodyPr/>
          <a:lstStyle/>
          <a:p>
            <a:r>
              <a:rPr lang="en-US" sz="5400" dirty="0"/>
              <a:t>The </a:t>
            </a:r>
            <a:r>
              <a:rPr lang="en-US" sz="6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/>
              <a:t>Class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701118" cy="3000396"/>
          </a:xfrm>
        </p:spPr>
        <p:txBody>
          <a:bodyPr/>
          <a:lstStyle/>
          <a:p>
            <a:pPr marL="0" indent="0"/>
            <a:r>
              <a:rPr lang="en-US" sz="3600" dirty="0">
                <a:cs typeface="Times New Roman" pitchFamily="18" charset="0"/>
              </a:rPr>
              <a:t> Every class in </a:t>
            </a:r>
            <a:r>
              <a:rPr lang="en-US" sz="3600" b="1" dirty="0">
                <a:cs typeface="Times New Roman" pitchFamily="18" charset="0"/>
              </a:rPr>
              <a:t>Java</a:t>
            </a:r>
            <a:r>
              <a:rPr lang="en-US" sz="3600" dirty="0">
                <a:cs typeface="Times New Roman" pitchFamily="18" charset="0"/>
              </a:rPr>
              <a:t> is descended from the </a:t>
            </a:r>
            <a:r>
              <a:rPr lang="en-US" sz="4000" b="1" dirty="0" err="1">
                <a:solidFill>
                  <a:srgbClr val="C00000"/>
                </a:solidFill>
                <a:cs typeface="Times New Roman" pitchFamily="18" charset="0"/>
              </a:rPr>
              <a:t>java.lang.</a:t>
            </a:r>
            <a:r>
              <a:rPr lang="en-US" sz="4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Object</a:t>
            </a:r>
            <a:r>
              <a:rPr lang="en-US" sz="3600" dirty="0">
                <a:cs typeface="Times New Roman" pitchFamily="18" charset="0"/>
              </a:rPr>
              <a:t> class. </a:t>
            </a:r>
          </a:p>
          <a:p>
            <a:pPr marL="0" indent="0"/>
            <a:r>
              <a:rPr lang="en-US" sz="3600" dirty="0">
                <a:cs typeface="Times New Roman" pitchFamily="18" charset="0"/>
              </a:rPr>
              <a:t> If no inheritance is specified when a class is defined, the superclass of the class is </a:t>
            </a:r>
            <a:r>
              <a:rPr lang="en-US" sz="4400" b="1" dirty="0">
                <a:solidFill>
                  <a:srgbClr val="C00000"/>
                </a:solidFill>
                <a:cs typeface="Times New Roman" pitchFamily="18" charset="0"/>
              </a:rPr>
              <a:t>Object</a:t>
            </a:r>
            <a:r>
              <a:rPr lang="en-US" sz="3600" dirty="0">
                <a:cs typeface="Times New Roman" pitchFamily="18" charset="0"/>
              </a:rPr>
              <a:t>.</a:t>
            </a:r>
            <a:r>
              <a:rPr lang="en-US" sz="3600" dirty="0"/>
              <a:t> </a:t>
            </a:r>
          </a:p>
        </p:txBody>
      </p:sp>
      <p:pic>
        <p:nvPicPr>
          <p:cNvPr id="13343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797152"/>
            <a:ext cx="8964489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8E5E04EB-9C06-4B1F-96FD-6D5528D9ADFE}" type="slidenum">
              <a:rPr lang="en-US"/>
              <a:pPr/>
              <a:t>2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142852"/>
            <a:ext cx="4071966" cy="771508"/>
          </a:xfrm>
          <a:noFill/>
          <a:ln/>
        </p:spPr>
        <p:txBody>
          <a:bodyPr/>
          <a:lstStyle/>
          <a:p>
            <a:r>
              <a:rPr lang="en-US" sz="5400" dirty="0"/>
              <a:t>Motivations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4422"/>
            <a:ext cx="8610600" cy="4857784"/>
          </a:xfrm>
          <a:noFill/>
          <a:ln/>
        </p:spPr>
        <p:txBody>
          <a:bodyPr/>
          <a:lstStyle/>
          <a:p>
            <a:pPr marL="0" indent="0"/>
            <a:r>
              <a:rPr lang="en-US" sz="4000" dirty="0"/>
              <a:t> Suppose you will define classes to model </a:t>
            </a:r>
            <a:r>
              <a:rPr lang="en-US" sz="4000" b="1" i="1" dirty="0"/>
              <a:t>circles</a:t>
            </a:r>
            <a:r>
              <a:rPr lang="en-US" sz="4000" dirty="0"/>
              <a:t>, </a:t>
            </a:r>
            <a:r>
              <a:rPr lang="en-US" sz="4000" b="1" i="1" dirty="0"/>
              <a:t>rectangles</a:t>
            </a:r>
            <a:r>
              <a:rPr lang="en-US" sz="4000" dirty="0"/>
              <a:t>, and </a:t>
            </a:r>
            <a:r>
              <a:rPr lang="en-US" sz="4000" b="1" i="1" dirty="0"/>
              <a:t>triangles</a:t>
            </a:r>
            <a:r>
              <a:rPr lang="en-US" sz="4000" dirty="0"/>
              <a:t>. </a:t>
            </a:r>
          </a:p>
          <a:p>
            <a:pPr marL="0" indent="0"/>
            <a:r>
              <a:rPr lang="en-US" sz="4000" dirty="0"/>
              <a:t> These classes have </a:t>
            </a:r>
            <a:r>
              <a:rPr lang="en-US" sz="4000" b="1" dirty="0">
                <a:solidFill>
                  <a:srgbClr val="C00000"/>
                </a:solidFill>
              </a:rPr>
              <a:t>many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C00000"/>
                </a:solidFill>
              </a:rPr>
              <a:t>common</a:t>
            </a:r>
            <a:r>
              <a:rPr lang="en-US" sz="4000" dirty="0"/>
              <a:t> features. </a:t>
            </a:r>
          </a:p>
          <a:p>
            <a:pPr marL="0" indent="0"/>
            <a:r>
              <a:rPr lang="en-US" sz="4000" dirty="0"/>
              <a:t> What is the best way to design these classes so to </a:t>
            </a:r>
            <a:r>
              <a:rPr lang="en-US" sz="4400" b="1" dirty="0">
                <a:solidFill>
                  <a:srgbClr val="C00000"/>
                </a:solidFill>
              </a:rPr>
              <a:t>avoid redundancy</a:t>
            </a:r>
            <a:r>
              <a:rPr lang="en-US" sz="4000" dirty="0"/>
              <a:t>? </a:t>
            </a:r>
          </a:p>
          <a:p>
            <a:pPr marL="0" indent="0" algn="ctr">
              <a:buFont typeface="Monotype Sorts" pitchFamily="2" charset="2"/>
              <a:buNone/>
            </a:pPr>
            <a:r>
              <a:rPr lang="en-US" sz="4400" b="1" dirty="0">
                <a:solidFill>
                  <a:srgbClr val="C00000"/>
                </a:solidFill>
              </a:rPr>
              <a:t>The answer is to use </a:t>
            </a:r>
            <a:r>
              <a:rPr lang="en-US" sz="5400" b="1" dirty="0">
                <a:solidFill>
                  <a:srgbClr val="C00000"/>
                </a:solidFill>
              </a:rPr>
              <a:t>inheritance</a:t>
            </a:r>
            <a:r>
              <a:rPr lang="en-US" sz="4400" b="1" dirty="0">
                <a:solidFill>
                  <a:srgbClr val="C00000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39FE6815-64D1-4F06-9614-1014C1D13C5A}" type="slidenum">
              <a:rPr lang="en-US"/>
              <a:pPr/>
              <a:t>20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606190" cy="7715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4800" dirty="0" err="1">
                <a:solidFill>
                  <a:srgbClr val="C00000"/>
                </a:solidFill>
              </a:rPr>
              <a:t>toString</a:t>
            </a:r>
            <a:r>
              <a:rPr lang="en-US" sz="4800" dirty="0">
                <a:solidFill>
                  <a:srgbClr val="C00000"/>
                </a:solidFill>
              </a:rPr>
              <a:t>() </a:t>
            </a:r>
            <a:r>
              <a:rPr lang="en-US" dirty="0"/>
              <a:t>method in </a:t>
            </a:r>
            <a:r>
              <a:rPr lang="en-US" sz="4800" dirty="0">
                <a:solidFill>
                  <a:srgbClr val="C00000"/>
                </a:solidFill>
              </a:rPr>
              <a:t>Object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752"/>
            <a:ext cx="8534400" cy="4875454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sz="4000" dirty="0"/>
              <a:t> The </a:t>
            </a:r>
            <a:r>
              <a:rPr lang="en-US" sz="4800" b="1" dirty="0" err="1">
                <a:solidFill>
                  <a:srgbClr val="C00000"/>
                </a:solidFill>
              </a:rPr>
              <a:t>toString</a:t>
            </a:r>
            <a:r>
              <a:rPr lang="en-US" sz="4800" b="1" dirty="0">
                <a:solidFill>
                  <a:srgbClr val="C00000"/>
                </a:solidFill>
              </a:rPr>
              <a:t>() </a:t>
            </a:r>
            <a:r>
              <a:rPr lang="en-US" sz="4000" dirty="0"/>
              <a:t>method returns a string representation of the </a:t>
            </a:r>
            <a:r>
              <a:rPr lang="en-US" sz="4000" b="1" dirty="0"/>
              <a:t>object</a:t>
            </a:r>
            <a:r>
              <a:rPr lang="en-US" sz="4000" dirty="0"/>
              <a:t>. </a:t>
            </a:r>
          </a:p>
          <a:p>
            <a:pPr marL="0" indent="0">
              <a:spcBef>
                <a:spcPts val="0"/>
              </a:spcBef>
            </a:pPr>
            <a:r>
              <a:rPr lang="en-US" sz="4000" dirty="0"/>
              <a:t> The </a:t>
            </a:r>
            <a:r>
              <a:rPr lang="en-US" sz="4000" dirty="0">
                <a:cs typeface="Times New Roman" pitchFamily="18" charset="0"/>
              </a:rPr>
              <a:t>default implementation returns a string consisting of:</a:t>
            </a:r>
          </a:p>
          <a:p>
            <a:pPr marL="400050" lvl="1" indent="0">
              <a:spcBef>
                <a:spcPts val="0"/>
              </a:spcBef>
            </a:pPr>
            <a:r>
              <a:rPr lang="en-US" sz="3600" dirty="0">
                <a:cs typeface="Times New Roman" pitchFamily="18" charset="0"/>
              </a:rPr>
              <a:t> A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class name </a:t>
            </a:r>
            <a:r>
              <a:rPr lang="en-US" sz="3600" dirty="0">
                <a:cs typeface="Times New Roman" pitchFamily="18" charset="0"/>
              </a:rPr>
              <a:t>of which the object is an instance.  </a:t>
            </a:r>
          </a:p>
          <a:p>
            <a:pPr marL="400050" lvl="1" indent="0">
              <a:spcBef>
                <a:spcPts val="0"/>
              </a:spcBef>
            </a:pPr>
            <a:r>
              <a:rPr lang="en-US" sz="3600" dirty="0">
                <a:cs typeface="Times New Roman" pitchFamily="18" charset="0"/>
              </a:rPr>
              <a:t> The at sign (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@</a:t>
            </a:r>
            <a:r>
              <a:rPr lang="en-US" sz="3600" dirty="0">
                <a:cs typeface="Times New Roman" pitchFamily="18" charset="0"/>
              </a:rPr>
              <a:t>). </a:t>
            </a:r>
          </a:p>
          <a:p>
            <a:pPr marL="400050" lvl="1" indent="0">
              <a:spcBef>
                <a:spcPts val="0"/>
              </a:spcBef>
            </a:pPr>
            <a:r>
              <a:rPr lang="en-US" sz="3600" dirty="0">
                <a:cs typeface="Times New Roman" pitchFamily="18" charset="0"/>
              </a:rPr>
              <a:t> A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number</a:t>
            </a:r>
            <a:r>
              <a:rPr lang="en-US" sz="3600" dirty="0">
                <a:cs typeface="Times New Roman" pitchFamily="18" charset="0"/>
              </a:rPr>
              <a:t> representing this object. </a:t>
            </a:r>
            <a:endParaRPr lang="en-US"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39FE6815-64D1-4F06-9614-1014C1D13C5A}" type="slidenum">
              <a:rPr lang="en-US"/>
              <a:pPr/>
              <a:t>21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8243918" cy="7715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4800" dirty="0" err="1">
                <a:solidFill>
                  <a:srgbClr val="C00000"/>
                </a:solidFill>
              </a:rPr>
              <a:t>toString</a:t>
            </a:r>
            <a:r>
              <a:rPr lang="en-US" sz="4800" dirty="0">
                <a:solidFill>
                  <a:srgbClr val="C00000"/>
                </a:solidFill>
              </a:rPr>
              <a:t>() </a:t>
            </a:r>
            <a:r>
              <a:rPr lang="en-US" dirty="0"/>
              <a:t>method in </a:t>
            </a:r>
            <a:r>
              <a:rPr lang="en-US" sz="4800" dirty="0">
                <a:solidFill>
                  <a:srgbClr val="C00000"/>
                </a:solidFill>
              </a:rPr>
              <a:t>Object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928662" y="1214422"/>
            <a:ext cx="7215238" cy="1428760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dirty="0">
                <a:latin typeface="+mn-lt"/>
              </a:rPr>
              <a:t>Circle c = new Circle();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dirty="0" err="1">
                <a:latin typeface="+mn-lt"/>
              </a:rPr>
              <a:t>System.out.println</a:t>
            </a:r>
            <a:r>
              <a:rPr lang="en-US" sz="3600" dirty="0">
                <a:latin typeface="+mn-lt"/>
              </a:rPr>
              <a:t>(</a:t>
            </a:r>
            <a:r>
              <a:rPr lang="en-US" sz="3600" dirty="0" err="1">
                <a:latin typeface="+mn-lt"/>
              </a:rPr>
              <a:t>c.</a:t>
            </a:r>
            <a:r>
              <a:rPr lang="en-US" sz="4000" b="1" dirty="0" err="1">
                <a:latin typeface="+mn-lt"/>
              </a:rPr>
              <a:t>toString</a:t>
            </a:r>
            <a:r>
              <a:rPr lang="en-US" sz="4000" b="1" dirty="0">
                <a:latin typeface="+mn-lt"/>
              </a:rPr>
              <a:t>()</a:t>
            </a:r>
            <a:r>
              <a:rPr lang="en-US" sz="3600" dirty="0">
                <a:latin typeface="+mn-lt"/>
              </a:rPr>
              <a:t>);</a:t>
            </a:r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214282" y="3000372"/>
            <a:ext cx="8715436" cy="309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sz="3200" dirty="0">
                <a:latin typeface="+mn-lt"/>
                <a:cs typeface="Courier New" pitchFamily="49" charset="0"/>
              </a:rPr>
              <a:t> The code displays something like: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</a:pPr>
            <a:r>
              <a:rPr lang="en-US" sz="3200" dirty="0">
                <a:latin typeface="+mn-lt"/>
                <a:cs typeface="Courier New" pitchFamily="49" charset="0"/>
              </a:rPr>
              <a:t> </a:t>
            </a:r>
            <a:r>
              <a:rPr lang="en-US" sz="4000" b="1" u="sng" dirty="0">
                <a:solidFill>
                  <a:srgbClr val="C00000"/>
                </a:solidFill>
                <a:latin typeface="+mn-lt"/>
              </a:rPr>
              <a:t>Circle@15037e5</a:t>
            </a:r>
            <a:endParaRPr lang="en-US" sz="3200" dirty="0">
              <a:latin typeface="+mn-lt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sz="3200" dirty="0">
                <a:latin typeface="+mn-lt"/>
                <a:cs typeface="Times New Roman" pitchFamily="18" charset="0"/>
              </a:rPr>
              <a:t> </a:t>
            </a:r>
            <a:r>
              <a:rPr lang="en-US" sz="3200" dirty="0">
                <a:latin typeface="+mn-lt"/>
                <a:cs typeface="Courier New" pitchFamily="49" charset="0"/>
              </a:rPr>
              <a:t>This message is not very helpful or informative.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sz="3200" dirty="0">
                <a:latin typeface="+mn-lt"/>
                <a:cs typeface="Courier New" pitchFamily="49" charset="0"/>
              </a:rPr>
              <a:t> Usually you should </a:t>
            </a:r>
            <a:r>
              <a:rPr lang="en-US" sz="3200" b="1" dirty="0">
                <a:latin typeface="+mn-lt"/>
                <a:cs typeface="Courier New" pitchFamily="49" charset="0"/>
              </a:rPr>
              <a:t>override</a:t>
            </a:r>
            <a:r>
              <a:rPr lang="en-US" sz="3200" dirty="0">
                <a:latin typeface="+mn-lt"/>
                <a:cs typeface="Courier New" pitchFamily="49" charset="0"/>
              </a:rPr>
              <a:t> the </a:t>
            </a:r>
            <a:r>
              <a:rPr lang="en-US" sz="3200" b="1" dirty="0" err="1">
                <a:solidFill>
                  <a:srgbClr val="C00000"/>
                </a:solidFill>
                <a:latin typeface="+mn-lt"/>
                <a:cs typeface="Courier New" pitchFamily="49" charset="0"/>
              </a:rPr>
              <a:t>toString</a:t>
            </a:r>
            <a:r>
              <a:rPr lang="en-US" sz="3200" dirty="0">
                <a:latin typeface="+mn-lt"/>
                <a:cs typeface="Courier New" pitchFamily="49" charset="0"/>
              </a:rPr>
              <a:t> method so that it returns an informative string representing the object.</a:t>
            </a:r>
            <a:r>
              <a:rPr lang="en-US" sz="3200" dirty="0">
                <a:latin typeface="+mn-lt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15616" y="188640"/>
            <a:ext cx="7200800" cy="656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3200" dirty="0">
              <a:latin typeface="+mn-lt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dirty="0">
                <a:latin typeface="+mn-lt"/>
                <a:cs typeface="Times New Roman" pitchFamily="18" charset="0"/>
              </a:rPr>
              <a:t>class </a:t>
            </a:r>
            <a:r>
              <a:rPr lang="en-US" sz="3200" b="1" dirty="0" err="1">
                <a:latin typeface="+mn-lt"/>
                <a:cs typeface="Times New Roman" pitchFamily="18" charset="0"/>
              </a:rPr>
              <a:t>GraduateStudent</a:t>
            </a:r>
            <a:r>
              <a:rPr lang="en-US" sz="3200" dirty="0">
                <a:latin typeface="+mn-lt"/>
                <a:cs typeface="Times New Roman" pitchFamily="18" charset="0"/>
              </a:rPr>
              <a:t> extends </a:t>
            </a:r>
            <a:r>
              <a:rPr lang="en-US" sz="3200" b="1" dirty="0">
                <a:latin typeface="+mn-lt"/>
                <a:cs typeface="Times New Roman" pitchFamily="18" charset="0"/>
              </a:rPr>
              <a:t>Student</a:t>
            </a:r>
            <a:r>
              <a:rPr lang="en-US" sz="3200" dirty="0">
                <a:latin typeface="+mn-lt"/>
                <a:cs typeface="Times New Roman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dirty="0">
                <a:latin typeface="+mn-lt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00" dirty="0">
                <a:latin typeface="+mn-lt"/>
                <a:cs typeface="Times New Roman" pitchFamily="18" charset="0"/>
              </a:rPr>
              <a:t> </a:t>
            </a:r>
            <a:endParaRPr lang="en-US" sz="600" dirty="0">
              <a:latin typeface="+mn-lt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dirty="0">
                <a:latin typeface="+mn-lt"/>
                <a:cs typeface="Times New Roman" pitchFamily="18" charset="0"/>
              </a:rPr>
              <a:t>class </a:t>
            </a:r>
            <a:r>
              <a:rPr lang="en-US" sz="3200" b="1" dirty="0">
                <a:latin typeface="+mn-lt"/>
                <a:cs typeface="Times New Roman" pitchFamily="18" charset="0"/>
              </a:rPr>
              <a:t>Student</a:t>
            </a:r>
            <a:r>
              <a:rPr lang="en-US" sz="3200" dirty="0">
                <a:latin typeface="+mn-lt"/>
                <a:cs typeface="Times New Roman" pitchFamily="18" charset="0"/>
              </a:rPr>
              <a:t> extends </a:t>
            </a:r>
            <a:r>
              <a:rPr lang="en-US" sz="3200" b="1" dirty="0">
                <a:latin typeface="+mn-lt"/>
                <a:cs typeface="Times New Roman" pitchFamily="18" charset="0"/>
              </a:rPr>
              <a:t>Person</a:t>
            </a:r>
            <a:r>
              <a:rPr lang="en-US" sz="3200" dirty="0">
                <a:latin typeface="+mn-lt"/>
                <a:cs typeface="Times New Roman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dirty="0">
                <a:latin typeface="+mn-lt"/>
                <a:cs typeface="Times New Roman" pitchFamily="18" charset="0"/>
              </a:rPr>
              <a:t>    public String </a:t>
            </a:r>
            <a:r>
              <a:rPr lang="en-US" sz="3200" b="1" dirty="0" err="1">
                <a:latin typeface="+mn-lt"/>
                <a:cs typeface="Times New Roman" pitchFamily="18" charset="0"/>
              </a:rPr>
              <a:t>toString</a:t>
            </a:r>
            <a:r>
              <a:rPr lang="en-US" sz="3200" dirty="0">
                <a:latin typeface="+mn-lt"/>
                <a:cs typeface="Times New Roman" pitchFamily="18" charset="0"/>
              </a:rPr>
              <a:t>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dirty="0">
                <a:latin typeface="+mn-lt"/>
                <a:cs typeface="Times New Roman" pitchFamily="18" charset="0"/>
              </a:rPr>
              <a:t>         return "Student";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dirty="0">
                <a:latin typeface="+mn-lt"/>
                <a:cs typeface="Times New Roman" pitchFamily="18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dirty="0">
                <a:latin typeface="+mn-lt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050" dirty="0">
                <a:latin typeface="+mn-lt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dirty="0">
                <a:latin typeface="+mn-lt"/>
                <a:cs typeface="Times New Roman" pitchFamily="18" charset="0"/>
              </a:rPr>
              <a:t>class </a:t>
            </a:r>
            <a:r>
              <a:rPr lang="en-US" sz="3200" b="1" dirty="0">
                <a:latin typeface="+mn-lt"/>
                <a:cs typeface="Times New Roman" pitchFamily="18" charset="0"/>
              </a:rPr>
              <a:t>Person</a:t>
            </a:r>
            <a:r>
              <a:rPr lang="en-US" sz="3200" dirty="0">
                <a:latin typeface="+mn-lt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extends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Object </a:t>
            </a:r>
            <a:r>
              <a:rPr lang="en-US" sz="3200" dirty="0">
                <a:latin typeface="+mn-lt"/>
                <a:cs typeface="Times New Roman" pitchFamily="18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dirty="0">
                <a:latin typeface="+mn-lt"/>
                <a:cs typeface="Times New Roman" pitchFamily="18" charset="0"/>
              </a:rPr>
              <a:t>    public String </a:t>
            </a:r>
            <a:r>
              <a:rPr lang="en-US" sz="3200" b="1" dirty="0" err="1">
                <a:latin typeface="+mn-lt"/>
                <a:cs typeface="Times New Roman" pitchFamily="18" charset="0"/>
              </a:rPr>
              <a:t>toString</a:t>
            </a:r>
            <a:r>
              <a:rPr lang="en-US" sz="3200" dirty="0">
                <a:latin typeface="+mn-lt"/>
                <a:cs typeface="Times New Roman" pitchFamily="18" charset="0"/>
              </a:rPr>
              <a:t>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dirty="0">
                <a:latin typeface="+mn-lt"/>
                <a:cs typeface="Times New Roman" pitchFamily="18" charset="0"/>
              </a:rPr>
              <a:t>        return "Person";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dirty="0">
                <a:latin typeface="+mn-lt"/>
                <a:cs typeface="Times New Roman" pitchFamily="18" charset="0"/>
              </a:rPr>
              <a:t>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3200" dirty="0">
                <a:latin typeface="+mn-lt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6" y="285728"/>
            <a:ext cx="4557714" cy="481034"/>
          </a:xfrm>
          <a:noFill/>
          <a:ln/>
        </p:spPr>
        <p:txBody>
          <a:bodyPr/>
          <a:lstStyle/>
          <a:p>
            <a:r>
              <a:rPr lang="en-US" sz="5400" dirty="0">
                <a:solidFill>
                  <a:srgbClr val="C00000"/>
                </a:solidFill>
              </a:rPr>
              <a:t>Polymorphism</a:t>
            </a:r>
            <a:endParaRPr lang="en-US" sz="5400" b="1" dirty="0">
              <a:solidFill>
                <a:srgbClr val="C00000"/>
              </a:solidFill>
              <a:latin typeface="Courier" charset="0"/>
            </a:endParaRP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539553" y="1219503"/>
            <a:ext cx="3816423" cy="3493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dirty="0">
              <a:latin typeface="+mn-lt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+mn-lt"/>
                <a:cs typeface="Times New Roman" pitchFamily="18" charset="0"/>
              </a:rPr>
              <a:t>public class </a:t>
            </a:r>
            <a:r>
              <a:rPr lang="en-US" sz="2000" b="1" dirty="0">
                <a:latin typeface="+mn-lt"/>
                <a:cs typeface="Times New Roman" pitchFamily="18" charset="0"/>
              </a:rPr>
              <a:t>Demo</a:t>
            </a:r>
            <a:r>
              <a:rPr lang="en-US" sz="2000" dirty="0">
                <a:latin typeface="+mn-lt"/>
                <a:cs typeface="Times New Roman" pitchFamily="18" charset="0"/>
              </a:rPr>
              <a:t> </a:t>
            </a:r>
            <a:r>
              <a:rPr lang="en-US" dirty="0">
                <a:latin typeface="+mn-lt"/>
                <a:cs typeface="Times New Roman" pitchFamily="18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+mn-lt"/>
                <a:cs typeface="Times New Roman" pitchFamily="18" charset="0"/>
              </a:rPr>
              <a:t>  public static void main(String[] a)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       m(new Object());</a:t>
            </a:r>
            <a:r>
              <a:rPr lang="en-US" dirty="0">
                <a:latin typeface="+mn-lt"/>
                <a:cs typeface="Times New Roman" pitchFamily="18" charset="0"/>
              </a:rPr>
              <a:t>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       m(new Person());</a:t>
            </a:r>
            <a:r>
              <a:rPr lang="en-US" dirty="0">
                <a:latin typeface="+mn-lt"/>
                <a:cs typeface="Times New Roman" pitchFamily="18" charset="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       m(new Student());</a:t>
            </a:r>
            <a:endParaRPr lang="en-US" dirty="0">
              <a:latin typeface="+mn-lt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+mn-lt"/>
                <a:cs typeface="Times New Roman" pitchFamily="18" charset="0"/>
              </a:rPr>
              <a:t>        m(new </a:t>
            </a:r>
            <a:r>
              <a:rPr lang="en-US" dirty="0" err="1">
                <a:latin typeface="+mn-lt"/>
                <a:cs typeface="Times New Roman" pitchFamily="18" charset="0"/>
              </a:rPr>
              <a:t>GraduateStudent</a:t>
            </a:r>
            <a:r>
              <a:rPr lang="en-US" dirty="0">
                <a:latin typeface="+mn-lt"/>
                <a:cs typeface="Times New Roman" pitchFamily="18" charset="0"/>
              </a:rPr>
              <a:t>());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+mn-lt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+mn-lt"/>
                <a:cs typeface="Times New Roman" pitchFamily="18" charset="0"/>
              </a:rPr>
              <a:t>  public static void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m</a:t>
            </a:r>
            <a:r>
              <a:rPr lang="en-US" sz="2400" b="1" dirty="0">
                <a:latin typeface="+mn-lt"/>
                <a:cs typeface="Times New Roman" pitchFamily="18" charset="0"/>
              </a:rPr>
              <a:t>(Object x</a:t>
            </a:r>
            <a:r>
              <a:rPr lang="en-US" sz="2000" dirty="0">
                <a:latin typeface="+mn-lt"/>
                <a:cs typeface="Times New Roman" pitchFamily="18" charset="0"/>
              </a:rPr>
              <a:t>)</a:t>
            </a:r>
            <a:r>
              <a:rPr lang="en-US" dirty="0">
                <a:latin typeface="+mn-lt"/>
                <a:cs typeface="Times New Roman" pitchFamily="18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+mn-lt"/>
                <a:cs typeface="Times New Roman" pitchFamily="18" charset="0"/>
              </a:rPr>
              <a:t>        System.out.println(</a:t>
            </a:r>
            <a:r>
              <a:rPr lang="en-US" sz="2000" b="1" dirty="0" err="1">
                <a:latin typeface="+mn-lt"/>
                <a:cs typeface="Times New Roman" pitchFamily="18" charset="0"/>
              </a:rPr>
              <a:t>x.toString</a:t>
            </a:r>
            <a:r>
              <a:rPr lang="en-US" sz="2000" b="1" dirty="0">
                <a:latin typeface="+mn-lt"/>
                <a:cs typeface="Times New Roman" pitchFamily="18" charset="0"/>
              </a:rPr>
              <a:t>()</a:t>
            </a:r>
            <a:r>
              <a:rPr lang="en-US" dirty="0">
                <a:latin typeface="+mn-lt"/>
                <a:cs typeface="Times New Roman" pitchFamily="18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+mn-lt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latin typeface="+mn-lt"/>
                <a:cs typeface="Times New Roman" pitchFamily="18" charset="0"/>
              </a:rPr>
              <a:t>}</a:t>
            </a: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4644008" y="1445959"/>
            <a:ext cx="4499992" cy="280076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Method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200" dirty="0"/>
              <a:t> takes a parameter of the </a:t>
            </a:r>
            <a:r>
              <a:rPr lang="en-US" sz="3200" b="1" dirty="0"/>
              <a:t>Object</a:t>
            </a:r>
            <a:r>
              <a:rPr lang="en-US" sz="3200" dirty="0"/>
              <a:t> type. 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You can invoke it with any object.</a:t>
            </a:r>
          </a:p>
        </p:txBody>
      </p:sp>
      <p:sp>
        <p:nvSpPr>
          <p:cNvPr id="324616" name="Line 8"/>
          <p:cNvSpPr>
            <a:spLocks noChangeShapeType="1"/>
          </p:cNvSpPr>
          <p:nvPr/>
        </p:nvSpPr>
        <p:spPr bwMode="auto">
          <a:xfrm flipH="1">
            <a:off x="2555776" y="2000240"/>
            <a:ext cx="2088232" cy="142876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683568" y="4797152"/>
            <a:ext cx="8280920" cy="16466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cs typeface="Courier New" pitchFamily="49" charset="0"/>
              </a:rPr>
              <a:t> An object of a </a:t>
            </a:r>
            <a:r>
              <a:rPr lang="en-US" sz="2800" b="1" dirty="0">
                <a:cs typeface="Courier New" pitchFamily="49" charset="0"/>
              </a:rPr>
              <a:t>subtype</a:t>
            </a:r>
            <a:r>
              <a:rPr lang="en-US" sz="2800" dirty="0">
                <a:cs typeface="Courier New" pitchFamily="49" charset="0"/>
              </a:rPr>
              <a:t> can be used wherever its </a:t>
            </a:r>
            <a:r>
              <a:rPr lang="en-US" sz="2800" b="1" dirty="0" err="1">
                <a:cs typeface="Courier New" pitchFamily="49" charset="0"/>
              </a:rPr>
              <a:t>supertype</a:t>
            </a:r>
            <a:r>
              <a:rPr lang="en-US" sz="2800" dirty="0">
                <a:cs typeface="Courier New" pitchFamily="49" charset="0"/>
              </a:rPr>
              <a:t> value is required</a:t>
            </a:r>
            <a:r>
              <a:rPr lang="en-US" sz="2800" dirty="0">
                <a:cs typeface="Times New Roman" pitchFamily="18" charset="0"/>
              </a:rPr>
              <a:t>. </a:t>
            </a:r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>
                <a:cs typeface="Times New Roman" pitchFamily="18" charset="0"/>
              </a:rPr>
              <a:t> This feature is known as 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polymorphism</a:t>
            </a:r>
            <a:r>
              <a:rPr lang="en-US" sz="3200" dirty="0">
                <a:cs typeface="Times New Roman" pitchFamily="18" charset="0"/>
              </a:rPr>
              <a:t>.</a:t>
            </a:r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5" grpId="0" autoUpdateAnimBg="0"/>
      <p:bldP spid="324616" grpId="0" animBg="1"/>
      <p:bldP spid="32461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F6572315-550D-4C60-8384-F5A6C1231E36}" type="slidenum">
              <a:rPr lang="en-US"/>
              <a:pPr/>
              <a:t>24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32" y="152400"/>
            <a:ext cx="5191100" cy="685800"/>
          </a:xfrm>
          <a:noFill/>
          <a:ln/>
        </p:spPr>
        <p:txBody>
          <a:bodyPr/>
          <a:lstStyle/>
          <a:p>
            <a:r>
              <a:rPr lang="en-US" sz="5400" dirty="0">
                <a:solidFill>
                  <a:srgbClr val="C00000"/>
                </a:solidFill>
              </a:rPr>
              <a:t>Dynamic Binding</a:t>
            </a:r>
            <a:endParaRPr lang="en-US" sz="5400" b="1" dirty="0">
              <a:solidFill>
                <a:srgbClr val="C00000"/>
              </a:solidFill>
              <a:latin typeface="Courier" charset="0"/>
            </a:endParaRP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642910" y="1143688"/>
            <a:ext cx="3569050" cy="27853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public class </a:t>
            </a:r>
            <a:r>
              <a:rPr lang="en-US" b="1" dirty="0">
                <a:latin typeface="+mn-lt"/>
                <a:cs typeface="Times New Roman" pitchFamily="18" charset="0"/>
              </a:rPr>
              <a:t>Demo</a:t>
            </a:r>
            <a:r>
              <a:rPr lang="en-US" dirty="0">
                <a:latin typeface="+mn-lt"/>
                <a:cs typeface="Times New Roman" pitchFamily="18" charset="0"/>
              </a:rPr>
              <a:t> </a:t>
            </a:r>
            <a:r>
              <a:rPr lang="en-US" sz="1600" dirty="0">
                <a:latin typeface="+mn-lt"/>
                <a:cs typeface="Times New Roman" pitchFamily="18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  public static void main(String[] a)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    m(new </a:t>
            </a:r>
            <a:r>
              <a:rPr lang="en-US" sz="1600" dirty="0" err="1">
                <a:latin typeface="+mn-lt"/>
                <a:cs typeface="Times New Roman" pitchFamily="18" charset="0"/>
              </a:rPr>
              <a:t>GraduateStudent</a:t>
            </a:r>
            <a:r>
              <a:rPr lang="en-US" sz="1600" dirty="0">
                <a:latin typeface="+mn-lt"/>
                <a:cs typeface="Times New Roman" pitchFamily="18" charset="0"/>
              </a:rPr>
              <a:t>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    m(new Student());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    m(new Person());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    m(new Object());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  }</a:t>
            </a:r>
            <a:r>
              <a:rPr lang="en-US" sz="800" dirty="0">
                <a:latin typeface="+mn-lt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  public static void </a:t>
            </a:r>
            <a:r>
              <a:rPr lang="en-US" sz="2000" b="1" dirty="0">
                <a:latin typeface="+mn-lt"/>
                <a:cs typeface="Times New Roman" pitchFamily="18" charset="0"/>
              </a:rPr>
              <a:t>m</a:t>
            </a:r>
            <a:r>
              <a:rPr lang="en-US" b="1" dirty="0">
                <a:latin typeface="+mn-lt"/>
                <a:cs typeface="Times New Roman" pitchFamily="18" charset="0"/>
              </a:rPr>
              <a:t>(Object x</a:t>
            </a:r>
            <a:r>
              <a:rPr lang="en-US" sz="1600" dirty="0">
                <a:latin typeface="+mn-lt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         System.out.println(</a:t>
            </a:r>
            <a:r>
              <a:rPr lang="en-US" b="1" dirty="0" err="1">
                <a:latin typeface="+mn-lt"/>
                <a:cs typeface="Times New Roman" pitchFamily="18" charset="0"/>
              </a:rPr>
              <a:t>x.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toString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()</a:t>
            </a:r>
            <a:r>
              <a:rPr lang="en-US" sz="1600" dirty="0">
                <a:latin typeface="+mn-lt"/>
                <a:cs typeface="Times New Roman" pitchFamily="18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}</a:t>
            </a:r>
          </a:p>
        </p:txBody>
      </p:sp>
      <p:sp>
        <p:nvSpPr>
          <p:cNvPr id="32461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28662" y="4071942"/>
            <a:ext cx="7786742" cy="2571768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 When the method </a:t>
            </a:r>
            <a:r>
              <a:rPr lang="en-US" sz="2400" b="1" dirty="0">
                <a:cs typeface="Times New Roman" pitchFamily="18" charset="0"/>
              </a:rPr>
              <a:t>m(Object x)</a:t>
            </a:r>
            <a:r>
              <a:rPr lang="en-US" sz="2400" dirty="0">
                <a:cs typeface="Times New Roman" pitchFamily="18" charset="0"/>
              </a:rPr>
              <a:t> is executed, the argument </a:t>
            </a:r>
            <a:r>
              <a:rPr lang="en-US" sz="2400" b="1" dirty="0" err="1">
                <a:cs typeface="Times New Roman" pitchFamily="18" charset="0"/>
              </a:rPr>
              <a:t>x</a:t>
            </a:r>
            <a:r>
              <a:rPr lang="en-US" sz="2400" dirty="0" err="1">
                <a:cs typeface="Times New Roman" pitchFamily="18" charset="0"/>
              </a:rPr>
              <a:t>’s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toString</a:t>
            </a:r>
            <a:r>
              <a:rPr lang="en-US" sz="2400" dirty="0">
                <a:cs typeface="Times New Roman" pitchFamily="18" charset="0"/>
              </a:rPr>
              <a:t> method is invoked. </a:t>
            </a:r>
            <a:r>
              <a:rPr lang="en-US" sz="2400" b="1" dirty="0">
                <a:cs typeface="Times New Roman" pitchFamily="18" charset="0"/>
              </a:rPr>
              <a:t>x</a:t>
            </a:r>
            <a:r>
              <a:rPr lang="en-US" sz="2400" dirty="0">
                <a:cs typeface="Times New Roman" pitchFamily="18" charset="0"/>
              </a:rPr>
              <a:t> may be an instance of </a:t>
            </a:r>
            <a:r>
              <a:rPr lang="en-US" sz="2400" b="1" dirty="0" err="1">
                <a:solidFill>
                  <a:srgbClr val="C00000"/>
                </a:solidFill>
                <a:cs typeface="Times New Roman" pitchFamily="18" charset="0"/>
              </a:rPr>
              <a:t>GraduateStudent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Student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Person</a:t>
            </a:r>
            <a:r>
              <a:rPr lang="en-US" sz="2400" dirty="0">
                <a:cs typeface="Times New Roman" pitchFamily="18" charset="0"/>
              </a:rPr>
              <a:t>, or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Object</a:t>
            </a:r>
            <a:r>
              <a:rPr lang="en-US" sz="2400" dirty="0">
                <a:cs typeface="Times New Roman" pitchFamily="18" charset="0"/>
              </a:rPr>
              <a:t>. </a:t>
            </a:r>
          </a:p>
          <a:p>
            <a:pPr marL="0" indent="0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 Classes </a:t>
            </a:r>
            <a:r>
              <a:rPr lang="en-US" sz="2400" b="1" dirty="0" err="1">
                <a:solidFill>
                  <a:srgbClr val="C00000"/>
                </a:solidFill>
                <a:cs typeface="Times New Roman" pitchFamily="18" charset="0"/>
              </a:rPr>
              <a:t>GraduateStudent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Student</a:t>
            </a:r>
            <a:r>
              <a:rPr lang="en-US" sz="2400" dirty="0">
                <a:solidFill>
                  <a:srgbClr val="C00000"/>
                </a:solidFill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Person</a:t>
            </a:r>
            <a:r>
              <a:rPr lang="en-US" sz="2400" dirty="0">
                <a:cs typeface="Times New Roman" pitchFamily="18" charset="0"/>
              </a:rPr>
              <a:t>, and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Object</a:t>
            </a:r>
            <a:r>
              <a:rPr lang="en-US" sz="2400" dirty="0">
                <a:cs typeface="Times New Roman" pitchFamily="18" charset="0"/>
              </a:rPr>
              <a:t> have their own implementation of the </a:t>
            </a:r>
            <a:r>
              <a:rPr lang="en-US" sz="2400" b="1" dirty="0" err="1">
                <a:cs typeface="Times New Roman" pitchFamily="18" charset="0"/>
              </a:rPr>
              <a:t>toString</a:t>
            </a:r>
            <a:r>
              <a:rPr lang="en-US" sz="2400" dirty="0">
                <a:cs typeface="Times New Roman" pitchFamily="18" charset="0"/>
              </a:rPr>
              <a:t> method. Which implementation is used will be determined </a:t>
            </a:r>
            <a:r>
              <a:rPr lang="en-US" sz="2800" b="1" dirty="0">
                <a:cs typeface="Times New Roman" pitchFamily="18" charset="0"/>
              </a:rPr>
              <a:t>dynamically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by the JVM at </a:t>
            </a:r>
            <a:r>
              <a:rPr lang="en-US" sz="2800" b="1" dirty="0">
                <a:cs typeface="Times New Roman" pitchFamily="18" charset="0"/>
              </a:rPr>
              <a:t>runtime</a:t>
            </a:r>
            <a:r>
              <a:rPr lang="en-US" sz="2400" dirty="0">
                <a:cs typeface="Times New Roman" pitchFamily="18" charset="0"/>
              </a:rPr>
              <a:t>.</a:t>
            </a: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4572000" y="1917402"/>
            <a:ext cx="4248472" cy="10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This capability is known as </a:t>
            </a: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dynamic binding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8" grpId="0" build="p" autoUpdateAnimBg="0"/>
      <p:bldP spid="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45FAD0A2-3A63-431C-A5B1-223FE6AC96DE}" type="slidenum">
              <a:rPr lang="en-US"/>
              <a:pPr/>
              <a:t>25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5572164" cy="571504"/>
          </a:xfrm>
          <a:noFill/>
          <a:ln/>
        </p:spPr>
        <p:txBody>
          <a:bodyPr/>
          <a:lstStyle/>
          <a:p>
            <a:r>
              <a:rPr lang="en-US" sz="5400" dirty="0"/>
              <a:t>Dynamic Binding</a:t>
            </a:r>
            <a:endParaRPr lang="en-US" sz="6000" b="1" dirty="0">
              <a:latin typeface="Courier" charset="0"/>
            </a:endParaRPr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0" y="4794274"/>
          <a:ext cx="91440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9" name="Picture" r:id="rId3" imgW="3715512" imgH="858012" progId="Word.Picture.8">
                  <p:embed/>
                </p:oleObj>
              </mc:Choice>
              <mc:Fallback>
                <p:oleObj name="Picture" r:id="rId3" imgW="3715512" imgH="858012" progId="Word.Picture.8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94274"/>
                        <a:ext cx="9144000" cy="2063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5860"/>
            <a:ext cx="8701118" cy="3857652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sz="3600" dirty="0">
                <a:cs typeface="Times New Roman" pitchFamily="18" charset="0"/>
              </a:rPr>
              <a:t> Dynamic binding works as follows: </a:t>
            </a:r>
          </a:p>
          <a:p>
            <a:pPr marL="400050" lvl="1" indent="0">
              <a:lnSpc>
                <a:spcPct val="90000"/>
              </a:lnSpc>
            </a:pPr>
            <a:r>
              <a:rPr lang="en-US" sz="3600" dirty="0">
                <a:cs typeface="Times New Roman" pitchFamily="18" charset="0"/>
              </a:rPr>
              <a:t> Suppose an object </a:t>
            </a:r>
            <a:r>
              <a:rPr lang="en-US" sz="3600" b="1" dirty="0">
                <a:cs typeface="Times New Roman" pitchFamily="18" charset="0"/>
              </a:rPr>
              <a:t>o</a:t>
            </a:r>
            <a:r>
              <a:rPr lang="en-US" sz="3600" dirty="0">
                <a:cs typeface="Times New Roman" pitchFamily="18" charset="0"/>
              </a:rPr>
              <a:t> is an instance of classes </a:t>
            </a:r>
            <a:r>
              <a:rPr lang="en-US" sz="3600" b="1" dirty="0">
                <a:cs typeface="Times New Roman" pitchFamily="18" charset="0"/>
              </a:rPr>
              <a:t>C</a:t>
            </a:r>
            <a:r>
              <a:rPr lang="en-US" sz="3600" b="1" baseline="-30000" dirty="0">
                <a:cs typeface="Times New Roman" pitchFamily="18" charset="0"/>
              </a:rPr>
              <a:t>1</a:t>
            </a:r>
            <a:r>
              <a:rPr lang="en-US" sz="3600" b="1" dirty="0">
                <a:cs typeface="Times New Roman" pitchFamily="18" charset="0"/>
              </a:rPr>
              <a:t>, C</a:t>
            </a:r>
            <a:r>
              <a:rPr lang="en-US" sz="3600" b="1" baseline="-30000" dirty="0">
                <a:cs typeface="Times New Roman" pitchFamily="18" charset="0"/>
              </a:rPr>
              <a:t>2</a:t>
            </a:r>
            <a:r>
              <a:rPr lang="en-US" sz="3600" b="1" dirty="0">
                <a:cs typeface="Times New Roman" pitchFamily="18" charset="0"/>
              </a:rPr>
              <a:t>, ..., C</a:t>
            </a:r>
            <a:r>
              <a:rPr lang="en-US" sz="3600" b="1" baseline="-30000" dirty="0">
                <a:cs typeface="Times New Roman" pitchFamily="18" charset="0"/>
              </a:rPr>
              <a:t>n-1</a:t>
            </a:r>
            <a:r>
              <a:rPr lang="en-US" sz="3600" dirty="0">
                <a:cs typeface="Times New Roman" pitchFamily="18" charset="0"/>
              </a:rPr>
              <a:t>, and </a:t>
            </a:r>
            <a:r>
              <a:rPr lang="en-US" sz="3600" b="1" dirty="0" err="1">
                <a:cs typeface="Times New Roman" pitchFamily="18" charset="0"/>
              </a:rPr>
              <a:t>C</a:t>
            </a:r>
            <a:r>
              <a:rPr lang="en-US" sz="3600" b="1" baseline="-30000" dirty="0" err="1">
                <a:cs typeface="Times New Roman" pitchFamily="18" charset="0"/>
              </a:rPr>
              <a:t>n</a:t>
            </a:r>
            <a:r>
              <a:rPr lang="en-US" sz="3600" dirty="0">
                <a:cs typeface="Times New Roman" pitchFamily="18" charset="0"/>
              </a:rPr>
              <a:t>, where </a:t>
            </a:r>
            <a:r>
              <a:rPr lang="en-US" sz="3600" b="1" dirty="0">
                <a:cs typeface="Times New Roman" pitchFamily="18" charset="0"/>
              </a:rPr>
              <a:t>C</a:t>
            </a:r>
            <a:r>
              <a:rPr lang="en-US" sz="3600" b="1" baseline="-30000" dirty="0">
                <a:cs typeface="Times New Roman" pitchFamily="18" charset="0"/>
              </a:rPr>
              <a:t>1</a:t>
            </a:r>
            <a:r>
              <a:rPr lang="en-US" sz="3600" dirty="0">
                <a:cs typeface="Times New Roman" pitchFamily="18" charset="0"/>
              </a:rPr>
              <a:t> is a subclass of </a:t>
            </a:r>
            <a:r>
              <a:rPr lang="en-US" sz="3600" b="1" dirty="0">
                <a:cs typeface="Times New Roman" pitchFamily="18" charset="0"/>
              </a:rPr>
              <a:t>C</a:t>
            </a:r>
            <a:r>
              <a:rPr lang="en-US" sz="3600" b="1" baseline="-30000" dirty="0">
                <a:cs typeface="Times New Roman" pitchFamily="18" charset="0"/>
              </a:rPr>
              <a:t>2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b="1" dirty="0">
                <a:cs typeface="Times New Roman" pitchFamily="18" charset="0"/>
              </a:rPr>
              <a:t>C</a:t>
            </a:r>
            <a:r>
              <a:rPr lang="en-US" sz="3600" b="1" baseline="-30000" dirty="0">
                <a:cs typeface="Times New Roman" pitchFamily="18" charset="0"/>
              </a:rPr>
              <a:t>2</a:t>
            </a:r>
            <a:r>
              <a:rPr lang="en-US" sz="3600" dirty="0">
                <a:cs typeface="Times New Roman" pitchFamily="18" charset="0"/>
              </a:rPr>
              <a:t> is a subclass of </a:t>
            </a:r>
            <a:r>
              <a:rPr lang="en-US" sz="3600" b="1" dirty="0">
                <a:cs typeface="Times New Roman" pitchFamily="18" charset="0"/>
              </a:rPr>
              <a:t>C</a:t>
            </a:r>
            <a:r>
              <a:rPr lang="en-US" sz="3600" b="1" baseline="-30000" dirty="0">
                <a:cs typeface="Times New Roman" pitchFamily="18" charset="0"/>
              </a:rPr>
              <a:t>3</a:t>
            </a:r>
            <a:r>
              <a:rPr lang="en-US" sz="3600" dirty="0">
                <a:cs typeface="Times New Roman" pitchFamily="18" charset="0"/>
              </a:rPr>
              <a:t>, ..., and </a:t>
            </a:r>
            <a:r>
              <a:rPr lang="en-US" sz="3600" b="1" dirty="0">
                <a:cs typeface="Times New Roman" pitchFamily="18" charset="0"/>
              </a:rPr>
              <a:t>C</a:t>
            </a:r>
            <a:r>
              <a:rPr lang="en-US" sz="3600" b="1" baseline="-30000" dirty="0">
                <a:cs typeface="Times New Roman" pitchFamily="18" charset="0"/>
              </a:rPr>
              <a:t>n-1</a:t>
            </a:r>
            <a:r>
              <a:rPr lang="en-US" sz="3600" dirty="0">
                <a:cs typeface="Times New Roman" pitchFamily="18" charset="0"/>
              </a:rPr>
              <a:t> is a subclass of </a:t>
            </a:r>
            <a:r>
              <a:rPr lang="en-US" sz="3600" b="1" dirty="0" err="1">
                <a:cs typeface="Times New Roman" pitchFamily="18" charset="0"/>
              </a:rPr>
              <a:t>C</a:t>
            </a:r>
            <a:r>
              <a:rPr lang="en-US" sz="3600" b="1" baseline="-30000" dirty="0" err="1">
                <a:cs typeface="Times New Roman" pitchFamily="18" charset="0"/>
              </a:rPr>
              <a:t>n</a:t>
            </a:r>
            <a:r>
              <a:rPr lang="en-US" sz="3600" dirty="0">
                <a:cs typeface="Times New Roman" pitchFamily="18" charset="0"/>
              </a:rPr>
              <a:t>. </a:t>
            </a:r>
          </a:p>
          <a:p>
            <a:pPr marL="400050" lvl="1" indent="0">
              <a:lnSpc>
                <a:spcPct val="90000"/>
              </a:lnSpc>
            </a:pP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3600" dirty="0">
                <a:cs typeface="Courier New" pitchFamily="49" charset="0"/>
              </a:rPr>
              <a:t>That is, </a:t>
            </a:r>
            <a:r>
              <a:rPr lang="en-US" sz="3600" b="1" dirty="0" err="1">
                <a:cs typeface="Times New Roman" pitchFamily="18" charset="0"/>
              </a:rPr>
              <a:t>C</a:t>
            </a:r>
            <a:r>
              <a:rPr lang="en-US" sz="3600" b="1" baseline="-30000" dirty="0" err="1">
                <a:cs typeface="Times New Roman" pitchFamily="18" charset="0"/>
              </a:rPr>
              <a:t>n</a:t>
            </a:r>
            <a:r>
              <a:rPr lang="en-US" sz="3600" dirty="0">
                <a:cs typeface="Courier New" pitchFamily="49" charset="0"/>
              </a:rPr>
              <a:t> is the most general class, and </a:t>
            </a:r>
            <a:r>
              <a:rPr lang="en-US" sz="3600" b="1" dirty="0">
                <a:cs typeface="Times New Roman" pitchFamily="18" charset="0"/>
              </a:rPr>
              <a:t>C</a:t>
            </a:r>
            <a:r>
              <a:rPr lang="en-US" sz="3600" b="1" baseline="-30000" dirty="0">
                <a:cs typeface="Times New Roman" pitchFamily="18" charset="0"/>
              </a:rPr>
              <a:t>1</a:t>
            </a:r>
            <a:r>
              <a:rPr lang="en-US" sz="3600" b="1" dirty="0">
                <a:cs typeface="Courier New" pitchFamily="49" charset="0"/>
              </a:rPr>
              <a:t> </a:t>
            </a:r>
            <a:r>
              <a:rPr lang="en-US" sz="3600" dirty="0">
                <a:cs typeface="Courier New" pitchFamily="49" charset="0"/>
              </a:rPr>
              <a:t>is the most specific class.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45FAD0A2-3A63-431C-A5B1-223FE6AC96DE}" type="slidenum">
              <a:rPr lang="en-US"/>
              <a:pPr/>
              <a:t>26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7072362" cy="571504"/>
          </a:xfrm>
          <a:noFill/>
          <a:ln/>
        </p:spPr>
        <p:txBody>
          <a:bodyPr/>
          <a:lstStyle/>
          <a:p>
            <a:r>
              <a:rPr lang="en-US" sz="5400" dirty="0"/>
              <a:t>Dynamic Binding </a:t>
            </a:r>
            <a:r>
              <a:rPr lang="en-US" sz="3600" dirty="0"/>
              <a:t>cont.</a:t>
            </a:r>
            <a:endParaRPr lang="en-US" sz="6000" b="1" dirty="0">
              <a:latin typeface="Courier" charset="0"/>
            </a:endParaRPr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0" y="4794274"/>
          <a:ext cx="91440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Picture" r:id="rId3" imgW="3715512" imgH="858012" progId="Word.Picture.8">
                  <p:embed/>
                </p:oleObj>
              </mc:Choice>
              <mc:Fallback>
                <p:oleObj name="Picture" r:id="rId3" imgW="3715512" imgH="858012" progId="Word.Picture.8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94274"/>
                        <a:ext cx="9144000" cy="2063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7298"/>
            <a:ext cx="8701118" cy="3786214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</a:pPr>
            <a:r>
              <a:rPr lang="en-US" sz="3600" dirty="0">
                <a:cs typeface="Times New Roman" pitchFamily="18" charset="0"/>
              </a:rPr>
              <a:t> Dynamic binding works as follows: </a:t>
            </a:r>
          </a:p>
          <a:p>
            <a:pPr marL="400050" lvl="1" indent="0">
              <a:lnSpc>
                <a:spcPct val="90000"/>
              </a:lnSpc>
              <a:spcAft>
                <a:spcPts val="1200"/>
              </a:spcAft>
            </a:pPr>
            <a:r>
              <a:rPr lang="en-US" sz="3200" dirty="0">
                <a:cs typeface="Times New Roman" pitchFamily="18" charset="0"/>
              </a:rPr>
              <a:t> If </a:t>
            </a:r>
            <a:r>
              <a:rPr lang="en-US" sz="3200" b="1" dirty="0">
                <a:cs typeface="Times New Roman" pitchFamily="18" charset="0"/>
              </a:rPr>
              <a:t>o</a:t>
            </a:r>
            <a:r>
              <a:rPr lang="en-US" sz="3200" dirty="0">
                <a:cs typeface="Times New Roman" pitchFamily="18" charset="0"/>
              </a:rPr>
              <a:t> invokes a method </a:t>
            </a:r>
            <a:r>
              <a:rPr lang="en-US" sz="3200" b="1" dirty="0">
                <a:cs typeface="Times New Roman" pitchFamily="18" charset="0"/>
              </a:rPr>
              <a:t>p</a:t>
            </a:r>
            <a:r>
              <a:rPr lang="en-US" sz="3200" dirty="0">
                <a:cs typeface="Times New Roman" pitchFamily="18" charset="0"/>
              </a:rPr>
              <a:t>, the </a:t>
            </a:r>
            <a:r>
              <a:rPr lang="en-US" sz="3200" b="1" dirty="0">
                <a:cs typeface="Times New Roman" pitchFamily="18" charset="0"/>
              </a:rPr>
              <a:t>JVM</a:t>
            </a:r>
            <a:r>
              <a:rPr lang="en-US" sz="3200" dirty="0">
                <a:cs typeface="Times New Roman" pitchFamily="18" charset="0"/>
              </a:rPr>
              <a:t> searches the implementation for the method </a:t>
            </a:r>
            <a:r>
              <a:rPr lang="en-US" sz="3200" b="1" dirty="0">
                <a:cs typeface="Times New Roman" pitchFamily="18" charset="0"/>
              </a:rPr>
              <a:t>p</a:t>
            </a:r>
            <a:r>
              <a:rPr lang="en-US" sz="3200" dirty="0">
                <a:cs typeface="Times New Roman" pitchFamily="18" charset="0"/>
              </a:rPr>
              <a:t> in </a:t>
            </a:r>
            <a:r>
              <a:rPr lang="en-US" sz="3200" b="1" dirty="0">
                <a:cs typeface="Times New Roman" pitchFamily="18" charset="0"/>
              </a:rPr>
              <a:t>C</a:t>
            </a:r>
            <a:r>
              <a:rPr lang="en-US" sz="3200" b="1" baseline="-30000" dirty="0">
                <a:cs typeface="Times New Roman" pitchFamily="18" charset="0"/>
              </a:rPr>
              <a:t>1</a:t>
            </a:r>
            <a:r>
              <a:rPr lang="en-US" sz="3200" b="1" dirty="0">
                <a:cs typeface="Times New Roman" pitchFamily="18" charset="0"/>
              </a:rPr>
              <a:t>, C</a:t>
            </a:r>
            <a:r>
              <a:rPr lang="en-US" sz="3200" b="1" baseline="-30000" dirty="0">
                <a:cs typeface="Times New Roman" pitchFamily="18" charset="0"/>
              </a:rPr>
              <a:t>2</a:t>
            </a:r>
            <a:r>
              <a:rPr lang="en-US" sz="3200" b="1" dirty="0">
                <a:cs typeface="Times New Roman" pitchFamily="18" charset="0"/>
              </a:rPr>
              <a:t>, ..., C</a:t>
            </a:r>
            <a:r>
              <a:rPr lang="en-US" sz="3200" b="1" baseline="-30000" dirty="0">
                <a:cs typeface="Times New Roman" pitchFamily="18" charset="0"/>
              </a:rPr>
              <a:t>n-1 </a:t>
            </a:r>
            <a:r>
              <a:rPr lang="en-US" sz="3200" dirty="0">
                <a:cs typeface="Times New Roman" pitchFamily="18" charset="0"/>
              </a:rPr>
              <a:t>and </a:t>
            </a:r>
            <a:r>
              <a:rPr lang="en-US" sz="3200" b="1" dirty="0" err="1">
                <a:cs typeface="Times New Roman" pitchFamily="18" charset="0"/>
              </a:rPr>
              <a:t>C</a:t>
            </a:r>
            <a:r>
              <a:rPr lang="en-US" sz="3200" b="1" baseline="-30000" dirty="0" err="1">
                <a:cs typeface="Times New Roman" pitchFamily="18" charset="0"/>
              </a:rPr>
              <a:t>n</a:t>
            </a:r>
            <a:r>
              <a:rPr lang="en-US" sz="3200" dirty="0">
                <a:cs typeface="Times New Roman" pitchFamily="18" charset="0"/>
              </a:rPr>
              <a:t>, in this order, until it is found. </a:t>
            </a:r>
          </a:p>
          <a:p>
            <a:pPr marL="400050" lvl="1" indent="0">
              <a:lnSpc>
                <a:spcPct val="90000"/>
              </a:lnSpc>
              <a:spcAft>
                <a:spcPts val="1200"/>
              </a:spcAft>
            </a:pP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>
                <a:cs typeface="Courier New" pitchFamily="49" charset="0"/>
              </a:rPr>
              <a:t>Once an implementation is found, the search stops and the first-found implementation is invoked.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6A502701-8034-43C4-A136-51149E9F72F4}" type="slidenum">
              <a:rPr lang="en-US"/>
              <a:pPr/>
              <a:t>27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6" y="152400"/>
            <a:ext cx="6772292" cy="685800"/>
          </a:xfrm>
          <a:noFill/>
          <a:ln/>
        </p:spPr>
        <p:txBody>
          <a:bodyPr/>
          <a:lstStyle/>
          <a:p>
            <a:r>
              <a:rPr lang="en-US" sz="5400" dirty="0">
                <a:solidFill>
                  <a:srgbClr val="C00000"/>
                </a:solidFill>
              </a:rPr>
              <a:t>Generic Programming</a:t>
            </a:r>
            <a:endParaRPr lang="en-US" sz="6000" b="1" dirty="0">
              <a:solidFill>
                <a:srgbClr val="C00000"/>
              </a:solidFill>
              <a:latin typeface="Courier" charset="0"/>
            </a:endParaRPr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366714" y="1214422"/>
            <a:ext cx="3341190" cy="2769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137160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public class Demo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  public static void main(String[] a)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    m(new </a:t>
            </a:r>
            <a:r>
              <a:rPr lang="en-US" sz="1600" dirty="0" err="1">
                <a:latin typeface="+mn-lt"/>
                <a:cs typeface="Times New Roman" pitchFamily="18" charset="0"/>
              </a:rPr>
              <a:t>GraduateStudent</a:t>
            </a:r>
            <a:r>
              <a:rPr lang="en-US" sz="1600" dirty="0">
                <a:latin typeface="+mn-lt"/>
                <a:cs typeface="Times New Roman" pitchFamily="18" charset="0"/>
              </a:rPr>
              <a:t>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    m(new Student());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    m(new Person());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    m(new Object());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  }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  public static void m(Object x){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       System.out.println(</a:t>
            </a:r>
            <a:r>
              <a:rPr lang="en-US" sz="1600" dirty="0" err="1">
                <a:latin typeface="+mn-lt"/>
                <a:cs typeface="Times New Roman" pitchFamily="18" charset="0"/>
              </a:rPr>
              <a:t>x.toString</a:t>
            </a:r>
            <a:r>
              <a:rPr lang="en-US" sz="1600" dirty="0">
                <a:latin typeface="+mn-lt"/>
                <a:cs typeface="Times New Roman" pitchFamily="18" charset="0"/>
              </a:rPr>
              <a:t>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dirty="0">
                <a:latin typeface="+mn-lt"/>
                <a:cs typeface="Times New Roman" pitchFamily="18" charset="0"/>
              </a:rPr>
              <a:t>}</a:t>
            </a:r>
          </a:p>
        </p:txBody>
      </p:sp>
      <p:sp>
        <p:nvSpPr>
          <p:cNvPr id="352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139952" y="1362428"/>
            <a:ext cx="4896544" cy="2282596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Polymorphism allows methods to be used generically for a wide range of object arguments. </a:t>
            </a:r>
          </a:p>
          <a:p>
            <a:pPr marL="0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This is known as: </a:t>
            </a:r>
          </a:p>
          <a:p>
            <a:pPr marL="0" indent="0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generic programming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571472" y="4077072"/>
            <a:ext cx="835824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If a method’s parameter type is a superclass (e.g.,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Object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), you may pass an object to this method of any of the parameter’s subclasses (e.g.,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Student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).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When 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object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(e.g.,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Student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object) is used in the method, the particular implementation of the method of the object that is invoked (e.g.,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toString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) is determined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dynamically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A39267C7-A72D-4743-ADEE-4568EFB75242}" type="slidenum">
              <a:rPr lang="en-US"/>
              <a:pPr/>
              <a:t>28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47632"/>
            <a:ext cx="5000660" cy="609600"/>
          </a:xfrm>
          <a:noFill/>
          <a:ln/>
        </p:spPr>
        <p:txBody>
          <a:bodyPr/>
          <a:lstStyle/>
          <a:p>
            <a:r>
              <a:rPr lang="en-US" sz="5400" dirty="0"/>
              <a:t>Casting Objects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33476"/>
            <a:ext cx="8686800" cy="3795722"/>
          </a:xfrm>
          <a:noFill/>
          <a:ln/>
        </p:spPr>
        <p:txBody>
          <a:bodyPr/>
          <a:lstStyle/>
          <a:p>
            <a:pPr marL="0" indent="0">
              <a:tabLst>
                <a:tab pos="57150" algn="l"/>
                <a:tab pos="285750" algn="l"/>
              </a:tabLst>
            </a:pPr>
            <a:r>
              <a:rPr lang="en-US" sz="2800" i="1" dirty="0">
                <a:cs typeface="Courier New" pitchFamily="49" charset="0"/>
              </a:rPr>
              <a:t> </a:t>
            </a:r>
            <a:r>
              <a:rPr lang="en-US" sz="2800" b="1" dirty="0">
                <a:cs typeface="Courier New" pitchFamily="49" charset="0"/>
              </a:rPr>
              <a:t>Casting</a:t>
            </a:r>
            <a:r>
              <a:rPr lang="en-US" sz="2800" dirty="0">
                <a:cs typeface="Courier New" pitchFamily="49" charset="0"/>
              </a:rPr>
              <a:t> can also be used to convert an object of one class type to another </a:t>
            </a:r>
            <a:r>
              <a:rPr lang="en-US" sz="2800" b="1" dirty="0">
                <a:cs typeface="Courier New" pitchFamily="49" charset="0"/>
              </a:rPr>
              <a:t>within an inheritance hierarchy</a:t>
            </a:r>
            <a:r>
              <a:rPr lang="en-US" sz="2800" dirty="0">
                <a:cs typeface="Courier New" pitchFamily="49" charset="0"/>
              </a:rPr>
              <a:t>. </a:t>
            </a:r>
          </a:p>
          <a:p>
            <a:pPr marL="628650" lvl="1" indent="-171450" algn="ctr">
              <a:buFontTx/>
              <a:buNone/>
              <a:tabLst>
                <a:tab pos="57150" algn="l"/>
                <a:tab pos="285750" algn="l"/>
              </a:tabLst>
            </a:pPr>
            <a:r>
              <a:rPr lang="en-US" sz="3200" b="1" dirty="0">
                <a:cs typeface="Times New Roman" pitchFamily="18" charset="0"/>
              </a:rPr>
              <a:t>m(  </a:t>
            </a:r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new Student()</a:t>
            </a:r>
            <a:r>
              <a:rPr lang="en-US" sz="3200" b="1" dirty="0">
                <a:cs typeface="Times New Roman" pitchFamily="18" charset="0"/>
              </a:rPr>
              <a:t>  );</a:t>
            </a:r>
          </a:p>
          <a:p>
            <a:pPr marL="0" indent="0" algn="ctr">
              <a:spcBef>
                <a:spcPct val="0"/>
              </a:spcBef>
              <a:buClrTx/>
              <a:buSzTx/>
              <a:buFontTx/>
              <a:buNone/>
              <a:tabLst>
                <a:tab pos="57150" algn="l"/>
                <a:tab pos="285750" algn="l"/>
              </a:tabLst>
            </a:pPr>
            <a:endParaRPr lang="en-US" sz="1400" dirty="0"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tabLst>
                <a:tab pos="57150" algn="l"/>
                <a:tab pos="285750" algn="l"/>
              </a:tabLst>
            </a:pPr>
            <a:r>
              <a:rPr lang="en-US" sz="2800" dirty="0">
                <a:cs typeface="Courier New" pitchFamily="49" charset="0"/>
              </a:rPr>
              <a:t>assigns the object </a:t>
            </a:r>
            <a:r>
              <a:rPr lang="en-US" sz="2800" b="1" dirty="0">
                <a:cs typeface="Courier New" pitchFamily="49" charset="0"/>
              </a:rPr>
              <a:t>new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b="1" dirty="0">
                <a:cs typeface="Courier New" pitchFamily="49" charset="0"/>
              </a:rPr>
              <a:t>Student() </a:t>
            </a:r>
            <a:r>
              <a:rPr lang="en-US" sz="2800" dirty="0">
                <a:cs typeface="Courier New" pitchFamily="49" charset="0"/>
              </a:rPr>
              <a:t>to a parameter of the </a:t>
            </a:r>
            <a:r>
              <a:rPr lang="en-US" sz="2800" b="1" dirty="0">
                <a:cs typeface="Courier New" pitchFamily="49" charset="0"/>
              </a:rPr>
              <a:t>Object</a:t>
            </a:r>
            <a:r>
              <a:rPr lang="en-US" sz="2800" dirty="0">
                <a:cs typeface="Courier New" pitchFamily="49" charset="0"/>
              </a:rPr>
              <a:t> type. This statement is equivalent to:</a:t>
            </a:r>
          </a:p>
          <a:p>
            <a:pPr marL="0" indent="0" algn="ctr">
              <a:spcBef>
                <a:spcPct val="0"/>
              </a:spcBef>
              <a:buClrTx/>
              <a:buSzTx/>
              <a:buFontTx/>
              <a:buNone/>
              <a:tabLst>
                <a:tab pos="57150" algn="l"/>
                <a:tab pos="285750" algn="l"/>
              </a:tabLst>
            </a:pPr>
            <a:endParaRPr lang="en-US" sz="1100" dirty="0">
              <a:cs typeface="Courier New" pitchFamily="49" charset="0"/>
            </a:endParaRPr>
          </a:p>
          <a:p>
            <a:pPr marL="628650" lvl="1" indent="-171450">
              <a:buFontTx/>
              <a:buNone/>
              <a:tabLst>
                <a:tab pos="57150" algn="l"/>
                <a:tab pos="285750" algn="l"/>
              </a:tabLst>
            </a:pPr>
            <a:r>
              <a:rPr lang="en-US" b="1" dirty="0">
                <a:cs typeface="Times New Roman" pitchFamily="18" charset="0"/>
              </a:rPr>
              <a:t>Object </a:t>
            </a: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o</a:t>
            </a:r>
            <a:r>
              <a:rPr lang="en-US" b="1" dirty="0">
                <a:cs typeface="Times New Roman" pitchFamily="18" charset="0"/>
              </a:rPr>
              <a:t> = new Student(); </a:t>
            </a:r>
            <a:r>
              <a:rPr lang="en-US" sz="2400" b="1" dirty="0">
                <a:solidFill>
                  <a:srgbClr val="C00000"/>
                </a:solidFill>
                <a:cs typeface="Times New Roman" pitchFamily="18" charset="0"/>
              </a:rPr>
              <a:t>// Implicit casting</a:t>
            </a:r>
            <a:endParaRPr lang="en-US" b="1" dirty="0">
              <a:solidFill>
                <a:srgbClr val="C00000"/>
              </a:solidFill>
              <a:cs typeface="Times New Roman" pitchFamily="18" charset="0"/>
            </a:endParaRPr>
          </a:p>
          <a:p>
            <a:pPr marL="628650" lvl="1" indent="-171450">
              <a:buFontTx/>
              <a:buNone/>
              <a:tabLst>
                <a:tab pos="57150" algn="l"/>
                <a:tab pos="285750" algn="l"/>
              </a:tabLst>
            </a:pPr>
            <a:r>
              <a:rPr lang="en-US" b="1" dirty="0">
                <a:cs typeface="Times New Roman" pitchFamily="18" charset="0"/>
              </a:rPr>
              <a:t>m( </a:t>
            </a:r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o</a:t>
            </a:r>
            <a:r>
              <a:rPr lang="en-US" b="1" dirty="0">
                <a:cs typeface="Times New Roman" pitchFamily="18" charset="0"/>
              </a:rPr>
              <a:t> );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1000100" y="5214950"/>
            <a:ext cx="76867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cs typeface="Courier New" pitchFamily="49" charset="0"/>
              </a:rPr>
              <a:t>The statement </a:t>
            </a:r>
            <a:r>
              <a:rPr lang="en-US" sz="2400" b="1" dirty="0">
                <a:cs typeface="Courier New" pitchFamily="49" charset="0"/>
              </a:rPr>
              <a:t>Object o = new Student(), </a:t>
            </a:r>
            <a:r>
              <a:rPr lang="en-US" sz="2400" dirty="0">
                <a:cs typeface="Courier New" pitchFamily="49" charset="0"/>
              </a:rPr>
              <a:t>known as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implicit casting, </a:t>
            </a:r>
            <a:r>
              <a:rPr lang="en-US" sz="2400" dirty="0">
                <a:cs typeface="Courier New" pitchFamily="49" charset="0"/>
              </a:rPr>
              <a:t>is legal because an instance of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Student</a:t>
            </a:r>
            <a:r>
              <a:rPr lang="en-US" sz="2400" dirty="0">
                <a:cs typeface="Courier New" pitchFamily="49" charset="0"/>
              </a:rPr>
              <a:t> is automatically an instance of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Object</a:t>
            </a:r>
            <a:r>
              <a:rPr lang="en-US" sz="2400" dirty="0">
                <a:cs typeface="Courier New" pitchFamily="49" charset="0"/>
              </a:rPr>
              <a:t>.</a:t>
            </a:r>
          </a:p>
        </p:txBody>
      </p:sp>
      <p:sp>
        <p:nvSpPr>
          <p:cNvPr id="330757" name="Line 5"/>
          <p:cNvSpPr>
            <a:spLocks noChangeShapeType="1"/>
          </p:cNvSpPr>
          <p:nvPr/>
        </p:nvSpPr>
        <p:spPr bwMode="auto">
          <a:xfrm flipH="1" flipV="1">
            <a:off x="2214546" y="4357694"/>
            <a:ext cx="1285884" cy="857256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 autoUpdateAnimBg="0"/>
      <p:bldP spid="3307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2067BF58-67D6-4664-8271-3D54C69EBFFE}" type="slidenum">
              <a:rPr lang="en-US"/>
              <a:pPr/>
              <a:t>29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47632"/>
            <a:ext cx="7772400" cy="609600"/>
          </a:xfrm>
          <a:noFill/>
          <a:ln/>
        </p:spPr>
        <p:txBody>
          <a:bodyPr/>
          <a:lstStyle/>
          <a:p>
            <a:r>
              <a:rPr lang="en-US" sz="5400" dirty="0"/>
              <a:t>Why Casting is Necessary?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2984"/>
            <a:ext cx="8763000" cy="5257816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tabLst>
                <a:tab pos="57150" algn="l"/>
                <a:tab pos="285750" algn="l"/>
              </a:tabLst>
            </a:pPr>
            <a:r>
              <a:rPr lang="en-US" sz="2800" dirty="0">
                <a:cs typeface="Courier New" pitchFamily="49" charset="0"/>
              </a:rPr>
              <a:t> Suppose you want to assign the object reference </a:t>
            </a:r>
            <a:r>
              <a:rPr lang="en-US" b="1" dirty="0">
                <a:solidFill>
                  <a:srgbClr val="C00000"/>
                </a:solidFill>
                <a:cs typeface="Courier New" pitchFamily="49" charset="0"/>
              </a:rPr>
              <a:t>o</a:t>
            </a:r>
            <a:r>
              <a:rPr lang="en-US" sz="2800" dirty="0">
                <a:cs typeface="Courier New" pitchFamily="49" charset="0"/>
              </a:rPr>
              <a:t> to a variable of the </a:t>
            </a: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Student</a:t>
            </a:r>
            <a:r>
              <a:rPr lang="en-US" sz="2800" dirty="0">
                <a:cs typeface="Courier New" pitchFamily="49" charset="0"/>
              </a:rPr>
              <a:t> type using the following statement: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tabLst>
                <a:tab pos="57150" algn="l"/>
                <a:tab pos="285750" algn="l"/>
              </a:tabLst>
            </a:pPr>
            <a:endParaRPr lang="en-US" sz="1400" dirty="0">
              <a:cs typeface="Courier New" pitchFamily="49" charset="0"/>
            </a:endParaRPr>
          </a:p>
          <a:p>
            <a:pPr marL="628650" lvl="1" indent="-171450" algn="ctr">
              <a:lnSpc>
                <a:spcPct val="90000"/>
              </a:lnSpc>
              <a:buNone/>
              <a:tabLst>
                <a:tab pos="57150" algn="l"/>
                <a:tab pos="285750" algn="l"/>
              </a:tabLst>
            </a:pPr>
            <a:r>
              <a:rPr lang="en-US" b="1" dirty="0">
                <a:solidFill>
                  <a:srgbClr val="C00000"/>
                </a:solidFill>
                <a:cs typeface="Courier New" pitchFamily="49" charset="0"/>
              </a:rPr>
              <a:t>Student  b  =  o ;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    </a:t>
            </a:r>
            <a:r>
              <a:rPr lang="en-US" sz="2400" dirty="0">
                <a:cs typeface="Courier New" pitchFamily="49" charset="0"/>
              </a:rPr>
              <a:t>// A compile error would occur. </a:t>
            </a:r>
            <a:endParaRPr lang="en-US" sz="2400" b="1" dirty="0"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tabLst>
                <a:tab pos="57150" algn="l"/>
                <a:tab pos="285750" algn="l"/>
              </a:tabLst>
            </a:pPr>
            <a:endParaRPr lang="en-US" sz="1600" dirty="0"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tabLst>
                <a:tab pos="57150" algn="l"/>
                <a:tab pos="285750" algn="l"/>
              </a:tabLst>
            </a:pPr>
            <a:r>
              <a:rPr lang="en-US" sz="2800" dirty="0">
                <a:cs typeface="Courier New" pitchFamily="49" charset="0"/>
              </a:rPr>
              <a:t> Why does the statement </a:t>
            </a: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Object o = new Student()</a:t>
            </a:r>
            <a:r>
              <a:rPr lang="en-US" sz="2800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sz="2800" dirty="0">
                <a:cs typeface="Courier New" pitchFamily="49" charset="0"/>
              </a:rPr>
              <a:t>work and the statement </a:t>
            </a: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Student b = o </a:t>
            </a:r>
            <a:r>
              <a:rPr lang="en-US" sz="2800" dirty="0">
                <a:cs typeface="Courier New" pitchFamily="49" charset="0"/>
              </a:rPr>
              <a:t>doesn’t? </a:t>
            </a:r>
          </a:p>
          <a:p>
            <a:pPr marL="400050" lvl="1" indent="0">
              <a:lnSpc>
                <a:spcPct val="90000"/>
              </a:lnSpc>
              <a:spcBef>
                <a:spcPct val="0"/>
              </a:spcBef>
              <a:tabLst>
                <a:tab pos="57150" algn="l"/>
                <a:tab pos="285750" algn="l"/>
              </a:tabLst>
            </a:pPr>
            <a:r>
              <a:rPr lang="en-US" sz="3200" dirty="0">
                <a:cs typeface="Courier New" pitchFamily="49" charset="0"/>
              </a:rPr>
              <a:t> This is because a </a:t>
            </a:r>
            <a:r>
              <a:rPr lang="en-US" sz="3200" b="1" dirty="0">
                <a:solidFill>
                  <a:srgbClr val="C00000"/>
                </a:solidFill>
                <a:cs typeface="Courier New" pitchFamily="49" charset="0"/>
              </a:rPr>
              <a:t>Student</a:t>
            </a:r>
            <a:r>
              <a:rPr lang="en-US" sz="3200" dirty="0">
                <a:cs typeface="Courier New" pitchFamily="49" charset="0"/>
              </a:rPr>
              <a:t> object is always an instance of </a:t>
            </a:r>
            <a:r>
              <a:rPr lang="en-US" sz="3200" b="1" dirty="0">
                <a:solidFill>
                  <a:srgbClr val="C00000"/>
                </a:solidFill>
                <a:cs typeface="Courier New" pitchFamily="49" charset="0"/>
              </a:rPr>
              <a:t>Object</a:t>
            </a:r>
            <a:r>
              <a:rPr lang="en-US" sz="3200" dirty="0">
                <a:cs typeface="Courier New" pitchFamily="49" charset="0"/>
              </a:rPr>
              <a:t>, but an </a:t>
            </a:r>
            <a:r>
              <a:rPr lang="en-US" sz="3200" b="1" dirty="0">
                <a:solidFill>
                  <a:srgbClr val="C00000"/>
                </a:solidFill>
                <a:cs typeface="Courier New" pitchFamily="49" charset="0"/>
              </a:rPr>
              <a:t>Object</a:t>
            </a:r>
            <a:r>
              <a:rPr lang="en-US" sz="3200" dirty="0">
                <a:cs typeface="Courier New" pitchFamily="49" charset="0"/>
              </a:rPr>
              <a:t> is not necessarily an instance of </a:t>
            </a:r>
            <a:r>
              <a:rPr lang="en-US" sz="3200" b="1" dirty="0">
                <a:solidFill>
                  <a:srgbClr val="C00000"/>
                </a:solidFill>
                <a:cs typeface="Courier New" pitchFamily="49" charset="0"/>
              </a:rPr>
              <a:t>Student</a:t>
            </a:r>
            <a:r>
              <a:rPr lang="en-US" sz="3200" dirty="0">
                <a:cs typeface="Courier New" pitchFamily="49" charset="0"/>
              </a:rPr>
              <a:t>. </a:t>
            </a:r>
          </a:p>
          <a:p>
            <a:pPr marL="400050" lvl="1" indent="0">
              <a:lnSpc>
                <a:spcPct val="90000"/>
              </a:lnSpc>
              <a:spcBef>
                <a:spcPct val="0"/>
              </a:spcBef>
              <a:tabLst>
                <a:tab pos="57150" algn="l"/>
                <a:tab pos="285750" algn="l"/>
              </a:tabLst>
            </a:pPr>
            <a:r>
              <a:rPr lang="en-US" sz="3200" dirty="0">
                <a:cs typeface="Courier New" pitchFamily="49" charset="0"/>
              </a:rPr>
              <a:t> Even though you can see that </a:t>
            </a:r>
            <a:r>
              <a:rPr lang="en-US" sz="3200" b="1" dirty="0">
                <a:solidFill>
                  <a:srgbClr val="C00000"/>
                </a:solidFill>
                <a:cs typeface="Courier New" pitchFamily="49" charset="0"/>
              </a:rPr>
              <a:t>o</a:t>
            </a:r>
            <a:r>
              <a:rPr lang="en-US" sz="3200" b="1" dirty="0">
                <a:cs typeface="Courier New" pitchFamily="49" charset="0"/>
              </a:rPr>
              <a:t> </a:t>
            </a:r>
            <a:r>
              <a:rPr lang="en-US" sz="3200" dirty="0">
                <a:cs typeface="Courier New" pitchFamily="49" charset="0"/>
              </a:rPr>
              <a:t>is really a </a:t>
            </a:r>
            <a:r>
              <a:rPr lang="en-US" sz="3200" b="1" dirty="0">
                <a:solidFill>
                  <a:srgbClr val="C00000"/>
                </a:solidFill>
                <a:cs typeface="Courier New" pitchFamily="49" charset="0"/>
              </a:rPr>
              <a:t>Student</a:t>
            </a:r>
            <a:r>
              <a:rPr lang="en-US" sz="3200" dirty="0">
                <a:cs typeface="Courier New" pitchFamily="49" charset="0"/>
              </a:rPr>
              <a:t> object, the compiler is not so clever to know it.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CE607A44-F224-42AA-AE5A-AF2049422DD6}" type="slidenum">
              <a:rPr lang="en-US"/>
              <a:pPr/>
              <a:t>3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28600"/>
            <a:ext cx="8401080" cy="628632"/>
          </a:xfrm>
        </p:spPr>
        <p:txBody>
          <a:bodyPr/>
          <a:lstStyle/>
          <a:p>
            <a:r>
              <a:rPr lang="en-US" sz="5400" dirty="0"/>
              <a:t>Superclasses and Subclasses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0" y="14636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07214" name="Rectangle 14"/>
          <p:cNvSpPr>
            <a:spLocks noChangeArrowheads="1"/>
          </p:cNvSpPr>
          <p:nvPr/>
        </p:nvSpPr>
        <p:spPr bwMode="auto">
          <a:xfrm>
            <a:off x="0" y="11239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graphicFrame>
        <p:nvGraphicFramePr>
          <p:cNvPr id="307213" name="Object 13"/>
          <p:cNvGraphicFramePr>
            <a:graphicFrameLocks noChangeAspect="1"/>
          </p:cNvGraphicFramePr>
          <p:nvPr/>
        </p:nvGraphicFramePr>
        <p:xfrm>
          <a:off x="1625617" y="1076550"/>
          <a:ext cx="5661027" cy="578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Picture" r:id="rId3" imgW="4526280" imgH="4608576" progId="Word.Picture.8">
                  <p:embed/>
                </p:oleObj>
              </mc:Choice>
              <mc:Fallback>
                <p:oleObj name="Picture" r:id="rId3" imgW="4526280" imgH="4608576" progId="Word.Picture.8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17" y="1076550"/>
                        <a:ext cx="5661027" cy="57814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2067BF58-67D6-4664-8271-3D54C69EBFFE}" type="slidenum">
              <a:rPr lang="en-US"/>
              <a:pPr/>
              <a:t>30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60648"/>
            <a:ext cx="7772400" cy="668022"/>
          </a:xfrm>
          <a:noFill/>
          <a:ln/>
        </p:spPr>
        <p:txBody>
          <a:bodyPr/>
          <a:lstStyle/>
          <a:p>
            <a:r>
              <a:rPr lang="en-US" sz="5400" dirty="0"/>
              <a:t>Why Casting Is Necessary?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5860"/>
            <a:ext cx="8763000" cy="4714908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tabLst>
                <a:tab pos="57150" algn="l"/>
                <a:tab pos="285750" algn="l"/>
              </a:tabLst>
            </a:pPr>
            <a:r>
              <a:rPr lang="en-US" sz="3600" dirty="0">
                <a:cs typeface="Courier New" pitchFamily="49" charset="0"/>
              </a:rPr>
              <a:t> To tell the compiler that </a:t>
            </a:r>
            <a:r>
              <a:rPr lang="en-US" sz="3600" b="1" dirty="0">
                <a:solidFill>
                  <a:srgbClr val="C00000"/>
                </a:solidFill>
                <a:cs typeface="Courier New" pitchFamily="49" charset="0"/>
              </a:rPr>
              <a:t>o</a:t>
            </a:r>
            <a:r>
              <a:rPr lang="en-US" sz="3600" dirty="0">
                <a:cs typeface="Courier New" pitchFamily="49" charset="0"/>
              </a:rPr>
              <a:t> is a </a:t>
            </a:r>
            <a:r>
              <a:rPr lang="en-US" sz="3600" b="1" dirty="0">
                <a:solidFill>
                  <a:srgbClr val="C00000"/>
                </a:solidFill>
                <a:cs typeface="Courier New" pitchFamily="49" charset="0"/>
              </a:rPr>
              <a:t>Student</a:t>
            </a:r>
            <a:r>
              <a:rPr lang="en-US" sz="3600" dirty="0">
                <a:cs typeface="Courier New" pitchFamily="49" charset="0"/>
              </a:rPr>
              <a:t> object, use an </a:t>
            </a: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explicit casting</a:t>
            </a:r>
            <a:r>
              <a:rPr lang="en-US" sz="3600" dirty="0">
                <a:cs typeface="Courier New" pitchFamily="49" charset="0"/>
              </a:rPr>
              <a:t>.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tabLst>
                <a:tab pos="57150" algn="l"/>
                <a:tab pos="285750" algn="l"/>
              </a:tabLst>
            </a:pPr>
            <a:r>
              <a:rPr lang="en-US" sz="3600" dirty="0">
                <a:cs typeface="Courier New" pitchFamily="49" charset="0"/>
              </a:rPr>
              <a:t> The syntax is similar to the one used for casting among primitive data types.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tabLst>
                <a:tab pos="57150" algn="l"/>
                <a:tab pos="285750" algn="l"/>
              </a:tabLst>
            </a:pPr>
            <a:r>
              <a:rPr lang="en-US" sz="3600" dirty="0">
                <a:cs typeface="Courier New" pitchFamily="49" charset="0"/>
              </a:rPr>
              <a:t> Enclose the target object type in parentheses and place it before the object to be cast, as follows:</a:t>
            </a:r>
          </a:p>
          <a:p>
            <a:pPr marL="628650" lvl="1" indent="-171450">
              <a:lnSpc>
                <a:spcPct val="90000"/>
              </a:lnSpc>
              <a:spcAft>
                <a:spcPts val="1200"/>
              </a:spcAft>
              <a:buNone/>
              <a:tabLst>
                <a:tab pos="57150" algn="l"/>
                <a:tab pos="285750" algn="l"/>
              </a:tabLst>
            </a:pPr>
            <a:r>
              <a:rPr lang="en-US" sz="4000" b="1" dirty="0">
                <a:solidFill>
                  <a:srgbClr val="C00000"/>
                </a:solidFill>
                <a:cs typeface="Courier New" pitchFamily="49" charset="0"/>
              </a:rPr>
              <a:t>Student b = (Student) o ; </a:t>
            </a:r>
            <a:r>
              <a:rPr lang="en-US" dirty="0">
                <a:cs typeface="Courier New" pitchFamily="49" charset="0"/>
              </a:rPr>
              <a:t>//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Explicit casting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cnx.org/content/m11709/latest/i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4500570"/>
            <a:ext cx="6220452" cy="2286016"/>
          </a:xfrm>
          <a:prstGeom prst="rect">
            <a:avLst/>
          </a:prstGeom>
          <a:noFill/>
        </p:spPr>
      </p:pic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B5328754-23DF-4EA2-B733-E7125A83D802}" type="slidenum">
              <a:rPr lang="en-US"/>
              <a:pPr/>
              <a:t>31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04800"/>
            <a:ext cx="8501122" cy="623870"/>
          </a:xfrm>
          <a:noFill/>
          <a:ln/>
        </p:spPr>
        <p:txBody>
          <a:bodyPr/>
          <a:lstStyle/>
          <a:p>
            <a:r>
              <a:rPr lang="en-US" dirty="0"/>
              <a:t>Casting from Superclass to Subclass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14422"/>
            <a:ext cx="8643998" cy="3786214"/>
          </a:xfrm>
          <a:noFill/>
          <a:ln/>
        </p:spPr>
        <p:txBody>
          <a:bodyPr/>
          <a:lstStyle/>
          <a:p>
            <a:pPr marL="0" indent="0"/>
            <a:r>
              <a:rPr lang="en-US" dirty="0"/>
              <a:t> Explicit casting </a:t>
            </a:r>
            <a:r>
              <a:rPr lang="en-US" b="1" dirty="0"/>
              <a:t>must</a:t>
            </a:r>
            <a:r>
              <a:rPr lang="en-US" dirty="0"/>
              <a:t> be used when casting an object from a superclass to a subclass. </a:t>
            </a:r>
          </a:p>
          <a:p>
            <a:pPr lvl="1">
              <a:spcBef>
                <a:spcPts val="6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Fruit fruit = new Apple(); </a:t>
            </a:r>
          </a:p>
          <a:p>
            <a:pPr lvl="1">
              <a:spcBef>
                <a:spcPts val="6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Apple a = (Apple) fruit;</a:t>
            </a:r>
          </a:p>
          <a:p>
            <a:pPr lvl="1">
              <a:spcBef>
                <a:spcPts val="6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Orange o = (Orange) fruit;</a:t>
            </a:r>
          </a:p>
          <a:p>
            <a:pPr marL="0" indent="0"/>
            <a:r>
              <a:rPr lang="en-US" dirty="0"/>
              <a:t> This type of casting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not </a:t>
            </a:r>
            <a:r>
              <a:rPr lang="en-US" dirty="0"/>
              <a:t>always succeed.</a:t>
            </a:r>
            <a:endParaRPr lang="en-US" sz="3600" dirty="0"/>
          </a:p>
        </p:txBody>
      </p:sp>
      <p:sp>
        <p:nvSpPr>
          <p:cNvPr id="6" name="Curved Right Arrow 5"/>
          <p:cNvSpPr/>
          <p:nvPr/>
        </p:nvSpPr>
        <p:spPr>
          <a:xfrm rot="10115991">
            <a:off x="4906358" y="3359385"/>
            <a:ext cx="648827" cy="5565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B374FB85-C7AA-46B6-A5A6-020915D756F2}" type="slidenum">
              <a:rPr lang="en-US"/>
              <a:pPr/>
              <a:t>32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14290"/>
            <a:ext cx="7772400" cy="642942"/>
          </a:xfrm>
          <a:noFill/>
          <a:ln/>
        </p:spPr>
        <p:txBody>
          <a:bodyPr/>
          <a:lstStyle/>
          <a:p>
            <a:r>
              <a:rPr lang="en-US" sz="4800" dirty="0"/>
              <a:t>The </a:t>
            </a:r>
            <a:r>
              <a:rPr lang="en-US" sz="6000" dirty="0" err="1">
                <a:solidFill>
                  <a:srgbClr val="C00000"/>
                </a:solidFill>
              </a:rPr>
              <a:t>instanceof</a:t>
            </a:r>
            <a:r>
              <a:rPr lang="en-US" sz="6600" dirty="0"/>
              <a:t> </a:t>
            </a:r>
            <a:r>
              <a:rPr lang="en-US" sz="4800" dirty="0"/>
              <a:t>Operator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429684" cy="1285884"/>
          </a:xfrm>
          <a:noFill/>
          <a:ln/>
        </p:spPr>
        <p:txBody>
          <a:bodyPr/>
          <a:lstStyle/>
          <a:p>
            <a:pPr marL="0" indent="0"/>
            <a:r>
              <a:rPr lang="en-US" sz="3600" dirty="0"/>
              <a:t> Use the </a:t>
            </a:r>
            <a:r>
              <a:rPr lang="en-US" sz="3600" b="1" dirty="0" err="1">
                <a:solidFill>
                  <a:srgbClr val="C00000"/>
                </a:solidFill>
              </a:rPr>
              <a:t>instanceof</a:t>
            </a:r>
            <a:r>
              <a:rPr lang="en-US" sz="3600" dirty="0"/>
              <a:t> operator to test whether an object is an instance of a class:</a:t>
            </a:r>
          </a:p>
          <a:p>
            <a:pPr marL="0" indent="0">
              <a:buFont typeface="Monotype Sorts" pitchFamily="2" charset="2"/>
              <a:buNone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077808" y="2636912"/>
            <a:ext cx="7382624" cy="36625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  <a:buFontTx/>
              <a:buNone/>
            </a:pPr>
            <a:r>
              <a:rPr lang="en-US" sz="2800" dirty="0">
                <a:latin typeface="+mn-lt"/>
              </a:rPr>
              <a:t>Object  </a:t>
            </a:r>
            <a:r>
              <a:rPr lang="en-US" sz="2800" dirty="0" err="1">
                <a:latin typeface="+mn-lt"/>
              </a:rPr>
              <a:t>myObject</a:t>
            </a:r>
            <a:r>
              <a:rPr lang="en-US" sz="2800" dirty="0">
                <a:latin typeface="+mn-lt"/>
              </a:rPr>
              <a:t> = new Circle();</a:t>
            </a:r>
          </a:p>
          <a:p>
            <a:pPr lvl="1">
              <a:spcAft>
                <a:spcPts val="600"/>
              </a:spcAft>
              <a:buFontTx/>
              <a:buNone/>
            </a:pPr>
            <a:r>
              <a:rPr lang="en-US" sz="1600" dirty="0">
                <a:latin typeface="+mn-lt"/>
              </a:rPr>
              <a:t>:</a:t>
            </a:r>
          </a:p>
          <a:p>
            <a:pPr lvl="1">
              <a:spcAft>
                <a:spcPts val="600"/>
              </a:spcAft>
              <a:buFontTx/>
              <a:buNone/>
            </a:pPr>
            <a:r>
              <a:rPr lang="en-US" sz="2000" dirty="0">
                <a:latin typeface="+mn-lt"/>
              </a:rPr>
              <a:t>// Perform casting if </a:t>
            </a:r>
            <a:r>
              <a:rPr lang="en-US" sz="2000" dirty="0" err="1">
                <a:latin typeface="+mn-lt"/>
              </a:rPr>
              <a:t>myObject</a:t>
            </a:r>
            <a:r>
              <a:rPr lang="en-US" sz="2000" dirty="0">
                <a:latin typeface="+mn-lt"/>
              </a:rPr>
              <a:t> is an instance of Circle</a:t>
            </a:r>
          </a:p>
          <a:p>
            <a:pPr lvl="1">
              <a:spcAft>
                <a:spcPts val="600"/>
              </a:spcAft>
              <a:buFontTx/>
              <a:buNone/>
            </a:pPr>
            <a:r>
              <a:rPr lang="en-US" sz="2800" dirty="0">
                <a:latin typeface="+mn-lt"/>
              </a:rPr>
              <a:t>if (</a:t>
            </a:r>
            <a:r>
              <a:rPr lang="en-US" sz="2800" dirty="0" err="1">
                <a:latin typeface="+mn-lt"/>
              </a:rPr>
              <a:t>myObject</a:t>
            </a:r>
            <a:r>
              <a:rPr lang="en-US" sz="2800" dirty="0">
                <a:latin typeface="+mn-lt"/>
              </a:rPr>
              <a:t>   </a:t>
            </a:r>
            <a:r>
              <a:rPr lang="en-US" sz="4000" b="1" dirty="0" err="1">
                <a:solidFill>
                  <a:srgbClr val="C00000"/>
                </a:solidFill>
                <a:latin typeface="+mn-lt"/>
              </a:rPr>
              <a:t>instanceof</a:t>
            </a:r>
            <a:r>
              <a:rPr lang="en-US" sz="4000" dirty="0">
                <a:latin typeface="+mn-lt"/>
              </a:rPr>
              <a:t>   </a:t>
            </a:r>
            <a:r>
              <a:rPr lang="en-US" sz="2800" dirty="0">
                <a:latin typeface="+mn-lt"/>
              </a:rPr>
              <a:t>Circle) {</a:t>
            </a:r>
          </a:p>
          <a:p>
            <a:pPr lvl="1">
              <a:spcAft>
                <a:spcPts val="600"/>
              </a:spcAft>
              <a:buFontTx/>
              <a:buNone/>
            </a:pPr>
            <a:r>
              <a:rPr lang="en-US" sz="2800" dirty="0">
                <a:latin typeface="+mn-lt"/>
              </a:rPr>
              <a:t>  </a:t>
            </a:r>
            <a:r>
              <a:rPr lang="en-US" sz="2800" dirty="0" err="1">
                <a:latin typeface="+mn-lt"/>
              </a:rPr>
              <a:t>System.out.println</a:t>
            </a:r>
            <a:r>
              <a:rPr lang="en-US" sz="2800" dirty="0">
                <a:latin typeface="+mn-lt"/>
              </a:rPr>
              <a:t>("The circle diameter is " + </a:t>
            </a:r>
          </a:p>
          <a:p>
            <a:pPr lvl="1">
              <a:spcAft>
                <a:spcPts val="600"/>
              </a:spcAft>
              <a:buFontTx/>
              <a:buNone/>
            </a:pPr>
            <a:r>
              <a:rPr lang="en-US" sz="2800" dirty="0">
                <a:latin typeface="+mn-lt"/>
              </a:rPr>
              <a:t>    (  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+mn-lt"/>
              </a:rPr>
              <a:t>Circle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)</a:t>
            </a:r>
            <a:r>
              <a:rPr lang="en-US" sz="2800" dirty="0" err="1">
                <a:latin typeface="+mn-lt"/>
              </a:rPr>
              <a:t>myObject</a:t>
            </a:r>
            <a:r>
              <a:rPr lang="en-US" sz="2800" dirty="0">
                <a:latin typeface="+mn-lt"/>
              </a:rPr>
              <a:t>).</a:t>
            </a:r>
            <a:r>
              <a:rPr lang="en-US" sz="2800" dirty="0" err="1">
                <a:latin typeface="+mn-lt"/>
              </a:rPr>
              <a:t>getDiameter</a:t>
            </a:r>
            <a:r>
              <a:rPr lang="en-US" sz="2800" dirty="0">
                <a:latin typeface="+mn-lt"/>
              </a:rPr>
              <a:t>()   );</a:t>
            </a:r>
          </a:p>
          <a:p>
            <a:pPr lvl="1">
              <a:spcAft>
                <a:spcPts val="600"/>
              </a:spcAft>
              <a:buFontTx/>
              <a:buNone/>
            </a:pPr>
            <a:r>
              <a:rPr lang="en-US" sz="28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2D5F97D1-5230-42A6-9BFF-5B8353B56293}" type="slidenum">
              <a:rPr lang="en-US"/>
              <a:pPr/>
              <a:t>33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171432"/>
            <a:ext cx="6000792" cy="685800"/>
          </a:xfrm>
        </p:spPr>
        <p:txBody>
          <a:bodyPr/>
          <a:lstStyle/>
          <a:p>
            <a:r>
              <a:rPr lang="en-US" sz="4800" dirty="0"/>
              <a:t>The </a:t>
            </a:r>
            <a:r>
              <a:rPr lang="en-US" sz="6600" dirty="0">
                <a:solidFill>
                  <a:srgbClr val="C00000"/>
                </a:solidFill>
              </a:rPr>
              <a:t>equals</a:t>
            </a:r>
            <a:r>
              <a:rPr lang="en-US" sz="6600" dirty="0"/>
              <a:t> </a:t>
            </a:r>
            <a:r>
              <a:rPr lang="en-US" sz="4800" dirty="0"/>
              <a:t>Method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1790696"/>
          </a:xfrm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en-US" sz="2800" dirty="0"/>
              <a:t> The </a:t>
            </a:r>
            <a:r>
              <a:rPr lang="en-US" sz="2800" b="1" dirty="0">
                <a:solidFill>
                  <a:srgbClr val="C00000"/>
                </a:solidFill>
              </a:rPr>
              <a:t>equals() </a:t>
            </a:r>
            <a:r>
              <a:rPr lang="en-US" sz="2800" dirty="0"/>
              <a:t>method compares the contents of two objects. </a:t>
            </a:r>
          </a:p>
          <a:p>
            <a:pPr marL="0" indent="0">
              <a:spcBef>
                <a:spcPts val="600"/>
              </a:spcBef>
            </a:pPr>
            <a:r>
              <a:rPr lang="en-US" sz="2800" dirty="0">
                <a:cs typeface="Times New Roman" pitchFamily="18" charset="0"/>
              </a:rPr>
              <a:t> The default implementation of the </a:t>
            </a: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equals</a:t>
            </a:r>
            <a:r>
              <a:rPr lang="en-US" sz="2800" dirty="0">
                <a:cs typeface="Times New Roman" pitchFamily="18" charset="0"/>
              </a:rPr>
              <a:t> method in the </a:t>
            </a: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Object</a:t>
            </a:r>
            <a:r>
              <a:rPr lang="en-US" sz="2800" dirty="0">
                <a:cs typeface="Times New Roman" pitchFamily="18" charset="0"/>
              </a:rPr>
              <a:t> class is as follows: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1214414" y="3000372"/>
            <a:ext cx="5857916" cy="1285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7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>
                <a:latin typeface="+mn-lt"/>
                <a:cs typeface="Times New Roman" pitchFamily="18" charset="0"/>
              </a:rPr>
              <a:t>public boolean equals (Object </a:t>
            </a:r>
            <a:r>
              <a:rPr lang="en-US" sz="2800" b="1" dirty="0" err="1">
                <a:latin typeface="+mn-lt"/>
                <a:cs typeface="Times New Roman" pitchFamily="18" charset="0"/>
              </a:rPr>
              <a:t>obj</a:t>
            </a:r>
            <a:r>
              <a:rPr lang="en-US" sz="2800" b="1" dirty="0">
                <a:latin typeface="+mn-lt"/>
                <a:cs typeface="Times New Roman" pitchFamily="18" charset="0"/>
              </a:rPr>
              <a:t>) {</a:t>
            </a:r>
          </a:p>
          <a:p>
            <a:pPr>
              <a:lnSpc>
                <a:spcPct val="0"/>
              </a:lnSpc>
              <a:spcBef>
                <a:spcPct val="7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>
                <a:latin typeface="+mn-lt"/>
                <a:cs typeface="Times New Roman" pitchFamily="18" charset="0"/>
              </a:rPr>
              <a:t>       return (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this == </a:t>
            </a:r>
            <a:r>
              <a:rPr lang="en-US" sz="2800" b="1" dirty="0" err="1">
                <a:solidFill>
                  <a:srgbClr val="C00000"/>
                </a:solidFill>
                <a:latin typeface="+mn-lt"/>
                <a:cs typeface="Times New Roman" pitchFamily="18" charset="0"/>
              </a:rPr>
              <a:t>obj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sz="2800" b="1" dirty="0">
                <a:latin typeface="+mn-lt"/>
                <a:cs typeface="Times New Roman" pitchFamily="18" charset="0"/>
              </a:rPr>
              <a:t>);</a:t>
            </a:r>
          </a:p>
          <a:p>
            <a:pPr>
              <a:lnSpc>
                <a:spcPct val="0"/>
              </a:lnSpc>
              <a:spcBef>
                <a:spcPct val="7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b="1" dirty="0">
                <a:latin typeface="+mn-lt"/>
                <a:cs typeface="Times New Roman" pitchFamily="18" charset="0"/>
              </a:rPr>
              <a:t>}</a:t>
            </a: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179512" y="4725144"/>
            <a:ext cx="410445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sz="2800" dirty="0">
                <a:latin typeface="+mn-lt"/>
                <a:cs typeface="Courier New" pitchFamily="49" charset="0"/>
              </a:rPr>
              <a:t> For example, the </a:t>
            </a:r>
            <a:r>
              <a:rPr lang="en-US" sz="2800" b="1" dirty="0">
                <a:latin typeface="+mn-lt"/>
                <a:cs typeface="Courier New" pitchFamily="49" charset="0"/>
              </a:rPr>
              <a:t>equals</a:t>
            </a:r>
            <a:r>
              <a:rPr lang="en-US" sz="2800" dirty="0">
                <a:latin typeface="+mn-lt"/>
                <a:cs typeface="Courier New" pitchFamily="49" charset="0"/>
              </a:rPr>
              <a:t> method is </a:t>
            </a:r>
            <a:r>
              <a:rPr lang="en-US" sz="2800" b="1" dirty="0">
                <a:latin typeface="+mn-lt"/>
                <a:cs typeface="Courier New" pitchFamily="49" charset="0"/>
              </a:rPr>
              <a:t>overridden</a:t>
            </a:r>
            <a:r>
              <a:rPr lang="en-US" sz="2800" dirty="0">
                <a:latin typeface="+mn-lt"/>
                <a:cs typeface="Courier New" pitchFamily="49" charset="0"/>
              </a:rPr>
              <a:t> in the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Circle</a:t>
            </a:r>
            <a:r>
              <a:rPr lang="en-US" sz="2800" dirty="0">
                <a:latin typeface="+mn-lt"/>
                <a:cs typeface="Courier New" pitchFamily="49" charset="0"/>
              </a:rPr>
              <a:t> class.</a:t>
            </a:r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4283968" y="4437112"/>
            <a:ext cx="4621900" cy="2304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latin typeface="+mn-lt"/>
                <a:cs typeface="Courier New" pitchFamily="49" charset="0"/>
              </a:rPr>
              <a:t>public boolean </a:t>
            </a:r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equals</a:t>
            </a:r>
            <a:r>
              <a:rPr lang="en-US" sz="2000" b="1" dirty="0">
                <a:latin typeface="+mn-lt"/>
                <a:cs typeface="Courier New" pitchFamily="49" charset="0"/>
              </a:rPr>
              <a:t>(Object o) {</a:t>
            </a:r>
            <a:endParaRPr lang="en-US" sz="2000" b="1" dirty="0">
              <a:latin typeface="+mn-lt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latin typeface="+mn-lt"/>
                <a:cs typeface="Courier New" pitchFamily="49" charset="0"/>
              </a:rPr>
              <a:t>    if (</a:t>
            </a:r>
            <a:r>
              <a:rPr lang="en-US" sz="24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o </a:t>
            </a:r>
            <a:r>
              <a:rPr lang="en-US" sz="2400" b="1" dirty="0" err="1">
                <a:solidFill>
                  <a:srgbClr val="C00000"/>
                </a:solidFill>
                <a:latin typeface="+mn-lt"/>
                <a:cs typeface="Courier New" pitchFamily="49" charset="0"/>
              </a:rPr>
              <a:t>instanceof</a:t>
            </a:r>
            <a:r>
              <a:rPr lang="en-US" sz="24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 Circle</a:t>
            </a:r>
            <a:r>
              <a:rPr lang="en-US" sz="2000" b="1" dirty="0">
                <a:latin typeface="+mn-lt"/>
                <a:cs typeface="Courier New" pitchFamily="49" charset="0"/>
              </a:rPr>
              <a:t>) {</a:t>
            </a:r>
            <a:endParaRPr lang="en-US" sz="2000" b="1" dirty="0">
              <a:latin typeface="+mn-lt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latin typeface="+mn-lt"/>
                <a:cs typeface="Courier New" pitchFamily="49" charset="0"/>
              </a:rPr>
              <a:t>       return </a:t>
            </a:r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radius == ((Circle)o).radius</a:t>
            </a:r>
            <a:r>
              <a:rPr lang="en-US" sz="2000" b="1" dirty="0">
                <a:latin typeface="+mn-lt"/>
                <a:cs typeface="Courier New" pitchFamily="49" charset="0"/>
              </a:rPr>
              <a:t>;</a:t>
            </a:r>
            <a:endParaRPr lang="en-US" sz="2000" b="1" dirty="0">
              <a:latin typeface="+mn-lt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latin typeface="+mn-lt"/>
                <a:cs typeface="Courier New" pitchFamily="49" charset="0"/>
              </a:rPr>
              <a:t>    }</a:t>
            </a:r>
            <a:endParaRPr lang="en-US" sz="2000" b="1" dirty="0">
              <a:latin typeface="+mn-lt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     </a:t>
            </a:r>
            <a:r>
              <a:rPr lang="en-US" sz="2000" b="1" strike="sngStrike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else</a:t>
            </a:r>
            <a:endParaRPr lang="en-US" sz="2000" b="1" strike="sngStrike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latin typeface="+mn-lt"/>
                <a:cs typeface="Courier New" pitchFamily="49" charset="0"/>
              </a:rPr>
              <a:t>         return false;</a:t>
            </a:r>
            <a:endParaRPr lang="en-US" sz="2000" b="1" dirty="0">
              <a:latin typeface="+mn-lt"/>
              <a:cs typeface="Times New Roman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latin typeface="+mn-lt"/>
                <a:cs typeface="Times New Roman" pitchFamily="18" charset="0"/>
              </a:rPr>
              <a:t>}</a:t>
            </a:r>
            <a:r>
              <a:rPr lang="en-US" b="1" dirty="0">
                <a:latin typeface="+mn-lt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8" grpId="0"/>
      <p:bldP spid="3205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87AD48CD-D566-4AA0-A125-D0C0D339BD62}" type="slidenum">
              <a:rPr lang="en-US"/>
              <a:pPr/>
              <a:t>34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2143140" cy="685800"/>
          </a:xfrm>
          <a:noFill/>
          <a:ln/>
        </p:spPr>
        <p:txBody>
          <a:bodyPr/>
          <a:lstStyle/>
          <a:p>
            <a:r>
              <a:rPr lang="en-US" sz="5400" dirty="0"/>
              <a:t>Note</a:t>
            </a: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357158" y="1240114"/>
            <a:ext cx="8429684" cy="48320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600" dirty="0">
                <a:latin typeface="+mn-lt"/>
                <a:cs typeface="Times New Roman" pitchFamily="18" charset="0"/>
              </a:rPr>
              <a:t> The </a:t>
            </a:r>
            <a:r>
              <a:rPr lang="en-US" sz="36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==</a:t>
            </a:r>
            <a:r>
              <a:rPr lang="en-US" sz="3600" dirty="0">
                <a:latin typeface="+mn-lt"/>
                <a:cs typeface="Times New Roman" pitchFamily="18" charset="0"/>
              </a:rPr>
              <a:t> comparison operator is used for comparing two </a:t>
            </a:r>
            <a:r>
              <a:rPr lang="en-US" sz="3600" b="1" dirty="0">
                <a:latin typeface="+mn-lt"/>
                <a:cs typeface="Times New Roman" pitchFamily="18" charset="0"/>
              </a:rPr>
              <a:t>primitive data type </a:t>
            </a:r>
            <a:r>
              <a:rPr lang="en-US" sz="3600" dirty="0">
                <a:latin typeface="+mn-lt"/>
                <a:cs typeface="Times New Roman" pitchFamily="18" charset="0"/>
              </a:rPr>
              <a:t>values or for determining whether two objects have the </a:t>
            </a:r>
            <a:r>
              <a:rPr lang="en-US" sz="3600" b="1" dirty="0">
                <a:latin typeface="+mn-lt"/>
                <a:cs typeface="Times New Roman" pitchFamily="18" charset="0"/>
              </a:rPr>
              <a:t>same references</a:t>
            </a:r>
            <a:r>
              <a:rPr lang="en-US" sz="3600" dirty="0">
                <a:latin typeface="+mn-lt"/>
                <a:cs typeface="Times New Roman" pitchFamily="18" charset="0"/>
              </a:rPr>
              <a:t>. 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600" dirty="0">
                <a:latin typeface="+mn-lt"/>
                <a:cs typeface="Times New Roman" pitchFamily="18" charset="0"/>
              </a:rPr>
              <a:t> The </a:t>
            </a:r>
            <a:r>
              <a:rPr lang="en-US" sz="36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equals</a:t>
            </a:r>
            <a:r>
              <a:rPr lang="en-US" sz="3600" dirty="0">
                <a:latin typeface="+mn-lt"/>
                <a:cs typeface="Times New Roman" pitchFamily="18" charset="0"/>
              </a:rPr>
              <a:t> method is intended to test whether two objects have the </a:t>
            </a:r>
            <a:r>
              <a:rPr lang="en-US" sz="3600" b="1" dirty="0">
                <a:latin typeface="+mn-lt"/>
                <a:cs typeface="Times New Roman" pitchFamily="18" charset="0"/>
              </a:rPr>
              <a:t>same contents</a:t>
            </a:r>
            <a:r>
              <a:rPr lang="en-US" sz="3600" dirty="0">
                <a:latin typeface="+mn-lt"/>
                <a:cs typeface="Times New Roman" pitchFamily="18" charset="0"/>
              </a:rPr>
              <a:t>, provided that the method is modified in the defining class of the objects.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CBCBB643-1020-4AF8-A2F7-03892E1B3226}" type="slidenum">
              <a:rPr lang="en-US"/>
              <a:pPr/>
              <a:t>35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152400"/>
            <a:ext cx="5957902" cy="762000"/>
          </a:xfrm>
          <a:noFill/>
          <a:ln/>
        </p:spPr>
        <p:txBody>
          <a:bodyPr/>
          <a:lstStyle/>
          <a:p>
            <a:r>
              <a:rPr lang="en-US" sz="5400" dirty="0"/>
              <a:t>The </a:t>
            </a:r>
            <a:r>
              <a:rPr lang="en-US" sz="6000" dirty="0">
                <a:solidFill>
                  <a:srgbClr val="C00000"/>
                </a:solidFill>
              </a:rPr>
              <a:t>ArrayList</a:t>
            </a:r>
            <a:r>
              <a:rPr lang="en-US" sz="5400" dirty="0"/>
              <a:t> Class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85860"/>
            <a:ext cx="8610600" cy="4643470"/>
          </a:xfrm>
          <a:noFill/>
          <a:ln/>
        </p:spPr>
        <p:txBody>
          <a:bodyPr/>
          <a:lstStyle/>
          <a:p>
            <a:pPr marL="0" indent="0">
              <a:lnSpc>
                <a:spcPct val="80000"/>
              </a:lnSpc>
              <a:spcAft>
                <a:spcPts val="1200"/>
              </a:spcAft>
            </a:pPr>
            <a:r>
              <a:rPr lang="en-US" sz="4000" dirty="0"/>
              <a:t> You can create an array to store objects. </a:t>
            </a:r>
          </a:p>
          <a:p>
            <a:pPr marL="0" indent="0">
              <a:lnSpc>
                <a:spcPct val="80000"/>
              </a:lnSpc>
              <a:spcAft>
                <a:spcPts val="1200"/>
              </a:spcAft>
            </a:pPr>
            <a:r>
              <a:rPr lang="en-US" sz="4000" dirty="0"/>
              <a:t> But the array’s </a:t>
            </a:r>
            <a:r>
              <a:rPr lang="en-US" sz="4400" b="1" dirty="0"/>
              <a:t>size is fixed </a:t>
            </a:r>
            <a:r>
              <a:rPr lang="en-US" sz="4000" dirty="0"/>
              <a:t>once the array is created. </a:t>
            </a:r>
          </a:p>
          <a:p>
            <a:pPr marL="0" indent="0">
              <a:lnSpc>
                <a:spcPct val="80000"/>
              </a:lnSpc>
              <a:spcAft>
                <a:spcPts val="1200"/>
              </a:spcAft>
            </a:pPr>
            <a:r>
              <a:rPr lang="en-US" sz="4000" dirty="0"/>
              <a:t> Java provides the </a:t>
            </a:r>
            <a:r>
              <a:rPr lang="en-US" sz="4800" b="1" dirty="0">
                <a:solidFill>
                  <a:srgbClr val="C00000"/>
                </a:solidFill>
              </a:rPr>
              <a:t>ArrayList</a:t>
            </a:r>
            <a:r>
              <a:rPr lang="en-US" sz="4800" dirty="0"/>
              <a:t> </a:t>
            </a:r>
            <a:r>
              <a:rPr lang="en-US" sz="4000" dirty="0"/>
              <a:t>class that can be used to store an </a:t>
            </a:r>
            <a:r>
              <a:rPr lang="en-US" sz="4000" b="1" dirty="0"/>
              <a:t>unlimited</a:t>
            </a:r>
            <a:r>
              <a:rPr lang="en-US" sz="4000" dirty="0"/>
              <a:t> number of objects. 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45097" name="Rectangle 9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152400"/>
            <a:ext cx="6172216" cy="762000"/>
          </a:xfrm>
          <a:noFill/>
          <a:ln/>
        </p:spPr>
        <p:txBody>
          <a:bodyPr/>
          <a:lstStyle/>
          <a:p>
            <a:r>
              <a:rPr lang="en-US" sz="5400" dirty="0"/>
              <a:t>The </a:t>
            </a:r>
            <a:r>
              <a:rPr lang="en-US" sz="6000" dirty="0">
                <a:solidFill>
                  <a:srgbClr val="C00000"/>
                </a:solidFill>
              </a:rPr>
              <a:t>ArrayList</a:t>
            </a:r>
            <a:r>
              <a:rPr lang="en-US" sz="5400" dirty="0"/>
              <a:t> Class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45097" name="Rectangle 9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pic>
        <p:nvPicPr>
          <p:cNvPr id="74783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24744"/>
            <a:ext cx="893121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5A72A949-7278-4406-A261-F23F8DE110DB}" type="slidenum">
              <a:rPr lang="en-US"/>
              <a:pPr/>
              <a:t>37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52400"/>
            <a:ext cx="5500726" cy="762000"/>
          </a:xfrm>
          <a:noFill/>
          <a:ln/>
        </p:spPr>
        <p:txBody>
          <a:bodyPr/>
          <a:lstStyle/>
          <a:p>
            <a:r>
              <a:rPr lang="en-US" sz="5400" dirty="0"/>
              <a:t>Generic Type  </a:t>
            </a:r>
            <a:r>
              <a:rPr lang="en-US" sz="5400" dirty="0">
                <a:solidFill>
                  <a:srgbClr val="C00000"/>
                </a:solidFill>
              </a:rPr>
              <a:t>&lt;E&gt; 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94" y="1133476"/>
            <a:ext cx="8839200" cy="4152912"/>
          </a:xfrm>
          <a:noFill/>
          <a:ln/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ArrayList</a:t>
            </a:r>
            <a:r>
              <a:rPr lang="en-US" dirty="0"/>
              <a:t> is known as a generic class with a generic type </a:t>
            </a:r>
            <a:r>
              <a:rPr lang="en-US" b="1" dirty="0">
                <a:solidFill>
                  <a:srgbClr val="C00000"/>
                </a:solidFill>
              </a:rPr>
              <a:t>E</a:t>
            </a:r>
            <a:r>
              <a:rPr lang="en-US" dirty="0"/>
              <a:t>.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 You can specify a concrete type to replace </a:t>
            </a:r>
            <a:r>
              <a:rPr lang="en-US" b="1" dirty="0">
                <a:solidFill>
                  <a:srgbClr val="C00000"/>
                </a:solidFill>
              </a:rPr>
              <a:t>E</a:t>
            </a:r>
            <a:r>
              <a:rPr lang="en-US" dirty="0"/>
              <a:t> when creating an </a:t>
            </a:r>
            <a:r>
              <a:rPr lang="en-US" b="1" dirty="0"/>
              <a:t>ArrayList</a:t>
            </a:r>
            <a:r>
              <a:rPr lang="en-US" dirty="0"/>
              <a:t>.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 For example, the following statement creates an </a:t>
            </a:r>
            <a:r>
              <a:rPr lang="en-US" b="1" dirty="0"/>
              <a:t>ArrayList</a:t>
            </a:r>
            <a:r>
              <a:rPr lang="en-US" dirty="0"/>
              <a:t> and assigns its reference to variable </a:t>
            </a:r>
            <a:r>
              <a:rPr lang="en-US" b="1" dirty="0"/>
              <a:t>cities</a:t>
            </a:r>
            <a:r>
              <a:rPr lang="en-US" dirty="0"/>
              <a:t>. This </a:t>
            </a:r>
            <a:r>
              <a:rPr lang="en-US" b="1" dirty="0"/>
              <a:t>ArrayList</a:t>
            </a:r>
            <a:r>
              <a:rPr lang="en-US" dirty="0"/>
              <a:t> object can be used to store </a:t>
            </a:r>
            <a:r>
              <a:rPr lang="en-US" b="1" dirty="0"/>
              <a:t>strings:</a:t>
            </a:r>
            <a:endParaRPr lang="en-US" dirty="0"/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323528" y="5157192"/>
            <a:ext cx="866807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latin typeface="+mn-lt"/>
              </a:rPr>
              <a:t>ArrayList</a:t>
            </a:r>
            <a:r>
              <a:rPr lang="en-US" sz="3200" b="1" dirty="0">
                <a:solidFill>
                  <a:srgbClr val="C00000"/>
                </a:solidFill>
                <a:latin typeface="+mn-lt"/>
              </a:rPr>
              <a:t>&lt;String&gt;</a:t>
            </a:r>
            <a:r>
              <a:rPr lang="en-US" sz="3200" b="1" dirty="0">
                <a:latin typeface="+mn-lt"/>
              </a:rPr>
              <a:t>  </a:t>
            </a:r>
            <a:r>
              <a:rPr lang="en-US" sz="3200" dirty="0">
                <a:latin typeface="+mn-lt"/>
              </a:rPr>
              <a:t>cities  =  </a:t>
            </a:r>
            <a:r>
              <a:rPr lang="en-US" sz="3200" b="1" dirty="0">
                <a:latin typeface="+mn-lt"/>
              </a:rPr>
              <a:t>new</a:t>
            </a:r>
            <a:r>
              <a:rPr lang="en-US" sz="3200" dirty="0">
                <a:latin typeface="+mn-lt"/>
              </a:rPr>
              <a:t> ArrayList</a:t>
            </a:r>
            <a:r>
              <a:rPr lang="en-US" sz="3200" b="1" dirty="0">
                <a:solidFill>
                  <a:srgbClr val="C00000"/>
                </a:solidFill>
                <a:latin typeface="+mn-lt"/>
              </a:rPr>
              <a:t>&lt;String&gt;</a:t>
            </a:r>
            <a:r>
              <a:rPr lang="en-US" sz="3200" dirty="0">
                <a:latin typeface="+mn-lt"/>
              </a:rPr>
              <a:t>();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75000"/>
            </a:pPr>
            <a:r>
              <a:rPr lang="en-US" sz="3200" dirty="0">
                <a:latin typeface="+mn-lt"/>
              </a:rPr>
              <a:t>ArrayList</a:t>
            </a:r>
            <a:r>
              <a:rPr lang="en-US" sz="3200" b="1" dirty="0">
                <a:solidFill>
                  <a:srgbClr val="C00000"/>
                </a:solidFill>
                <a:latin typeface="+mn-lt"/>
              </a:rPr>
              <a:t>&lt;String&gt;</a:t>
            </a:r>
            <a:r>
              <a:rPr lang="en-US" sz="3200" b="1" dirty="0">
                <a:latin typeface="+mn-lt"/>
              </a:rPr>
              <a:t>  </a:t>
            </a:r>
            <a:r>
              <a:rPr lang="en-US" sz="3200" dirty="0">
                <a:latin typeface="+mn-lt"/>
              </a:rPr>
              <a:t>cities  =  </a:t>
            </a:r>
            <a:r>
              <a:rPr lang="en-US" sz="3200" b="1" dirty="0">
                <a:latin typeface="+mn-lt"/>
              </a:rPr>
              <a:t>new</a:t>
            </a:r>
            <a:r>
              <a:rPr lang="en-US" sz="3200" dirty="0">
                <a:latin typeface="+mn-lt"/>
              </a:rPr>
              <a:t> ArrayList</a:t>
            </a:r>
            <a:r>
              <a:rPr lang="en-US" sz="3200" b="1" dirty="0">
                <a:solidFill>
                  <a:srgbClr val="C00000"/>
                </a:solidFill>
                <a:latin typeface="+mn-lt"/>
              </a:rPr>
              <a:t>&lt;&gt;</a:t>
            </a:r>
            <a:r>
              <a:rPr lang="en-US" sz="3200" dirty="0">
                <a:latin typeface="+mn-lt"/>
              </a:rPr>
              <a:t>();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364A840F-19A5-40E3-9C12-2528D0E117CC}" type="slidenum">
              <a:rPr lang="en-US"/>
              <a:pPr/>
              <a:t>38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8735888" cy="1094940"/>
          </a:xfrm>
          <a:noFill/>
          <a:ln/>
        </p:spPr>
        <p:txBody>
          <a:bodyPr/>
          <a:lstStyle/>
          <a:p>
            <a:r>
              <a:rPr lang="en-US" sz="5400" dirty="0"/>
              <a:t>Differences and Similarities between </a:t>
            </a:r>
            <a:r>
              <a:rPr lang="en-US" sz="5400" dirty="0">
                <a:solidFill>
                  <a:srgbClr val="C00000"/>
                </a:solidFill>
              </a:rPr>
              <a:t>Arrays</a:t>
            </a:r>
            <a:r>
              <a:rPr lang="en-US" sz="5400" dirty="0"/>
              <a:t> and </a:t>
            </a:r>
            <a:r>
              <a:rPr lang="en-US" sz="5400" dirty="0">
                <a:solidFill>
                  <a:srgbClr val="C00000"/>
                </a:solidFill>
              </a:rPr>
              <a:t>ArrayList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78" name="Rectangle 10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80" name="Rectangle 12"/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3911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tabLst>
                <a:tab pos="2286000" algn="l"/>
                <a:tab pos="3943350" algn="l"/>
              </a:tabLst>
            </a:pP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9118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tabLst>
                <a:tab pos="2286000" algn="l"/>
                <a:tab pos="3943350" algn="l"/>
              </a:tabLst>
            </a:pP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9118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tabLst>
                <a:tab pos="2286000" algn="l"/>
                <a:tab pos="3943350" algn="l"/>
              </a:tabLst>
            </a:pPr>
            <a:endParaRPr lang="en-US" sz="4400">
              <a:solidFill>
                <a:schemeClr val="tx2"/>
              </a:solidFill>
            </a:endParaRPr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132856"/>
            <a:ext cx="903238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63D438F-A901-4B75-866B-885C9E6AC590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2400"/>
            <a:ext cx="8134672" cy="762000"/>
          </a:xfrm>
          <a:noFill/>
        </p:spPr>
        <p:txBody>
          <a:bodyPr/>
          <a:lstStyle/>
          <a:p>
            <a:r>
              <a:rPr lang="en-US" altLang="en-US" sz="5400" dirty="0" err="1">
                <a:solidFill>
                  <a:srgbClr val="C00000"/>
                </a:solidFill>
              </a:rPr>
              <a:t>ArrayList</a:t>
            </a:r>
            <a:r>
              <a:rPr lang="en-US" altLang="en-US" sz="5400" dirty="0" err="1"/>
              <a:t>s</a:t>
            </a:r>
            <a:r>
              <a:rPr lang="en-US" altLang="en-US" sz="5400" dirty="0"/>
              <a:t> from/to Arrays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02432"/>
            <a:ext cx="8839200" cy="2514600"/>
          </a:xfrm>
          <a:noFill/>
        </p:spPr>
        <p:txBody>
          <a:bodyPr/>
          <a:lstStyle/>
          <a:p>
            <a:pPr marL="0" indent="0">
              <a:spcBef>
                <a:spcPct val="40000"/>
              </a:spcBef>
              <a:spcAft>
                <a:spcPts val="1200"/>
              </a:spcAft>
            </a:pPr>
            <a:r>
              <a:rPr lang="en-US" altLang="en-US" dirty="0"/>
              <a:t> Creating an </a:t>
            </a:r>
            <a:r>
              <a:rPr lang="en-US" altLang="en-US" b="1" dirty="0">
                <a:solidFill>
                  <a:srgbClr val="C00000"/>
                </a:solidFill>
              </a:rPr>
              <a:t>ArrayList</a:t>
            </a:r>
            <a:r>
              <a:rPr lang="en-US" altLang="en-US" dirty="0"/>
              <a:t> from an array of objects:</a:t>
            </a:r>
          </a:p>
          <a:p>
            <a:pPr marL="800100" lvl="2" indent="0">
              <a:buFont typeface="Monotype Sorts" pitchFamily="2" charset="2"/>
              <a:buNone/>
            </a:pPr>
            <a:r>
              <a:rPr lang="en-US" altLang="en-US" sz="3600" dirty="0"/>
              <a:t> String[] array = {</a:t>
            </a:r>
            <a:r>
              <a:rPr lang="en-US" altLang="en-US" sz="3600" b="1" dirty="0"/>
              <a:t>"red"</a:t>
            </a:r>
            <a:r>
              <a:rPr lang="en-US" altLang="en-US" sz="3600" dirty="0"/>
              <a:t>, </a:t>
            </a:r>
            <a:r>
              <a:rPr lang="en-US" altLang="en-US" sz="3600" b="1" dirty="0"/>
              <a:t>"green", "blue"</a:t>
            </a:r>
            <a:r>
              <a:rPr lang="en-US" altLang="en-US" sz="3600" dirty="0"/>
              <a:t>};</a:t>
            </a:r>
          </a:p>
          <a:p>
            <a:pPr marL="800100" lvl="2" indent="0">
              <a:buFont typeface="Monotype Sorts" pitchFamily="2" charset="2"/>
              <a:buNone/>
            </a:pPr>
            <a:r>
              <a:rPr lang="en-US" altLang="en-US" sz="3600" b="1" dirty="0"/>
              <a:t>ArrayList&lt;String&gt; list</a:t>
            </a:r>
            <a:r>
              <a:rPr lang="en-US" altLang="en-US" sz="3600" dirty="0"/>
              <a:t> = </a:t>
            </a:r>
            <a:r>
              <a:rPr lang="en-US" altLang="en-US" sz="3600" b="1" dirty="0"/>
              <a:t>new</a:t>
            </a:r>
            <a:r>
              <a:rPr lang="en-US" altLang="en-US" sz="3600" dirty="0"/>
              <a:t>         </a:t>
            </a:r>
          </a:p>
          <a:p>
            <a:pPr marL="800100" lvl="2" indent="0">
              <a:buFont typeface="Monotype Sorts" pitchFamily="2" charset="2"/>
              <a:buNone/>
            </a:pPr>
            <a:r>
              <a:rPr lang="en-US" altLang="en-US" sz="3600" dirty="0"/>
              <a:t>      </a:t>
            </a:r>
            <a:r>
              <a:rPr lang="en-US" altLang="en-US" sz="3600" b="1" dirty="0"/>
              <a:t>ArrayList&lt;&gt;</a:t>
            </a:r>
            <a:r>
              <a:rPr lang="en-US" altLang="en-US" sz="3600" dirty="0"/>
              <a:t>(</a:t>
            </a:r>
            <a:r>
              <a:rPr lang="en-US" altLang="en-US" sz="4400" b="1" dirty="0" err="1"/>
              <a:t>Arrays</a:t>
            </a:r>
            <a:r>
              <a:rPr lang="en-US" altLang="en-US" sz="4400" dirty="0" err="1"/>
              <a:t>.</a:t>
            </a:r>
            <a:r>
              <a:rPr lang="en-US" altLang="en-US" sz="4400" b="1" dirty="0" err="1">
                <a:solidFill>
                  <a:srgbClr val="C00000"/>
                </a:solidFill>
              </a:rPr>
              <a:t>asList</a:t>
            </a:r>
            <a:r>
              <a:rPr lang="en-US" altLang="en-US" sz="3600" dirty="0"/>
              <a:t>(array));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47111" name="Rectangle 3"/>
          <p:cNvSpPr txBox="1">
            <a:spLocks noChangeArrowheads="1"/>
          </p:cNvSpPr>
          <p:nvPr/>
        </p:nvSpPr>
        <p:spPr bwMode="auto">
          <a:xfrm>
            <a:off x="152400" y="4149080"/>
            <a:ext cx="8839200" cy="209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40000"/>
              </a:spcBef>
              <a:spcAft>
                <a:spcPts val="120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altLang="en-US" sz="3200" dirty="0">
                <a:latin typeface="+mn-lt"/>
              </a:rPr>
              <a:t> Creating an array of objects from an </a:t>
            </a:r>
            <a:r>
              <a:rPr lang="en-US" altLang="en-US" sz="3200" b="1" dirty="0">
                <a:solidFill>
                  <a:srgbClr val="C00000"/>
                </a:solidFill>
                <a:latin typeface="+mn-lt"/>
              </a:rPr>
              <a:t>ArrayList</a:t>
            </a:r>
            <a:r>
              <a:rPr lang="en-US" altLang="en-US" sz="3200" dirty="0">
                <a:latin typeface="+mn-lt"/>
              </a:rPr>
              <a:t>: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600" dirty="0">
                <a:latin typeface="+mn-lt"/>
              </a:rPr>
              <a:t>    String[] array1 = </a:t>
            </a:r>
            <a:r>
              <a:rPr lang="en-US" altLang="en-US" sz="3600" b="1" dirty="0">
                <a:latin typeface="+mn-lt"/>
              </a:rPr>
              <a:t>new</a:t>
            </a:r>
            <a:r>
              <a:rPr lang="en-US" altLang="en-US" sz="3600" dirty="0">
                <a:latin typeface="+mn-lt"/>
              </a:rPr>
              <a:t> String[</a:t>
            </a:r>
            <a:r>
              <a:rPr lang="en-US" altLang="en-US" sz="3600" b="1" dirty="0" err="1">
                <a:latin typeface="+mn-lt"/>
              </a:rPr>
              <a:t>list</a:t>
            </a:r>
            <a:r>
              <a:rPr lang="en-US" altLang="en-US" sz="3600" dirty="0" err="1">
                <a:latin typeface="+mn-lt"/>
              </a:rPr>
              <a:t>.size</a:t>
            </a:r>
            <a:r>
              <a:rPr lang="en-US" altLang="en-US" sz="3600" dirty="0">
                <a:latin typeface="+mn-lt"/>
              </a:rPr>
              <a:t>()];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600" dirty="0">
                <a:latin typeface="+mn-lt"/>
              </a:rPr>
              <a:t>    </a:t>
            </a:r>
            <a:r>
              <a:rPr lang="en-US" altLang="en-US" sz="3600" b="1" dirty="0" err="1">
                <a:latin typeface="+mn-lt"/>
              </a:rPr>
              <a:t>list</a:t>
            </a:r>
            <a:r>
              <a:rPr lang="en-US" altLang="en-US" sz="3600" dirty="0" err="1">
                <a:latin typeface="+mn-lt"/>
              </a:rPr>
              <a:t>.</a:t>
            </a:r>
            <a:r>
              <a:rPr lang="en-US" altLang="en-US" sz="4400" b="1" dirty="0" err="1">
                <a:solidFill>
                  <a:srgbClr val="C00000"/>
                </a:solidFill>
                <a:latin typeface="+mn-lt"/>
              </a:rPr>
              <a:t>toArray</a:t>
            </a:r>
            <a:r>
              <a:rPr lang="en-US" altLang="en-US" sz="3600" dirty="0">
                <a:latin typeface="+mn-lt"/>
              </a:rPr>
              <a:t>(array1);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3714752"/>
            <a:ext cx="90106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85852" y="285728"/>
            <a:ext cx="26340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Superclass</a:t>
            </a:r>
            <a:endParaRPr lang="en-CA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2976" y="6088559"/>
            <a:ext cx="21579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Subclass</a:t>
            </a:r>
            <a:endParaRPr lang="en-CA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" y="1114427"/>
            <a:ext cx="90487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5290352-F6AF-4B3F-9656-437B693B14A4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640960" cy="725760"/>
          </a:xfrm>
          <a:noFill/>
        </p:spPr>
        <p:txBody>
          <a:bodyPr/>
          <a:lstStyle/>
          <a:p>
            <a:r>
              <a:rPr lang="en-US" altLang="en-US" sz="5400" dirty="0">
                <a:solidFill>
                  <a:srgbClr val="C00000"/>
                </a:solidFill>
              </a:rPr>
              <a:t>max</a:t>
            </a:r>
            <a:r>
              <a:rPr lang="en-US" altLang="en-US" sz="5400" dirty="0"/>
              <a:t> and </a:t>
            </a:r>
            <a:r>
              <a:rPr lang="en-US" altLang="en-US" sz="5400" dirty="0">
                <a:solidFill>
                  <a:srgbClr val="C00000"/>
                </a:solidFill>
              </a:rPr>
              <a:t>min</a:t>
            </a:r>
            <a:r>
              <a:rPr lang="en-US" altLang="en-US" sz="5400" dirty="0"/>
              <a:t> in an </a:t>
            </a:r>
            <a:r>
              <a:rPr lang="en-US" altLang="en-US" sz="5400" dirty="0">
                <a:solidFill>
                  <a:srgbClr val="C00000"/>
                </a:solidFill>
              </a:rPr>
              <a:t>ArrayList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52736"/>
            <a:ext cx="8839200" cy="1440160"/>
          </a:xfrm>
          <a:noFill/>
        </p:spPr>
        <p:txBody>
          <a:bodyPr/>
          <a:lstStyle/>
          <a:p>
            <a:pPr marL="0" indent="0" algn="ctr">
              <a:spcBef>
                <a:spcPts val="600"/>
              </a:spcBef>
              <a:buFont typeface="Monotype Sorts" pitchFamily="2" charset="2"/>
              <a:buNone/>
            </a:pPr>
            <a:r>
              <a:rPr lang="en-US" altLang="en-US" sz="4000" b="1" dirty="0" err="1">
                <a:solidFill>
                  <a:srgbClr val="C00000"/>
                </a:solidFill>
              </a:rPr>
              <a:t>java.util.Collections.</a:t>
            </a:r>
            <a:r>
              <a:rPr lang="en-US" altLang="en-US" sz="4800" b="1" dirty="0" err="1">
                <a:solidFill>
                  <a:srgbClr val="C00000"/>
                </a:solidFill>
              </a:rPr>
              <a:t>max</a:t>
            </a:r>
            <a:r>
              <a:rPr lang="en-US" altLang="en-US" sz="4800" dirty="0"/>
              <a:t>(list)</a:t>
            </a:r>
          </a:p>
          <a:p>
            <a:pPr marL="0" indent="0" algn="ctr">
              <a:spcBef>
                <a:spcPts val="600"/>
              </a:spcBef>
              <a:buFont typeface="Monotype Sorts" pitchFamily="2" charset="2"/>
              <a:buNone/>
            </a:pPr>
            <a:r>
              <a:rPr lang="en-US" altLang="en-US" sz="4000" b="1" dirty="0" err="1">
                <a:solidFill>
                  <a:srgbClr val="C00000"/>
                </a:solidFill>
              </a:rPr>
              <a:t>java.util.Collections.</a:t>
            </a:r>
            <a:r>
              <a:rPr lang="en-US" altLang="en-US" sz="4800" b="1" dirty="0" err="1">
                <a:solidFill>
                  <a:srgbClr val="C00000"/>
                </a:solidFill>
              </a:rPr>
              <a:t>min</a:t>
            </a:r>
            <a:r>
              <a:rPr lang="en-US" altLang="en-US" sz="4800" dirty="0"/>
              <a:t>(list)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23528" y="3063280"/>
            <a:ext cx="8134672" cy="65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Shuffling an 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ArrayList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43608" y="3819872"/>
            <a:ext cx="7947992" cy="306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Integer[] array = {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95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34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ArrayList&lt;Integer&gt; list = 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ArrayList&lt;&gt;(</a:t>
            </a:r>
            <a:r>
              <a:rPr kumimoji="0" lang="en-US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Arrays.asList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(array));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java.util.Collections.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shuffle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(list);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(list);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940FF467-9202-4CD6-9356-3781593386AC}" type="slidenum">
              <a:rPr lang="en-US"/>
              <a:pPr/>
              <a:t>41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116632"/>
            <a:ext cx="8175282" cy="642942"/>
          </a:xfrm>
          <a:noFill/>
          <a:ln/>
        </p:spPr>
        <p:txBody>
          <a:bodyPr/>
          <a:lstStyle/>
          <a:p>
            <a:r>
              <a:rPr lang="en-US" sz="5400" dirty="0"/>
              <a:t>The </a:t>
            </a:r>
            <a:r>
              <a:rPr lang="en-US" sz="7200" dirty="0">
                <a:solidFill>
                  <a:srgbClr val="C00000"/>
                </a:solidFill>
              </a:rPr>
              <a:t>protected</a:t>
            </a:r>
            <a:r>
              <a:rPr lang="en-US" sz="8000" dirty="0"/>
              <a:t> </a:t>
            </a:r>
            <a:r>
              <a:rPr lang="en-US" sz="5400" dirty="0"/>
              <a:t>Modifier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42984"/>
            <a:ext cx="8750206" cy="3200416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 The </a:t>
            </a:r>
            <a:r>
              <a:rPr lang="en-US" sz="4000" b="1" dirty="0">
                <a:solidFill>
                  <a:srgbClr val="C00000"/>
                </a:solidFill>
              </a:rPr>
              <a:t>protected</a:t>
            </a:r>
            <a:r>
              <a:rPr lang="en-US" sz="4000" dirty="0"/>
              <a:t> </a:t>
            </a:r>
            <a:r>
              <a:rPr lang="en-US" dirty="0"/>
              <a:t>modifier can be applied on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methods</a:t>
            </a:r>
            <a:r>
              <a:rPr lang="en-US" dirty="0"/>
              <a:t> in a class.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protected</a:t>
            </a:r>
            <a:r>
              <a:rPr lang="en-US" dirty="0"/>
              <a:t> data/method in a </a:t>
            </a:r>
            <a:r>
              <a:rPr lang="en-US" b="1" dirty="0">
                <a:solidFill>
                  <a:srgbClr val="C00000"/>
                </a:solidFill>
              </a:rPr>
              <a:t>public</a:t>
            </a:r>
            <a:r>
              <a:rPr lang="en-US" dirty="0"/>
              <a:t> class can be accessed by any class in the same package </a:t>
            </a:r>
            <a:r>
              <a:rPr lang="en-US" sz="4800" b="1" dirty="0">
                <a:solidFill>
                  <a:srgbClr val="C00000"/>
                </a:solidFill>
              </a:rPr>
              <a:t>or</a:t>
            </a:r>
            <a:r>
              <a:rPr lang="en-US" dirty="0"/>
              <a:t> its subclasses, </a:t>
            </a:r>
            <a:r>
              <a:rPr lang="en-US" sz="4400" b="1" dirty="0">
                <a:solidFill>
                  <a:srgbClr val="C00000"/>
                </a:solidFill>
              </a:rPr>
              <a:t>even if </a:t>
            </a:r>
            <a:r>
              <a:rPr lang="en-US" dirty="0"/>
              <a:t>the subclasses are in a different package.</a:t>
            </a:r>
            <a:r>
              <a:rPr lang="en-US" sz="3600" dirty="0"/>
              <a:t> 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graphicFrame>
        <p:nvGraphicFramePr>
          <p:cNvPr id="362501" name="Object 5"/>
          <p:cNvGraphicFramePr>
            <a:graphicFrameLocks noChangeAspect="1"/>
          </p:cNvGraphicFramePr>
          <p:nvPr/>
        </p:nvGraphicFramePr>
        <p:xfrm>
          <a:off x="-331493" y="4429132"/>
          <a:ext cx="9475493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Picture" r:id="rId3" imgW="4864100" imgH="736600" progId="Word.Picture.8">
                  <p:embed/>
                </p:oleObj>
              </mc:Choice>
              <mc:Fallback>
                <p:oleObj name="Picture" r:id="rId3" imgW="4864100" imgH="736600" progId="Word.Picture.8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31493" y="4429132"/>
                        <a:ext cx="9475493" cy="18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14F5816D-3A3E-4252-AB76-68EE0A0CD1AE}" type="slidenum">
              <a:rPr lang="en-US"/>
              <a:pPr/>
              <a:t>42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772400" cy="714380"/>
          </a:xfrm>
          <a:noFill/>
          <a:ln/>
        </p:spPr>
        <p:txBody>
          <a:bodyPr/>
          <a:lstStyle/>
          <a:p>
            <a:r>
              <a:rPr lang="en-US" sz="5400" dirty="0"/>
              <a:t>Accessibility Summary</a:t>
            </a:r>
          </a:p>
        </p:txBody>
      </p:sp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2247900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pic>
        <p:nvPicPr>
          <p:cNvPr id="19487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1329037"/>
            <a:ext cx="8748464" cy="426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491FFDC6-0A37-4927-B764-678D1A5883A6}" type="slidenum">
              <a:rPr lang="en-US"/>
              <a:pPr/>
              <a:t>43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14290"/>
            <a:ext cx="7772400" cy="742950"/>
          </a:xfrm>
          <a:noFill/>
          <a:ln/>
        </p:spPr>
        <p:txBody>
          <a:bodyPr/>
          <a:lstStyle/>
          <a:p>
            <a:r>
              <a:rPr lang="en-US" sz="5400" dirty="0"/>
              <a:t>Visibility Modifiers </a:t>
            </a:r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1684338" y="26860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1914525" y="19145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35881" name="Rectangle 9"/>
          <p:cNvSpPr>
            <a:spLocks noChangeArrowheads="1"/>
          </p:cNvSpPr>
          <p:nvPr/>
        </p:nvSpPr>
        <p:spPr bwMode="auto">
          <a:xfrm>
            <a:off x="0" y="19129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pic>
        <p:nvPicPr>
          <p:cNvPr id="20511" name="Picture 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06388"/>
            <a:ext cx="8915400" cy="50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811787A2-C659-40BD-8A85-4BB41BA6C15D}" type="slidenum">
              <a:rPr lang="en-US"/>
              <a:pPr/>
              <a:t>44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85800"/>
          </a:xfrm>
          <a:noFill/>
          <a:ln/>
        </p:spPr>
        <p:txBody>
          <a:bodyPr/>
          <a:lstStyle/>
          <a:p>
            <a:r>
              <a:rPr lang="en-US" sz="3600" dirty="0"/>
              <a:t>A Subclass Cannot </a:t>
            </a:r>
            <a:r>
              <a:rPr lang="en-US" sz="3600" dirty="0">
                <a:solidFill>
                  <a:srgbClr val="C00000"/>
                </a:solidFill>
              </a:rPr>
              <a:t>Weaken</a:t>
            </a:r>
            <a:r>
              <a:rPr lang="en-US" sz="3600" dirty="0"/>
              <a:t> the Accessibility</a:t>
            </a: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285720" y="1214422"/>
            <a:ext cx="8572560" cy="50881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>
                <a:cs typeface="Times New Roman" pitchFamily="18" charset="0"/>
              </a:rPr>
              <a:t> A subclass may override a </a:t>
            </a:r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protected</a:t>
            </a:r>
            <a:r>
              <a:rPr lang="en-US" sz="3200" dirty="0">
                <a:cs typeface="Times New Roman" pitchFamily="18" charset="0"/>
              </a:rPr>
              <a:t> method in its superclass and change its visibility to </a:t>
            </a:r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public</a:t>
            </a:r>
            <a:r>
              <a:rPr lang="en-US" sz="3200" dirty="0">
                <a:cs typeface="Times New Roman" pitchFamily="18" charset="0"/>
              </a:rPr>
              <a:t>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>
                <a:cs typeface="Times New Roman" pitchFamily="18" charset="0"/>
              </a:rPr>
              <a:t> However, a subclass </a:t>
            </a:r>
            <a:r>
              <a:rPr lang="en-US" sz="3200" b="1" dirty="0">
                <a:cs typeface="Times New Roman" pitchFamily="18" charset="0"/>
              </a:rPr>
              <a:t>cannot weaken </a:t>
            </a:r>
            <a:r>
              <a:rPr lang="en-US" sz="3200" dirty="0">
                <a:cs typeface="Times New Roman" pitchFamily="18" charset="0"/>
              </a:rPr>
              <a:t>the accessibility of a method defined in the superclass.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>
                <a:cs typeface="Times New Roman" pitchFamily="18" charset="0"/>
              </a:rPr>
              <a:t> For example, if a method is defined as </a:t>
            </a:r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public</a:t>
            </a:r>
            <a:r>
              <a:rPr lang="en-US" sz="3200" dirty="0">
                <a:cs typeface="Times New Roman" pitchFamily="18" charset="0"/>
              </a:rPr>
              <a:t> in the superclass, it must be defined as </a:t>
            </a:r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public</a:t>
            </a:r>
            <a:r>
              <a:rPr lang="en-US" sz="3200" dirty="0">
                <a:cs typeface="Times New Roman" pitchFamily="18" charset="0"/>
              </a:rPr>
              <a:t> in the subclass.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24BEF5CB-DD26-4E7A-8080-06CEB562F484}" type="slidenum">
              <a:rPr lang="en-US"/>
              <a:pPr/>
              <a:t>45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14290"/>
            <a:ext cx="7772400" cy="714380"/>
          </a:xfrm>
          <a:noFill/>
          <a:ln/>
        </p:spPr>
        <p:txBody>
          <a:bodyPr/>
          <a:lstStyle/>
          <a:p>
            <a:r>
              <a:rPr lang="en-US" sz="4800" dirty="0"/>
              <a:t>The </a:t>
            </a:r>
            <a:r>
              <a:rPr lang="en-US" sz="6600" dirty="0">
                <a:solidFill>
                  <a:srgbClr val="C00000"/>
                </a:solidFill>
              </a:rPr>
              <a:t>final</a:t>
            </a:r>
            <a:r>
              <a:rPr lang="en-US" sz="7200" dirty="0"/>
              <a:t> </a:t>
            </a:r>
            <a:r>
              <a:rPr lang="en-US" sz="4800" dirty="0"/>
              <a:t>Modifier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14422"/>
            <a:ext cx="8496944" cy="492922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dirty="0"/>
              <a:t> The </a:t>
            </a:r>
            <a:r>
              <a:rPr lang="en-US" sz="4400" b="1" dirty="0">
                <a:solidFill>
                  <a:srgbClr val="C00000"/>
                </a:solidFill>
              </a:rPr>
              <a:t>final</a:t>
            </a:r>
            <a:r>
              <a:rPr lang="en-US" sz="4800" dirty="0"/>
              <a:t> </a:t>
            </a:r>
            <a:r>
              <a:rPr lang="en-US" sz="4000" b="1" dirty="0"/>
              <a:t>class</a:t>
            </a:r>
            <a:r>
              <a:rPr lang="en-US" sz="4000" dirty="0"/>
              <a:t> cannot be extended: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3600" b="1" dirty="0"/>
              <a:t>       </a:t>
            </a:r>
            <a:r>
              <a:rPr lang="en-US" sz="3600" b="1" dirty="0">
                <a:solidFill>
                  <a:srgbClr val="C00000"/>
                </a:solidFill>
              </a:rPr>
              <a:t>final</a:t>
            </a:r>
            <a:r>
              <a:rPr lang="en-US" sz="3600" b="1" dirty="0"/>
              <a:t> class </a:t>
            </a:r>
            <a:r>
              <a:rPr lang="en-US" sz="4400" b="1" dirty="0"/>
              <a:t>Math </a:t>
            </a:r>
            <a:r>
              <a:rPr lang="en-US" sz="3600" b="1" dirty="0"/>
              <a:t>{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3600" b="1" dirty="0"/>
              <a:t>               ...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3600" b="1" dirty="0"/>
              <a:t>        }</a:t>
            </a:r>
            <a:endParaRPr lang="en-US" sz="4400" b="1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dirty="0"/>
              <a:t> The </a:t>
            </a:r>
            <a:r>
              <a:rPr lang="en-US" sz="3600" b="1" dirty="0">
                <a:solidFill>
                  <a:srgbClr val="C00000"/>
                </a:solidFill>
              </a:rPr>
              <a:t>final</a:t>
            </a:r>
            <a:r>
              <a:rPr lang="en-US" sz="4000" dirty="0"/>
              <a:t> </a:t>
            </a:r>
            <a:r>
              <a:rPr lang="en-US" sz="4000" b="1" dirty="0"/>
              <a:t>variable</a:t>
            </a:r>
            <a:r>
              <a:rPr lang="en-US" sz="4000" dirty="0"/>
              <a:t> is a </a:t>
            </a:r>
            <a:r>
              <a:rPr lang="en-US" sz="4000" b="1" dirty="0"/>
              <a:t>constant</a:t>
            </a:r>
            <a:r>
              <a:rPr lang="en-US" sz="4000" dirty="0"/>
              <a:t>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</a:rPr>
              <a:t>       final</a:t>
            </a:r>
            <a:r>
              <a:rPr lang="en-US" sz="3600" b="1" dirty="0"/>
              <a:t> static double PI = 3.14159;</a:t>
            </a:r>
            <a:endParaRPr lang="en-US" sz="4800" b="1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dirty="0"/>
              <a:t> The </a:t>
            </a:r>
            <a:r>
              <a:rPr lang="en-US" sz="3600" b="1" dirty="0">
                <a:solidFill>
                  <a:srgbClr val="C00000"/>
                </a:solidFill>
              </a:rPr>
              <a:t>final</a:t>
            </a:r>
            <a:r>
              <a:rPr lang="en-US" sz="4000" dirty="0"/>
              <a:t> </a:t>
            </a:r>
            <a:r>
              <a:rPr lang="en-US" sz="4000" b="1" dirty="0"/>
              <a:t>method</a:t>
            </a:r>
            <a:r>
              <a:rPr lang="en-US" sz="4000" dirty="0"/>
              <a:t> cannot be</a:t>
            </a:r>
            <a:br>
              <a:rPr lang="en-US" sz="4000" dirty="0"/>
            </a:br>
            <a:r>
              <a:rPr lang="en-US" sz="4000" dirty="0"/>
              <a:t>overridden by its subclasses.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52EB571D-DBF4-41A8-8A66-AD967A4A1EEF}" type="slidenum">
              <a:rPr lang="en-US"/>
              <a:pPr/>
              <a:t>46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28600"/>
            <a:ext cx="1743060" cy="685800"/>
          </a:xfrm>
          <a:noFill/>
          <a:ln/>
        </p:spPr>
        <p:txBody>
          <a:bodyPr/>
          <a:lstStyle/>
          <a:p>
            <a:r>
              <a:rPr lang="en-US" sz="5400" dirty="0"/>
              <a:t>Note</a:t>
            </a: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357158" y="1295400"/>
            <a:ext cx="8429684" cy="43088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600" dirty="0">
                <a:cs typeface="Times New Roman" pitchFamily="18" charset="0"/>
              </a:rPr>
              <a:t> The modifiers are used on classes and class </a:t>
            </a:r>
            <a:r>
              <a:rPr lang="en-US" sz="3600" b="1" dirty="0">
                <a:cs typeface="Times New Roman" pitchFamily="18" charset="0"/>
              </a:rPr>
              <a:t>members</a:t>
            </a:r>
            <a:r>
              <a:rPr lang="en-US" sz="3600" dirty="0">
                <a:cs typeface="Times New Roman" pitchFamily="18" charset="0"/>
              </a:rPr>
              <a:t> (data and methods), except that the </a:t>
            </a:r>
            <a:r>
              <a:rPr lang="en-US" sz="4000" b="1" dirty="0">
                <a:solidFill>
                  <a:srgbClr val="C00000"/>
                </a:solidFill>
                <a:cs typeface="Times New Roman" pitchFamily="18" charset="0"/>
              </a:rPr>
              <a:t>final</a:t>
            </a:r>
            <a:r>
              <a:rPr lang="en-US" sz="4000" dirty="0">
                <a:cs typeface="Times New Roman" pitchFamily="18" charset="0"/>
              </a:rPr>
              <a:t> </a:t>
            </a:r>
            <a:r>
              <a:rPr lang="en-US" sz="3600" dirty="0">
                <a:cs typeface="Times New Roman" pitchFamily="18" charset="0"/>
              </a:rPr>
              <a:t>modifier can also be used on local variables in a method.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600" dirty="0">
                <a:cs typeface="Times New Roman" pitchFamily="18" charset="0"/>
              </a:rPr>
              <a:t> A 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final</a:t>
            </a:r>
            <a:r>
              <a:rPr lang="en-US" sz="3600" dirty="0">
                <a:cs typeface="Times New Roman" pitchFamily="18" charset="0"/>
              </a:rPr>
              <a:t> local variable is a constant inside a method.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E11890E2-F540-4009-9F64-75693240D44F}" type="slidenum">
              <a:rPr lang="en-US"/>
              <a:pPr/>
              <a:t>5</a:t>
            </a:fld>
            <a:endParaRPr 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8643998" cy="642942"/>
          </a:xfrm>
          <a:noFill/>
          <a:ln/>
        </p:spPr>
        <p:txBody>
          <a:bodyPr/>
          <a:lstStyle/>
          <a:p>
            <a:r>
              <a:rPr lang="en-US" sz="4000" dirty="0"/>
              <a:t>Are Superclass’s Constructor Inherited?</a:t>
            </a: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228600" y="1142984"/>
            <a:ext cx="8701118" cy="529375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No</a:t>
            </a:r>
            <a:r>
              <a:rPr lang="en-US" sz="2800" dirty="0">
                <a:latin typeface="+mn-lt"/>
              </a:rPr>
              <a:t>. </a:t>
            </a:r>
            <a:r>
              <a:rPr lang="en-US" sz="2800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Unlike properties and methods, a superclass's </a:t>
            </a:r>
            <a:r>
              <a:rPr lang="en-US" sz="2800" b="1" dirty="0">
                <a:solidFill>
                  <a:srgbClr val="C00000"/>
                </a:solidFill>
                <a:latin typeface="Calibri"/>
                <a:cs typeface="Times New Roman" pitchFamily="18" charset="0"/>
              </a:rPr>
              <a:t>constructors are not inherited </a:t>
            </a:r>
            <a:r>
              <a:rPr lang="en-US" sz="2800" dirty="0">
                <a:solidFill>
                  <a:prstClr val="black"/>
                </a:solidFill>
                <a:latin typeface="Calibri"/>
                <a:cs typeface="Times New Roman" pitchFamily="18" charset="0"/>
              </a:rPr>
              <a:t>in the subclass.</a:t>
            </a:r>
            <a:endParaRPr lang="en-US" sz="2800" dirty="0">
              <a:latin typeface="+mn-lt"/>
            </a:endParaRPr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 They are invoked </a:t>
            </a:r>
            <a:r>
              <a:rPr lang="en-US" sz="2800" b="1" dirty="0">
                <a:latin typeface="+mn-lt"/>
              </a:rPr>
              <a:t>explicitly</a:t>
            </a:r>
            <a:r>
              <a:rPr lang="en-US" sz="2800" dirty="0">
                <a:latin typeface="+mn-lt"/>
              </a:rPr>
              <a:t> or </a:t>
            </a:r>
            <a:r>
              <a:rPr lang="en-US" sz="2800" b="1" dirty="0">
                <a:latin typeface="+mn-lt"/>
              </a:rPr>
              <a:t>implicitly</a:t>
            </a:r>
            <a:r>
              <a:rPr lang="en-US" sz="2800" dirty="0">
                <a:latin typeface="+mn-lt"/>
              </a:rPr>
              <a:t>. </a:t>
            </a:r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 Explicitly using the </a:t>
            </a:r>
            <a:r>
              <a:rPr lang="en-US" sz="5400" b="1" dirty="0">
                <a:solidFill>
                  <a:srgbClr val="C00000"/>
                </a:solidFill>
                <a:latin typeface="+mn-lt"/>
              </a:rPr>
              <a:t>super</a:t>
            </a:r>
            <a:r>
              <a:rPr lang="en-US" sz="54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keyword.</a:t>
            </a:r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en-US" sz="2800" dirty="0">
                <a:latin typeface="+mn-lt"/>
                <a:cs typeface="Times New Roman" pitchFamily="18" charset="0"/>
              </a:rPr>
              <a:t> They can only be invoked from the subclasses' constructors, using the keyword </a:t>
            </a:r>
            <a:r>
              <a:rPr lang="en-US" sz="36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super</a:t>
            </a:r>
            <a:r>
              <a:rPr lang="en-US" sz="2800" dirty="0">
                <a:latin typeface="+mn-lt"/>
                <a:cs typeface="Times New Roman" pitchFamily="18" charset="0"/>
              </a:rPr>
              <a:t>. </a:t>
            </a:r>
            <a:endParaRPr lang="en-US" sz="1400" i="1" dirty="0">
              <a:latin typeface="+mn-lt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If the keyword </a:t>
            </a:r>
            <a:r>
              <a:rPr lang="en-US" sz="4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super</a:t>
            </a:r>
            <a:r>
              <a:rPr 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is not 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explicitly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 used, the superclass's </a:t>
            </a:r>
            <a:r>
              <a:rPr lang="en-US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no-</a:t>
            </a:r>
            <a:r>
              <a:rPr lang="en-US" sz="36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arg</a:t>
            </a:r>
            <a:r>
              <a:rPr lang="en-US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 constructor 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is 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automatically</a:t>
            </a:r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 invoked.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32" y="261920"/>
            <a:ext cx="8839200" cy="666750"/>
          </a:xfrm>
          <a:noFill/>
          <a:ln/>
        </p:spPr>
        <p:txBody>
          <a:bodyPr/>
          <a:lstStyle/>
          <a:p>
            <a:r>
              <a:rPr lang="en-US" sz="3600" dirty="0"/>
              <a:t>Superclass’s Constructor is Always </a:t>
            </a:r>
            <a:r>
              <a:rPr lang="en-US" sz="4000" dirty="0"/>
              <a:t>Invoked</a:t>
            </a:r>
            <a:endParaRPr lang="en-US" sz="3600" dirty="0"/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304800" y="1118417"/>
            <a:ext cx="8624918" cy="280076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latin typeface="+mn-lt"/>
                <a:cs typeface="Times New Roman" pitchFamily="18" charset="0"/>
              </a:rPr>
              <a:t> A constructor may invoke an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overloaded</a:t>
            </a:r>
            <a:r>
              <a:rPr lang="en-US" sz="2800" dirty="0">
                <a:latin typeface="+mn-lt"/>
                <a:cs typeface="Times New Roman" pitchFamily="18" charset="0"/>
              </a:rPr>
              <a:t> constructor </a:t>
            </a:r>
            <a:r>
              <a:rPr lang="en-US" sz="32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or</a:t>
            </a:r>
            <a:r>
              <a:rPr lang="en-US" sz="32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  <a:cs typeface="Times New Roman" pitchFamily="18" charset="0"/>
              </a:rPr>
              <a:t>its superclass’s constructor.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If</a:t>
            </a:r>
            <a:r>
              <a:rPr lang="en-US" sz="2800" dirty="0">
                <a:latin typeface="+mn-lt"/>
                <a:cs typeface="Times New Roman" pitchFamily="18" charset="0"/>
              </a:rPr>
              <a:t> none of them is invoked explicitly, the compiler puts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itchFamily="18" charset="0"/>
              </a:rPr>
              <a:t>super() </a:t>
            </a:r>
            <a:r>
              <a:rPr lang="en-US" sz="2800" dirty="0">
                <a:latin typeface="+mn-lt"/>
                <a:cs typeface="Times New Roman" pitchFamily="18" charset="0"/>
              </a:rPr>
              <a:t>as the first statement in the constructor.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latin typeface="+mn-lt"/>
                <a:cs typeface="Times New Roman" pitchFamily="18" charset="0"/>
              </a:rPr>
              <a:t> For example: </a:t>
            </a:r>
            <a:endParaRPr lang="en-US" dirty="0">
              <a:latin typeface="+mn-lt"/>
              <a:cs typeface="Times New Roman" pitchFamily="18" charset="0"/>
            </a:endParaRP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2514600" y="31289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2514600" y="3052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351241" name="Rectangle 9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CA"/>
          </a:p>
        </p:txBody>
      </p:sp>
      <p:pic>
        <p:nvPicPr>
          <p:cNvPr id="11324" name="Picture 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77072"/>
            <a:ext cx="80105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25" name="Picture 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647" y="5263852"/>
            <a:ext cx="77438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C71FDA8D-0EC2-457B-9ADB-40563AE8657C}" type="slidenum">
              <a:rPr lang="en-US"/>
              <a:pPr/>
              <a:t>7</a:t>
            </a:fld>
            <a:endParaRPr 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16632"/>
            <a:ext cx="8678768" cy="714380"/>
          </a:xfrm>
          <a:noFill/>
          <a:ln/>
        </p:spPr>
        <p:txBody>
          <a:bodyPr/>
          <a:lstStyle/>
          <a:p>
            <a:r>
              <a:rPr lang="en-US" sz="5400" dirty="0"/>
              <a:t>Using the Keyword </a:t>
            </a:r>
            <a:r>
              <a:rPr lang="en-US" sz="7200" dirty="0">
                <a:solidFill>
                  <a:srgbClr val="C00000"/>
                </a:solidFill>
              </a:rPr>
              <a:t>super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285720" y="1142984"/>
            <a:ext cx="8572560" cy="537070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600" dirty="0">
                <a:latin typeface="+mn-lt"/>
              </a:rPr>
              <a:t> The keyword </a:t>
            </a:r>
            <a:r>
              <a:rPr lang="en-US" sz="4400" b="1" dirty="0">
                <a:solidFill>
                  <a:srgbClr val="C00000"/>
                </a:solidFill>
                <a:latin typeface="+mn-lt"/>
              </a:rPr>
              <a:t>super</a:t>
            </a:r>
            <a:r>
              <a:rPr lang="en-US" sz="4400" dirty="0">
                <a:latin typeface="+mn-lt"/>
              </a:rPr>
              <a:t> </a:t>
            </a:r>
            <a:r>
              <a:rPr lang="en-US" sz="3600" dirty="0">
                <a:latin typeface="+mn-lt"/>
              </a:rPr>
              <a:t>refers to the superclass of the class in which super appears.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600" dirty="0">
                <a:latin typeface="+mn-lt"/>
              </a:rPr>
              <a:t> </a:t>
            </a:r>
            <a:r>
              <a:rPr lang="en-US" sz="4800" b="1" dirty="0">
                <a:solidFill>
                  <a:srgbClr val="C00000"/>
                </a:solidFill>
                <a:latin typeface="+mn-lt"/>
              </a:rPr>
              <a:t>super</a:t>
            </a:r>
            <a:r>
              <a:rPr lang="en-US" sz="4800" dirty="0">
                <a:latin typeface="+mn-lt"/>
              </a:rPr>
              <a:t> </a:t>
            </a:r>
            <a:r>
              <a:rPr lang="en-US" sz="3600" dirty="0">
                <a:latin typeface="+mn-lt"/>
              </a:rPr>
              <a:t>keyword can be used in two ways:</a:t>
            </a:r>
          </a:p>
          <a:p>
            <a:pPr marL="815975" lvl="1" indent="-358775"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4000" b="1" dirty="0">
                <a:latin typeface="+mn-lt"/>
              </a:rPr>
              <a:t> To call a superclass constructor.</a:t>
            </a:r>
          </a:p>
          <a:p>
            <a:pPr marL="815975" lvl="1" indent="-358775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4000" b="1" dirty="0">
                <a:latin typeface="+mn-lt"/>
              </a:rPr>
              <a:t> To call a superclass method.</a:t>
            </a:r>
          </a:p>
          <a:p>
            <a:pPr>
              <a:spcBef>
                <a:spcPct val="50000"/>
              </a:spcBef>
            </a:pP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752FAF8D-77FA-44DC-BB4B-31AE4EF0F5AA}" type="slidenum">
              <a:rPr lang="en-US"/>
              <a:pPr/>
              <a:t>8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2500330" cy="642942"/>
          </a:xfrm>
          <a:noFill/>
          <a:ln/>
        </p:spPr>
        <p:txBody>
          <a:bodyPr/>
          <a:lstStyle/>
          <a:p>
            <a:r>
              <a:rPr lang="en-US" sz="5400" dirty="0"/>
              <a:t>Caution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285720" y="1071546"/>
            <a:ext cx="8643998" cy="50475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4000" dirty="0">
                <a:latin typeface="+mn-lt"/>
                <a:cs typeface="Times New Roman" pitchFamily="18" charset="0"/>
              </a:rPr>
              <a:t> You </a:t>
            </a:r>
            <a:r>
              <a:rPr lang="en-US" sz="4000" b="1" u="sng" dirty="0">
                <a:latin typeface="+mn-lt"/>
                <a:cs typeface="Times New Roman" pitchFamily="18" charset="0"/>
              </a:rPr>
              <a:t>must</a:t>
            </a:r>
            <a:r>
              <a:rPr lang="en-US" sz="4000" dirty="0">
                <a:latin typeface="+mn-lt"/>
                <a:cs typeface="Times New Roman" pitchFamily="18" charset="0"/>
              </a:rPr>
              <a:t> use the keyword </a:t>
            </a:r>
            <a:r>
              <a:rPr lang="en-US" sz="48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super</a:t>
            </a:r>
            <a:r>
              <a:rPr lang="en-US" sz="4800" dirty="0">
                <a:latin typeface="+mn-lt"/>
                <a:cs typeface="Times New Roman" pitchFamily="18" charset="0"/>
              </a:rPr>
              <a:t> </a:t>
            </a:r>
            <a:r>
              <a:rPr lang="en-US" sz="4000" dirty="0">
                <a:latin typeface="+mn-lt"/>
                <a:cs typeface="Times New Roman" pitchFamily="18" charset="0"/>
              </a:rPr>
              <a:t>to call the superclass constructor.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600" dirty="0">
                <a:latin typeface="+mn-lt"/>
                <a:cs typeface="Times New Roman" pitchFamily="18" charset="0"/>
              </a:rPr>
              <a:t> Invoking a superclass constructor’s name in a subclass causes a </a:t>
            </a:r>
            <a:r>
              <a:rPr lang="en-US" sz="3600" b="1" dirty="0">
                <a:latin typeface="+mn-lt"/>
                <a:cs typeface="Times New Roman" pitchFamily="18" charset="0"/>
              </a:rPr>
              <a:t>syntax error</a:t>
            </a:r>
            <a:r>
              <a:rPr lang="en-US" sz="3600" dirty="0">
                <a:latin typeface="+mn-lt"/>
                <a:cs typeface="Times New Roman" pitchFamily="18" charset="0"/>
              </a:rPr>
              <a:t>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4000" dirty="0">
                <a:latin typeface="+mn-lt"/>
                <a:cs typeface="Times New Roman" pitchFamily="18" charset="0"/>
              </a:rPr>
              <a:t> Java requires that the statement that uses the keyword </a:t>
            </a:r>
            <a:r>
              <a:rPr lang="en-US" sz="4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super</a:t>
            </a:r>
            <a:r>
              <a:rPr lang="en-US" sz="4400" dirty="0">
                <a:latin typeface="+mn-lt"/>
                <a:cs typeface="Times New Roman" pitchFamily="18" charset="0"/>
              </a:rPr>
              <a:t> </a:t>
            </a:r>
            <a:r>
              <a:rPr lang="en-US" sz="4000" dirty="0">
                <a:latin typeface="+mn-lt"/>
                <a:cs typeface="Times New Roman" pitchFamily="18" charset="0"/>
              </a:rPr>
              <a:t>appear </a:t>
            </a:r>
            <a:r>
              <a:rPr lang="en-US" sz="4400" b="1" u="sng" dirty="0">
                <a:latin typeface="+mn-lt"/>
                <a:cs typeface="Times New Roman" pitchFamily="18" charset="0"/>
              </a:rPr>
              <a:t>first</a:t>
            </a:r>
            <a:r>
              <a:rPr lang="en-US" sz="4400" dirty="0">
                <a:latin typeface="+mn-lt"/>
                <a:cs typeface="Times New Roman" pitchFamily="18" charset="0"/>
              </a:rPr>
              <a:t> </a:t>
            </a:r>
            <a:r>
              <a:rPr lang="en-US" sz="4000" dirty="0">
                <a:latin typeface="+mn-lt"/>
                <a:cs typeface="Times New Roman" pitchFamily="18" charset="0"/>
              </a:rPr>
              <a:t>in the constructor.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/>
          <a:p>
            <a:fld id="{9B599CDC-3200-4231-BCF0-1C9D832554B5}" type="slidenum">
              <a:rPr lang="en-US"/>
              <a:pPr/>
              <a:t>9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90480"/>
            <a:ext cx="6500858" cy="381000"/>
          </a:xfrm>
          <a:noFill/>
          <a:ln/>
        </p:spPr>
        <p:txBody>
          <a:bodyPr/>
          <a:lstStyle/>
          <a:p>
            <a:r>
              <a:rPr lang="en-US" dirty="0"/>
              <a:t>Constructor</a:t>
            </a:r>
            <a:r>
              <a:rPr lang="en-US" sz="3600" dirty="0"/>
              <a:t> </a:t>
            </a:r>
            <a:r>
              <a:rPr lang="en-US" dirty="0"/>
              <a:t>Chaining</a:t>
            </a:r>
            <a:endParaRPr lang="en-US" sz="3600" dirty="0"/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1071538" y="1631329"/>
            <a:ext cx="7843862" cy="5155257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public class </a:t>
            </a:r>
            <a:r>
              <a:rPr 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Times New Roman" pitchFamily="18" charset="0"/>
              </a:rPr>
              <a:t>Faculty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extends </a:t>
            </a:r>
            <a:r>
              <a:rPr 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Times New Roman" pitchFamily="18" charset="0"/>
              </a:rPr>
              <a:t>Employee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   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Times New Roman" pitchFamily="18" charset="0"/>
              </a:rPr>
              <a:t>Faculty f =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}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("</a:t>
            </a: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(4) 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Faculty's no-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class </a:t>
            </a:r>
            <a:r>
              <a:rPr 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Times New Roman" pitchFamily="18" charset="0"/>
              </a:rPr>
              <a:t>Employee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extends </a:t>
            </a:r>
            <a:r>
              <a:rPr 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Times New Roman" pitchFamily="18" charset="0"/>
              </a:rPr>
              <a:t>Person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this("</a:t>
            </a: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(2) 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("</a:t>
            </a: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(3) 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Employee's no-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}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class </a:t>
            </a:r>
            <a:r>
              <a:rPr 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Times New Roman" pitchFamily="18" charset="0"/>
              </a:rPr>
              <a:t>Person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("</a:t>
            </a: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(1) 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Person's no-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214282" y="587857"/>
            <a:ext cx="8858280" cy="8617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Constructing an instance of a class invokes all the </a:t>
            </a:r>
            <a:r>
              <a:rPr lang="en-US" sz="2200" dirty="0" err="1">
                <a:latin typeface="+mn-lt"/>
                <a:cs typeface="Times New Roman" pitchFamily="18" charset="0"/>
              </a:rPr>
              <a:t>superclasses’</a:t>
            </a:r>
            <a:r>
              <a:rPr lang="en-US" sz="2200" dirty="0">
                <a:latin typeface="+mn-lt"/>
                <a:cs typeface="Times New Roman" pitchFamily="18" charset="0"/>
              </a:rPr>
              <a:t> constructors along the inheritance chain. This is called </a:t>
            </a:r>
            <a:r>
              <a:rPr lang="en-US" sz="2800" b="1" i="1" dirty="0">
                <a:latin typeface="+mn-lt"/>
                <a:cs typeface="Times New Roman" pitchFamily="18" charset="0"/>
              </a:rPr>
              <a:t>constructor chaining</a:t>
            </a:r>
            <a:r>
              <a:rPr lang="en-US" sz="2200" dirty="0">
                <a:latin typeface="+mn-lt"/>
                <a:cs typeface="Times New Roman" pitchFamily="18" charset="0"/>
              </a:rPr>
              <a:t>.</a:t>
            </a:r>
            <a:endParaRPr lang="en-US" sz="2200" dirty="0">
              <a:latin typeface="+mn-lt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-44276" y="6037257"/>
            <a:ext cx="1519932" cy="200055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Super();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-36512" y="4813121"/>
            <a:ext cx="1519932" cy="200055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Super();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-36512" y="2636912"/>
            <a:ext cx="1519932" cy="200055"/>
          </a:xfrm>
          <a:prstGeom prst="rect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</a:rPr>
              <a:t>Super();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endParaRPr lang="en-US" sz="1400" b="1" dirty="0">
              <a:solidFill>
                <a:srgbClr val="C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334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334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334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334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3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3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33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33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Templet</Template>
  <TotalTime>3492</TotalTime>
  <Words>2617</Words>
  <Application>Microsoft Office PowerPoint</Application>
  <PresentationFormat>On-screen Show (4:3)</PresentationFormat>
  <Paragraphs>381</Paragraphs>
  <Slides>46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MS Mincho</vt:lpstr>
      <vt:lpstr>Arial</vt:lpstr>
      <vt:lpstr>Calibri</vt:lpstr>
      <vt:lpstr>Courier</vt:lpstr>
      <vt:lpstr>Courier New</vt:lpstr>
      <vt:lpstr>Monotype Sorts</vt:lpstr>
      <vt:lpstr>Times New Roman</vt:lpstr>
      <vt:lpstr>Wingdings</vt:lpstr>
      <vt:lpstr>Templet</vt:lpstr>
      <vt:lpstr>Picture</vt:lpstr>
      <vt:lpstr> Inheritance and Polymorphism</vt:lpstr>
      <vt:lpstr>Motivations</vt:lpstr>
      <vt:lpstr>Superclasses and Subclasses</vt:lpstr>
      <vt:lpstr>PowerPoint Presentation</vt:lpstr>
      <vt:lpstr>Are Superclass’s Constructor Inherited?</vt:lpstr>
      <vt:lpstr>Superclass’s Constructor is Always Invoked</vt:lpstr>
      <vt:lpstr>Using the Keyword super</vt:lpstr>
      <vt:lpstr>Caution</vt:lpstr>
      <vt:lpstr>Constructor Chaining</vt:lpstr>
      <vt:lpstr>Example on the Impact of a Superclass without no-arg Constructor</vt:lpstr>
      <vt:lpstr>Defining a Subclass</vt:lpstr>
      <vt:lpstr>Calling Superclass Methods</vt:lpstr>
      <vt:lpstr>Superclasses and Subclasses</vt:lpstr>
      <vt:lpstr>Overriding Methods in the Superclass</vt:lpstr>
      <vt:lpstr>Note</vt:lpstr>
      <vt:lpstr>Note cont.</vt:lpstr>
      <vt:lpstr>Overriding  vs. Overloading</vt:lpstr>
      <vt:lpstr>Overriding  vs. Overloading</vt:lpstr>
      <vt:lpstr>The Object Class</vt:lpstr>
      <vt:lpstr>The toString() method in Object</vt:lpstr>
      <vt:lpstr>The toString() method in Object</vt:lpstr>
      <vt:lpstr>PowerPoint Presentation</vt:lpstr>
      <vt:lpstr>Polymorphism</vt:lpstr>
      <vt:lpstr>Dynamic Binding</vt:lpstr>
      <vt:lpstr>Dynamic Binding</vt:lpstr>
      <vt:lpstr>Dynamic Binding cont.</vt:lpstr>
      <vt:lpstr>Generic Programming</vt:lpstr>
      <vt:lpstr>Casting Objects</vt:lpstr>
      <vt:lpstr>Why Casting is Necessary?</vt:lpstr>
      <vt:lpstr>Why Casting Is Necessary?</vt:lpstr>
      <vt:lpstr>Casting from Superclass to Subclass</vt:lpstr>
      <vt:lpstr>The instanceof Operator</vt:lpstr>
      <vt:lpstr>The equals Method</vt:lpstr>
      <vt:lpstr>Note</vt:lpstr>
      <vt:lpstr>The ArrayList Class</vt:lpstr>
      <vt:lpstr>The ArrayList Class</vt:lpstr>
      <vt:lpstr>Generic Type  &lt;E&gt; </vt:lpstr>
      <vt:lpstr>Differences and Similarities between Arrays and ArrayList</vt:lpstr>
      <vt:lpstr>ArrayLists from/to Arrays</vt:lpstr>
      <vt:lpstr>max and min in an ArrayList</vt:lpstr>
      <vt:lpstr>The protected Modifier</vt:lpstr>
      <vt:lpstr>Accessibility Summary</vt:lpstr>
      <vt:lpstr>Visibility Modifiers </vt:lpstr>
      <vt:lpstr>A Subclass Cannot Weaken the Accessibility</vt:lpstr>
      <vt:lpstr>The final Modifier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Mamoun Nawahdah</dc:creator>
  <cp:lastModifiedBy>Windows User</cp:lastModifiedBy>
  <cp:revision>154</cp:revision>
  <cp:lastPrinted>2014-09-04T10:26:35Z</cp:lastPrinted>
  <dcterms:created xsi:type="dcterms:W3CDTF">2013-11-29T16:39:06Z</dcterms:created>
  <dcterms:modified xsi:type="dcterms:W3CDTF">2017-08-31T00:03:46Z</dcterms:modified>
</cp:coreProperties>
</file>